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22" r:id="rId2"/>
    <p:sldId id="460" r:id="rId3"/>
    <p:sldId id="461" r:id="rId4"/>
    <p:sldId id="435" r:id="rId5"/>
    <p:sldId id="433" r:id="rId6"/>
    <p:sldId id="427" r:id="rId7"/>
    <p:sldId id="430" r:id="rId8"/>
    <p:sldId id="424" r:id="rId9"/>
    <p:sldId id="423" r:id="rId10"/>
    <p:sldId id="417" r:id="rId11"/>
    <p:sldId id="418" r:id="rId12"/>
    <p:sldId id="436" r:id="rId13"/>
    <p:sldId id="350" r:id="rId14"/>
    <p:sldId id="415" r:id="rId15"/>
    <p:sldId id="410" r:id="rId16"/>
    <p:sldId id="425" r:id="rId17"/>
    <p:sldId id="413" r:id="rId18"/>
    <p:sldId id="426" r:id="rId19"/>
    <p:sldId id="411" r:id="rId20"/>
    <p:sldId id="404" r:id="rId21"/>
    <p:sldId id="405" r:id="rId22"/>
    <p:sldId id="406" r:id="rId23"/>
    <p:sldId id="346" r:id="rId24"/>
    <p:sldId id="347" r:id="rId25"/>
    <p:sldId id="440" r:id="rId26"/>
    <p:sldId id="455" r:id="rId27"/>
    <p:sldId id="349" r:id="rId28"/>
    <p:sldId id="451" r:id="rId29"/>
    <p:sldId id="367" r:id="rId30"/>
    <p:sldId id="452" r:id="rId31"/>
    <p:sldId id="444" r:id="rId32"/>
    <p:sldId id="379" r:id="rId33"/>
    <p:sldId id="380" r:id="rId34"/>
    <p:sldId id="368" r:id="rId35"/>
    <p:sldId id="453" r:id="rId36"/>
    <p:sldId id="342" r:id="rId37"/>
    <p:sldId id="397" r:id="rId38"/>
    <p:sldId id="454" r:id="rId39"/>
    <p:sldId id="377" r:id="rId40"/>
    <p:sldId id="398" r:id="rId41"/>
    <p:sldId id="399" r:id="rId42"/>
    <p:sldId id="369" r:id="rId43"/>
    <p:sldId id="370" r:id="rId44"/>
    <p:sldId id="378" r:id="rId45"/>
    <p:sldId id="402" r:id="rId46"/>
    <p:sldId id="459" r:id="rId47"/>
    <p:sldId id="400" r:id="rId48"/>
    <p:sldId id="401" r:id="rId49"/>
    <p:sldId id="382" r:id="rId50"/>
    <p:sldId id="395" r:id="rId51"/>
    <p:sldId id="388" r:id="rId52"/>
    <p:sldId id="396" r:id="rId53"/>
    <p:sldId id="458" r:id="rId54"/>
    <p:sldId id="457" r:id="rId55"/>
    <p:sldId id="390" r:id="rId56"/>
    <p:sldId id="394" r:id="rId57"/>
    <p:sldId id="393" r:id="rId58"/>
    <p:sldId id="392" r:id="rId59"/>
    <p:sldId id="372" r:id="rId60"/>
    <p:sldId id="362" r:id="rId61"/>
    <p:sldId id="371" r:id="rId62"/>
    <p:sldId id="364" r:id="rId63"/>
    <p:sldId id="341" r:id="rId64"/>
    <p:sldId id="352" r:id="rId65"/>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94660"/>
  </p:normalViewPr>
  <p:slideViewPr>
    <p:cSldViewPr snapToGrid="0">
      <p:cViewPr varScale="1">
        <p:scale>
          <a:sx n="38" d="100"/>
          <a:sy n="38"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9D882D21-7CA3-4C3A-B007-D8B1B8A09E33}" type="datetimeFigureOut">
              <a:rPr kumimoji="1" lang="ja-JP" altLang="en-US" smtClean="0"/>
              <a:t>2024/12/28</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A25BEF6D-3358-4ED6-B261-AA32867F76A6}" type="slidenum">
              <a:rPr kumimoji="1" lang="ja-JP" altLang="en-US" smtClean="0"/>
              <a:t>‹#›</a:t>
            </a:fld>
            <a:endParaRPr kumimoji="1" lang="ja-JP" altLang="en-US"/>
          </a:p>
        </p:txBody>
      </p:sp>
    </p:spTree>
    <p:extLst>
      <p:ext uri="{BB962C8B-B14F-4D97-AF65-F5344CB8AC3E}">
        <p14:creationId xmlns:p14="http://schemas.microsoft.com/office/powerpoint/2010/main" val="7182379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単位量あたりで　こんなこと学習したね</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1</a:t>
            </a:fld>
            <a:endParaRPr kumimoji="1" lang="ja-JP" altLang="en-US"/>
          </a:p>
        </p:txBody>
      </p:sp>
    </p:spTree>
    <p:extLst>
      <p:ext uri="{BB962C8B-B14F-4D97-AF65-F5344CB8AC3E}">
        <p14:creationId xmlns:p14="http://schemas.microsoft.com/office/powerpoint/2010/main" val="454119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時間あたりの速さで　時速でかいてあるとすぐわかるね。</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10</a:t>
            </a:fld>
            <a:endParaRPr kumimoji="1" lang="ja-JP" altLang="en-US"/>
          </a:p>
        </p:txBody>
      </p:sp>
    </p:spTree>
    <p:extLst>
      <p:ext uri="{BB962C8B-B14F-4D97-AF65-F5344CB8AC3E}">
        <p14:creationId xmlns:p14="http://schemas.microsoft.com/office/powerpoint/2010/main" val="372210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時速は　</a:t>
            </a:r>
            <a:r>
              <a:rPr kumimoji="1" lang="en-US" altLang="ja-JP" dirty="0"/>
              <a:t>1</a:t>
            </a:r>
            <a:r>
              <a:rPr kumimoji="1" lang="ja-JP" altLang="en-US" dirty="0"/>
              <a:t>時間あたりの速さ　詳しく言うと</a:t>
            </a:r>
            <a:r>
              <a:rPr kumimoji="1" lang="en-US" altLang="ja-JP" dirty="0"/>
              <a:t>1</a:t>
            </a:r>
            <a:r>
              <a:rPr kumimoji="1" lang="ja-JP" altLang="en-US" dirty="0"/>
              <a:t>時間あたりに進む道のり　時速には</a:t>
            </a:r>
            <a:r>
              <a:rPr kumimoji="1" lang="en-US" altLang="ja-JP" dirty="0"/>
              <a:t>1</a:t>
            </a:r>
            <a:r>
              <a:rPr kumimoji="1" lang="ja-JP" altLang="en-US" dirty="0"/>
              <a:t>がないんだ　　</a:t>
            </a:r>
            <a:r>
              <a:rPr kumimoji="1" lang="en-US" altLang="ja-JP" dirty="0"/>
              <a:t>1</a:t>
            </a:r>
            <a:r>
              <a:rPr kumimoji="1" lang="ja-JP" altLang="en-US" dirty="0"/>
              <a:t>時速とは言わないんだ。時速・・・</a:t>
            </a:r>
            <a:r>
              <a:rPr kumimoji="1" lang="en-US" altLang="ja-JP" dirty="0"/>
              <a:t>1</a:t>
            </a:r>
            <a:r>
              <a:rPr kumimoji="1" lang="ja-JP" altLang="en-US" dirty="0"/>
              <a:t>時間あたりという言葉を省略しているんだだからわかりにくい感じがするんだ　なれれば</a:t>
            </a:r>
            <a:r>
              <a:rPr kumimoji="1" lang="en-US" altLang="ja-JP" dirty="0"/>
              <a:t>3</a:t>
            </a:r>
            <a:r>
              <a:rPr kumimoji="1" lang="ja-JP" altLang="en-US" dirty="0"/>
              <a:t>年生の問題と同じだからね　　すぐできるようになるよ</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11</a:t>
            </a:fld>
            <a:endParaRPr kumimoji="1" lang="ja-JP" altLang="en-US"/>
          </a:p>
        </p:txBody>
      </p:sp>
    </p:spTree>
    <p:extLst>
      <p:ext uri="{BB962C8B-B14F-4D97-AF65-F5344CB8AC3E}">
        <p14:creationId xmlns:p14="http://schemas.microsoft.com/office/powerpoint/2010/main" val="210989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どちらが速い？どうしてさとしなの</a:t>
            </a:r>
          </a:p>
        </p:txBody>
      </p:sp>
      <p:sp>
        <p:nvSpPr>
          <p:cNvPr id="4" name="スライド番号プレースホルダー 3"/>
          <p:cNvSpPr>
            <a:spLocks noGrp="1"/>
          </p:cNvSpPr>
          <p:nvPr>
            <p:ph type="sldNum" sz="quarter" idx="5"/>
          </p:nvPr>
        </p:nvSpPr>
        <p:spPr/>
        <p:txBody>
          <a:bodyPr/>
          <a:lstStyle/>
          <a:p>
            <a:fld id="{7700EF0C-411B-4A54-ACF6-F5C7A4875FEF}" type="slidenum">
              <a:rPr kumimoji="1" lang="ja-JP" altLang="en-US" smtClean="0"/>
              <a:t>20</a:t>
            </a:fld>
            <a:endParaRPr kumimoji="1" lang="ja-JP" altLang="en-US"/>
          </a:p>
        </p:txBody>
      </p:sp>
    </p:spTree>
    <p:extLst>
      <p:ext uri="{BB962C8B-B14F-4D97-AF65-F5344CB8AC3E}">
        <p14:creationId xmlns:p14="http://schemas.microsoft.com/office/powerpoint/2010/main" val="396715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だれが一番速いの　どうして</a:t>
            </a:r>
          </a:p>
        </p:txBody>
      </p:sp>
      <p:sp>
        <p:nvSpPr>
          <p:cNvPr id="4" name="スライド番号プレースホルダー 3"/>
          <p:cNvSpPr>
            <a:spLocks noGrp="1"/>
          </p:cNvSpPr>
          <p:nvPr>
            <p:ph type="sldNum" sz="quarter" idx="5"/>
          </p:nvPr>
        </p:nvSpPr>
        <p:spPr/>
        <p:txBody>
          <a:bodyPr/>
          <a:lstStyle/>
          <a:p>
            <a:fld id="{7700EF0C-411B-4A54-ACF6-F5C7A4875FEF}" type="slidenum">
              <a:rPr kumimoji="1" lang="ja-JP" altLang="en-US" smtClean="0"/>
              <a:t>21</a:t>
            </a:fld>
            <a:endParaRPr kumimoji="1" lang="ja-JP" altLang="en-US"/>
          </a:p>
        </p:txBody>
      </p:sp>
    </p:spTree>
    <p:extLst>
      <p:ext uri="{BB962C8B-B14F-4D97-AF65-F5344CB8AC3E}">
        <p14:creationId xmlns:p14="http://schemas.microsoft.com/office/powerpoint/2010/main" val="333654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時間を求める　ここからは　海賊バージョンでやった方がわかりやすいです。　</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54</a:t>
            </a:fld>
            <a:endParaRPr kumimoji="1" lang="ja-JP" altLang="en-US"/>
          </a:p>
        </p:txBody>
      </p:sp>
    </p:spTree>
    <p:extLst>
      <p:ext uri="{BB962C8B-B14F-4D97-AF65-F5344CB8AC3E}">
        <p14:creationId xmlns:p14="http://schemas.microsoft.com/office/powerpoint/2010/main" val="408755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単位量あたりのなかの　速さについて学習していきます　</a:t>
            </a:r>
            <a:r>
              <a:rPr kumimoji="1" lang="en-US" altLang="ja-JP" dirty="0"/>
              <a:t>1</a:t>
            </a:r>
            <a:r>
              <a:rPr kumimoji="1" lang="ja-JP" altLang="en-US" dirty="0"/>
              <a:t>秒間あたりの道のり　</a:t>
            </a:r>
            <a:r>
              <a:rPr kumimoji="1" lang="en-US" altLang="ja-JP" dirty="0"/>
              <a:t>11</a:t>
            </a:r>
            <a:r>
              <a:rPr kumimoji="1" lang="ja-JP" altLang="en-US" dirty="0"/>
              <a:t>分間あたりの道のり　</a:t>
            </a:r>
            <a:r>
              <a:rPr kumimoji="1" lang="en-US" altLang="ja-JP" dirty="0"/>
              <a:t>1</a:t>
            </a:r>
            <a:r>
              <a:rPr kumimoji="1" lang="ja-JP" altLang="en-US" dirty="0"/>
              <a:t>時間当たりの道のり　のことを速さといいます</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2</a:t>
            </a:fld>
            <a:endParaRPr kumimoji="1" lang="ja-JP" altLang="en-US"/>
          </a:p>
        </p:txBody>
      </p:sp>
    </p:spTree>
    <p:extLst>
      <p:ext uri="{BB962C8B-B14F-4D97-AF65-F5344CB8AC3E}">
        <p14:creationId xmlns:p14="http://schemas.microsoft.com/office/powerpoint/2010/main" val="156672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小学生の日本記録　</a:t>
            </a:r>
            <a:r>
              <a:rPr kumimoji="1" lang="en-US" altLang="ja-JP" dirty="0"/>
              <a:t>100</a:t>
            </a:r>
            <a:r>
              <a:rPr kumimoji="1" lang="ja-JP" altLang="en-US" dirty="0"/>
              <a:t>ｍ</a:t>
            </a:r>
            <a:r>
              <a:rPr kumimoji="1" lang="en-US" altLang="ja-JP" dirty="0"/>
              <a:t>11</a:t>
            </a:r>
            <a:r>
              <a:rPr kumimoji="1" lang="ja-JP" altLang="en-US" dirty="0"/>
              <a:t>秒</a:t>
            </a:r>
            <a:r>
              <a:rPr kumimoji="1" lang="en-US" altLang="ja-JP" dirty="0"/>
              <a:t>72</a:t>
            </a:r>
            <a:r>
              <a:rPr kumimoji="1" lang="ja-JP" altLang="en-US" dirty="0"/>
              <a:t>　　時速</a:t>
            </a:r>
            <a:r>
              <a:rPr kumimoji="1" lang="en-US" altLang="ja-JP" dirty="0"/>
              <a:t>320</a:t>
            </a:r>
            <a:r>
              <a:rPr kumimoji="1" lang="ja-JP" altLang="en-US" dirty="0"/>
              <a:t>㎞　・・・・新幹線　これわかるかな　東京スカイツリーのエレベーターの速さ　音の速さ　これは・・・そう光の速さだね</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3</a:t>
            </a:fld>
            <a:endParaRPr kumimoji="1" lang="ja-JP" altLang="en-US"/>
          </a:p>
        </p:txBody>
      </p:sp>
    </p:spTree>
    <p:extLst>
      <p:ext uri="{BB962C8B-B14F-4D97-AF65-F5344CB8AC3E}">
        <p14:creationId xmlns:p14="http://schemas.microsoft.com/office/powerpoint/2010/main" val="36624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単位量あたりってどういうことかわかるかな　　　くらべやすいのは　おなじ数の時だね　どちらも</a:t>
            </a:r>
            <a:r>
              <a:rPr kumimoji="1" lang="en-US" altLang="ja-JP" dirty="0"/>
              <a:t>10</a:t>
            </a:r>
            <a:r>
              <a:rPr kumimoji="1" lang="ja-JP" altLang="en-US" dirty="0"/>
              <a:t>個あたり　どちらも</a:t>
            </a:r>
            <a:r>
              <a:rPr kumimoji="1" lang="en-US" altLang="ja-JP" dirty="0"/>
              <a:t>1</a:t>
            </a:r>
            <a:r>
              <a:rPr kumimoji="1" lang="ja-JP" altLang="en-US" dirty="0"/>
              <a:t>個あたり　つまり単位量あたりで比べるとわかりやすいよね</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4</a:t>
            </a:fld>
            <a:endParaRPr kumimoji="1" lang="ja-JP" altLang="en-US"/>
          </a:p>
        </p:txBody>
      </p:sp>
    </p:spTree>
    <p:extLst>
      <p:ext uri="{BB962C8B-B14F-4D97-AF65-F5344CB8AC3E}">
        <p14:creationId xmlns:p14="http://schemas.microsoft.com/office/powerpoint/2010/main" val="330173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今までやってきた問題だよ　意見を言わせてヵら　式を表示する</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5</a:t>
            </a:fld>
            <a:endParaRPr kumimoji="1" lang="ja-JP" altLang="en-US"/>
          </a:p>
        </p:txBody>
      </p:sp>
    </p:spTree>
    <p:extLst>
      <p:ext uri="{BB962C8B-B14F-4D97-AF65-F5344CB8AC3E}">
        <p14:creationId xmlns:p14="http://schemas.microsoft.com/office/powerpoint/2010/main" val="388533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式を言わせる</a:t>
            </a:r>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6</a:t>
            </a:fld>
            <a:endParaRPr kumimoji="1" lang="ja-JP" altLang="en-US"/>
          </a:p>
        </p:txBody>
      </p:sp>
    </p:spTree>
    <p:extLst>
      <p:ext uri="{BB962C8B-B14F-4D97-AF65-F5344CB8AC3E}">
        <p14:creationId xmlns:p14="http://schemas.microsoft.com/office/powerpoint/2010/main" val="323414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7</a:t>
            </a:fld>
            <a:endParaRPr kumimoji="1" lang="ja-JP" altLang="en-US"/>
          </a:p>
        </p:txBody>
      </p:sp>
    </p:spTree>
    <p:extLst>
      <p:ext uri="{BB962C8B-B14F-4D97-AF65-F5344CB8AC3E}">
        <p14:creationId xmlns:p14="http://schemas.microsoft.com/office/powerpoint/2010/main" val="377976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8</a:t>
            </a:fld>
            <a:endParaRPr kumimoji="1" lang="ja-JP" altLang="en-US"/>
          </a:p>
        </p:txBody>
      </p:sp>
    </p:spTree>
    <p:extLst>
      <p:ext uri="{BB962C8B-B14F-4D97-AF65-F5344CB8AC3E}">
        <p14:creationId xmlns:p14="http://schemas.microsoft.com/office/powerpoint/2010/main" val="78755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時間当たりつまり　時速で比べるとわかりやすいね。</a:t>
            </a:r>
            <a:r>
              <a:rPr kumimoji="1" lang="en-US" altLang="ja-JP" dirty="0"/>
              <a:t>A</a:t>
            </a:r>
            <a:r>
              <a:rPr kumimoji="1" lang="ja-JP" altLang="en-US" dirty="0"/>
              <a:t>は</a:t>
            </a:r>
            <a:r>
              <a:rPr lang="ja-JP" altLang="en-US" b="0" i="0" dirty="0">
                <a:solidFill>
                  <a:srgbClr val="000000"/>
                </a:solidFill>
                <a:effectLst/>
                <a:latin typeface="Lucida Grande"/>
              </a:rPr>
              <a:t>ブガッティ シロン スーパースポーツ </a:t>
            </a:r>
            <a:r>
              <a:rPr lang="en-US" altLang="ja-JP" b="0" i="0" dirty="0">
                <a:solidFill>
                  <a:srgbClr val="000000"/>
                </a:solidFill>
                <a:effectLst/>
                <a:latin typeface="Lucida Grande"/>
              </a:rPr>
              <a:t>300</a:t>
            </a:r>
            <a:r>
              <a:rPr lang="ja-JP" altLang="en-US" b="0" i="0" dirty="0">
                <a:solidFill>
                  <a:srgbClr val="000000"/>
                </a:solidFill>
                <a:effectLst/>
                <a:latin typeface="Lucida Grande"/>
              </a:rPr>
              <a:t>　時速９０㎞　</a:t>
            </a:r>
            <a:r>
              <a:rPr lang="en-US" altLang="ja-JP" b="0" i="0" dirty="0">
                <a:solidFill>
                  <a:srgbClr val="000000"/>
                </a:solidFill>
                <a:effectLst/>
                <a:latin typeface="Lucida Grande"/>
              </a:rPr>
              <a:t>B</a:t>
            </a:r>
            <a:r>
              <a:rPr lang="ja-JP" altLang="en-US" b="0" i="0" dirty="0">
                <a:solidFill>
                  <a:srgbClr val="000000"/>
                </a:solidFill>
                <a:effectLst/>
                <a:latin typeface="Lucida Grande"/>
              </a:rPr>
              <a:t>は新幹線　</a:t>
            </a:r>
            <a:r>
              <a:rPr lang="en-US" altLang="ja-JP" b="0" i="0" dirty="0">
                <a:solidFill>
                  <a:srgbClr val="000000"/>
                </a:solidFill>
                <a:effectLst/>
                <a:latin typeface="Lucida Grande"/>
              </a:rPr>
              <a:t>C</a:t>
            </a:r>
            <a:r>
              <a:rPr lang="ja-JP" altLang="en-US" b="0" i="0" dirty="0">
                <a:solidFill>
                  <a:srgbClr val="000000"/>
                </a:solidFill>
                <a:effectLst/>
                <a:latin typeface="Lucida Grande"/>
              </a:rPr>
              <a:t>はフィアット</a:t>
            </a:r>
            <a:r>
              <a:rPr lang="en-US" altLang="ja-JP" b="0" i="0" dirty="0">
                <a:solidFill>
                  <a:srgbClr val="000000"/>
                </a:solidFill>
                <a:effectLst/>
                <a:latin typeface="Lucida Grande"/>
              </a:rPr>
              <a:t>500</a:t>
            </a:r>
            <a:r>
              <a:rPr lang="ja-JP" altLang="en-US" b="0" i="0" dirty="0">
                <a:solidFill>
                  <a:srgbClr val="000000"/>
                </a:solidFill>
                <a:effectLst/>
                <a:latin typeface="Lucida Grande"/>
              </a:rPr>
              <a:t>　</a:t>
            </a:r>
            <a:r>
              <a:rPr lang="en-US" altLang="ja-JP" b="0" i="0" dirty="0">
                <a:solidFill>
                  <a:srgbClr val="000000"/>
                </a:solidFill>
                <a:effectLst/>
                <a:latin typeface="Lucida Grande"/>
              </a:rPr>
              <a:t>D</a:t>
            </a:r>
            <a:r>
              <a:rPr lang="ja-JP" altLang="en-US" b="0" i="0" dirty="0">
                <a:solidFill>
                  <a:srgbClr val="000000"/>
                </a:solidFill>
                <a:effectLst/>
                <a:latin typeface="Lucida Grande"/>
              </a:rPr>
              <a:t>は新快速</a:t>
            </a:r>
            <a:endParaRPr kumimoji="1" lang="ja-JP" altLang="en-US" dirty="0"/>
          </a:p>
        </p:txBody>
      </p:sp>
      <p:sp>
        <p:nvSpPr>
          <p:cNvPr id="4" name="スライド番号プレースホルダー 3"/>
          <p:cNvSpPr>
            <a:spLocks noGrp="1"/>
          </p:cNvSpPr>
          <p:nvPr>
            <p:ph type="sldNum" sz="quarter" idx="5"/>
          </p:nvPr>
        </p:nvSpPr>
        <p:spPr/>
        <p:txBody>
          <a:bodyPr/>
          <a:lstStyle/>
          <a:p>
            <a:fld id="{A25BEF6D-3358-4ED6-B261-AA32867F76A6}" type="slidenum">
              <a:rPr kumimoji="1" lang="ja-JP" altLang="en-US" smtClean="0"/>
              <a:t>9</a:t>
            </a:fld>
            <a:endParaRPr kumimoji="1" lang="ja-JP" altLang="en-US"/>
          </a:p>
        </p:txBody>
      </p:sp>
    </p:spTree>
    <p:extLst>
      <p:ext uri="{BB962C8B-B14F-4D97-AF65-F5344CB8AC3E}">
        <p14:creationId xmlns:p14="http://schemas.microsoft.com/office/powerpoint/2010/main" val="194565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EA01B-1E2E-4251-B1A9-9245024A85C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27743FE-8668-4D2A-A469-7D6187277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39017D-8F5A-4AD2-AC95-E950591DC962}"/>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5" name="フッター プレースホルダー 4">
            <a:extLst>
              <a:ext uri="{FF2B5EF4-FFF2-40B4-BE49-F238E27FC236}">
                <a16:creationId xmlns:a16="http://schemas.microsoft.com/office/drawing/2014/main" id="{FD893779-5511-49D5-A51B-F1610B6533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9C78CB-E65C-42AB-8E69-CF819A51D537}"/>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396572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00F94-6CF9-4BE9-B554-571A5975E06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AA86A50-5843-4A8A-8C0B-57F75CD0AB7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5896C-8BBD-4C66-8FC4-2DE969A4D767}"/>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5" name="フッター プレースホルダー 4">
            <a:extLst>
              <a:ext uri="{FF2B5EF4-FFF2-40B4-BE49-F238E27FC236}">
                <a16:creationId xmlns:a16="http://schemas.microsoft.com/office/drawing/2014/main" id="{F85956E2-1B37-419C-87AF-1A2534518F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F7870E-09B7-45C1-A344-A1DBB44DB2A0}"/>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399339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5B97846-22E3-4EEB-9560-60CF90A0F63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17B4C5-0446-4B07-BEE9-0B7FA03B40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3C297C-D307-4AB1-8047-F923E0AAA930}"/>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5" name="フッター プレースホルダー 4">
            <a:extLst>
              <a:ext uri="{FF2B5EF4-FFF2-40B4-BE49-F238E27FC236}">
                <a16:creationId xmlns:a16="http://schemas.microsoft.com/office/drawing/2014/main" id="{7A350C1C-3CCB-4524-BFD0-6A5D05DF6F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589A4E-F654-4E00-8EF4-10546E273AF9}"/>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263902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33BDA-558B-41F0-88D4-422CE5B147C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A5ED93-1958-491C-A200-95C36DE3165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4164D6-B34D-4A9D-8E2B-4474E11B0077}"/>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5" name="フッター プレースホルダー 4">
            <a:extLst>
              <a:ext uri="{FF2B5EF4-FFF2-40B4-BE49-F238E27FC236}">
                <a16:creationId xmlns:a16="http://schemas.microsoft.com/office/drawing/2014/main" id="{186A1D8E-5D13-4A64-B679-C396582742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775713-320C-4144-A9E0-562557A888D6}"/>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200911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80D1E-8DCE-47A1-AE6F-1A48A2F5F16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35C45D-28EB-4C3C-B00D-5CF556A67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B42332-698B-42F7-9ADF-39B9FBBB4FDC}"/>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5" name="フッター プレースホルダー 4">
            <a:extLst>
              <a:ext uri="{FF2B5EF4-FFF2-40B4-BE49-F238E27FC236}">
                <a16:creationId xmlns:a16="http://schemas.microsoft.com/office/drawing/2014/main" id="{33093AAF-AC67-47CF-B859-14992CA46D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D598FB-2F9F-40A2-9BB3-5D9245D7F1C4}"/>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186595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66CE8-024C-4AFF-9C51-52C1D41837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408420-C245-49A0-8C2E-72818074481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5222B1-BA5A-4DCF-BB3D-003CEB2D00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B3EF0E-35CA-4CA5-9962-047F2122373D}"/>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6" name="フッター プレースホルダー 5">
            <a:extLst>
              <a:ext uri="{FF2B5EF4-FFF2-40B4-BE49-F238E27FC236}">
                <a16:creationId xmlns:a16="http://schemas.microsoft.com/office/drawing/2014/main" id="{E029B437-79F4-4B10-B29D-CDAF1DCAA9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271D37-6853-4009-969E-6FE78F09FBDE}"/>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115304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0B108-CFE9-4E3A-82D8-0D5EEDE299F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0920D2-0A7D-4548-80DD-EE6C0D2AC0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1FE3457-9B1E-4093-93CB-57FBAB07EB3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5314574-FD9D-4907-B53C-8A0B2593F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0BA59BB-5D1B-4EEB-9D8A-6ACBA0977F3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0F695D6-390E-4E49-835E-03F9A4A14D13}"/>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8" name="フッター プレースホルダー 7">
            <a:extLst>
              <a:ext uri="{FF2B5EF4-FFF2-40B4-BE49-F238E27FC236}">
                <a16:creationId xmlns:a16="http://schemas.microsoft.com/office/drawing/2014/main" id="{265E2E1A-2955-4475-AD3E-4EC7966E790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7F0E81-53BC-48F0-87BC-76CF301AC9AD}"/>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40779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50F324-233E-46B6-B464-CC0EC39A9F4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BE4D2F3-AF76-4675-9201-E2BECC055F6C}"/>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4" name="フッター プレースホルダー 3">
            <a:extLst>
              <a:ext uri="{FF2B5EF4-FFF2-40B4-BE49-F238E27FC236}">
                <a16:creationId xmlns:a16="http://schemas.microsoft.com/office/drawing/2014/main" id="{D38B830F-508E-4940-A612-A9E0922287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510B661-11DB-4389-B43B-BE171FC17A13}"/>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208019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6104F12-4CF3-473D-B4B1-EBA1F9311CF1}"/>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3" name="フッター プレースホルダー 2">
            <a:extLst>
              <a:ext uri="{FF2B5EF4-FFF2-40B4-BE49-F238E27FC236}">
                <a16:creationId xmlns:a16="http://schemas.microsoft.com/office/drawing/2014/main" id="{8E675F24-B5EA-4EEC-B422-1EDC8398C1A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6F164C5-CBCD-42DF-BF3D-D1E0734ECE26}"/>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391738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4B08E0-42E9-4C43-BAFE-5B0932D59E3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767225-9412-46A8-91D3-F3631E739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F249FF9-4DEC-4F2F-84F2-F5B3B738B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45015F-2D68-432C-9604-417A3206D4CB}"/>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6" name="フッター プレースホルダー 5">
            <a:extLst>
              <a:ext uri="{FF2B5EF4-FFF2-40B4-BE49-F238E27FC236}">
                <a16:creationId xmlns:a16="http://schemas.microsoft.com/office/drawing/2014/main" id="{FA24F9B1-07F6-41C7-BB9C-CF0B6041E0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A18F91-1B46-4F96-B3E1-B777C1A67CB8}"/>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342219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EF43B-BE91-4A48-8700-03E0E942F6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A21674-F084-424B-9DE4-847D6CE3A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851D0C8-BA38-4304-ACF8-AD26E3644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4107F5-0035-482B-A644-B26EF25B4868}"/>
              </a:ext>
            </a:extLst>
          </p:cNvPr>
          <p:cNvSpPr>
            <a:spLocks noGrp="1"/>
          </p:cNvSpPr>
          <p:nvPr>
            <p:ph type="dt" sz="half" idx="10"/>
          </p:nvPr>
        </p:nvSpPr>
        <p:spPr/>
        <p:txBody>
          <a:bodyPr/>
          <a:lstStyle/>
          <a:p>
            <a:fld id="{C8573315-261D-4FF4-B405-DED7B459784C}" type="datetimeFigureOut">
              <a:rPr kumimoji="1" lang="ja-JP" altLang="en-US" smtClean="0"/>
              <a:t>2024/12/28</a:t>
            </a:fld>
            <a:endParaRPr kumimoji="1" lang="ja-JP" altLang="en-US"/>
          </a:p>
        </p:txBody>
      </p:sp>
      <p:sp>
        <p:nvSpPr>
          <p:cNvPr id="6" name="フッター プレースホルダー 5">
            <a:extLst>
              <a:ext uri="{FF2B5EF4-FFF2-40B4-BE49-F238E27FC236}">
                <a16:creationId xmlns:a16="http://schemas.microsoft.com/office/drawing/2014/main" id="{7C1445AA-C7AF-46C4-8A27-9171F7664B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FBCA39-27B4-40BE-9ABA-D9FC17EA7420}"/>
              </a:ext>
            </a:extLst>
          </p:cNvPr>
          <p:cNvSpPr>
            <a:spLocks noGrp="1"/>
          </p:cNvSpPr>
          <p:nvPr>
            <p:ph type="sldNum" sz="quarter" idx="12"/>
          </p:nvPr>
        </p:nvSpPr>
        <p:spPr/>
        <p:txBody>
          <a:body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123230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431907-1444-40FA-ACE0-DC5C1C62E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D4F9DC-B80C-4062-BE0D-060CA66C1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A9CC11-52A4-4718-A6E7-80B173163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73315-261D-4FF4-B405-DED7B459784C}" type="datetimeFigureOut">
              <a:rPr kumimoji="1" lang="ja-JP" altLang="en-US" smtClean="0"/>
              <a:t>2024/12/28</a:t>
            </a:fld>
            <a:endParaRPr kumimoji="1" lang="ja-JP" altLang="en-US"/>
          </a:p>
        </p:txBody>
      </p:sp>
      <p:sp>
        <p:nvSpPr>
          <p:cNvPr id="5" name="フッター プレースホルダー 4">
            <a:extLst>
              <a:ext uri="{FF2B5EF4-FFF2-40B4-BE49-F238E27FC236}">
                <a16:creationId xmlns:a16="http://schemas.microsoft.com/office/drawing/2014/main" id="{84BB4DCD-64BA-4478-BAE7-67E8FC654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043267-7F7A-4B8E-B108-BE9D476284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51B50-7A31-4F5D-B7A5-7DEAADA1F2C9}" type="slidenum">
              <a:rPr kumimoji="1" lang="ja-JP" altLang="en-US" smtClean="0"/>
              <a:t>‹#›</a:t>
            </a:fld>
            <a:endParaRPr kumimoji="1" lang="ja-JP" altLang="en-US"/>
          </a:p>
        </p:txBody>
      </p:sp>
    </p:spTree>
    <p:extLst>
      <p:ext uri="{BB962C8B-B14F-4D97-AF65-F5344CB8AC3E}">
        <p14:creationId xmlns:p14="http://schemas.microsoft.com/office/powerpoint/2010/main" val="92769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0EE081E8-CBB6-4B19-BA2C-CA503542E12C}"/>
              </a:ext>
            </a:extLst>
          </p:cNvPr>
          <p:cNvSpPr txBox="1"/>
          <p:nvPr/>
        </p:nvSpPr>
        <p:spPr>
          <a:xfrm>
            <a:off x="2336615" y="12890"/>
            <a:ext cx="6004166" cy="1200329"/>
          </a:xfrm>
          <a:prstGeom prst="rect">
            <a:avLst/>
          </a:prstGeom>
          <a:noFill/>
        </p:spPr>
        <p:txBody>
          <a:bodyPr wrap="square" rtlCol="0">
            <a:spAutoFit/>
          </a:bodyPr>
          <a:lstStyle/>
          <a:p>
            <a:r>
              <a:rPr kumimoji="1" lang="ja-JP" altLang="en-US" sz="7200" b="1" dirty="0"/>
              <a:t>単位量あたり</a:t>
            </a:r>
            <a:endParaRPr kumimoji="1" lang="ja-JP" altLang="en-US" sz="4800" b="1" dirty="0"/>
          </a:p>
        </p:txBody>
      </p:sp>
      <p:sp>
        <p:nvSpPr>
          <p:cNvPr id="49" name="テキスト ボックス 48">
            <a:extLst>
              <a:ext uri="{FF2B5EF4-FFF2-40B4-BE49-F238E27FC236}">
                <a16:creationId xmlns:a16="http://schemas.microsoft.com/office/drawing/2014/main" id="{DDBBB57A-117E-4DDD-82F5-0281016B4C66}"/>
              </a:ext>
            </a:extLst>
          </p:cNvPr>
          <p:cNvSpPr txBox="1"/>
          <p:nvPr/>
        </p:nvSpPr>
        <p:spPr>
          <a:xfrm>
            <a:off x="3044881" y="1804353"/>
            <a:ext cx="5669575" cy="923330"/>
          </a:xfrm>
          <a:prstGeom prst="rect">
            <a:avLst/>
          </a:prstGeom>
          <a:noFill/>
        </p:spPr>
        <p:txBody>
          <a:bodyPr wrap="square" rtlCol="0">
            <a:spAutoFit/>
          </a:bodyPr>
          <a:lstStyle/>
          <a:p>
            <a:r>
              <a:rPr kumimoji="1" lang="en-US" altLang="ja-JP" sz="5400" b="1" dirty="0"/>
              <a:t>1</a:t>
            </a:r>
            <a:r>
              <a:rPr kumimoji="1" lang="ja-JP" altLang="en-US" sz="5400" b="1" dirty="0"/>
              <a:t>個あたり何円</a:t>
            </a:r>
            <a:endParaRPr kumimoji="1" lang="ja-JP" altLang="en-US" sz="3600" b="1" dirty="0"/>
          </a:p>
        </p:txBody>
      </p:sp>
      <p:sp>
        <p:nvSpPr>
          <p:cNvPr id="50" name="テキスト ボックス 49">
            <a:extLst>
              <a:ext uri="{FF2B5EF4-FFF2-40B4-BE49-F238E27FC236}">
                <a16:creationId xmlns:a16="http://schemas.microsoft.com/office/drawing/2014/main" id="{6D093677-FB34-4C90-87A4-45F91BFAB83C}"/>
              </a:ext>
            </a:extLst>
          </p:cNvPr>
          <p:cNvSpPr txBox="1"/>
          <p:nvPr/>
        </p:nvSpPr>
        <p:spPr>
          <a:xfrm>
            <a:off x="903952" y="2655235"/>
            <a:ext cx="7529147" cy="923330"/>
          </a:xfrm>
          <a:prstGeom prst="rect">
            <a:avLst/>
          </a:prstGeom>
          <a:noFill/>
        </p:spPr>
        <p:txBody>
          <a:bodyPr wrap="square" rtlCol="0">
            <a:spAutoFit/>
          </a:bodyPr>
          <a:lstStyle/>
          <a:p>
            <a:r>
              <a:rPr lang="en-US" altLang="ja-JP" sz="5400" b="1" dirty="0"/>
              <a:t>6</a:t>
            </a:r>
            <a:r>
              <a:rPr kumimoji="1" lang="ja-JP" altLang="en-US" sz="5400" b="1" dirty="0"/>
              <a:t>じょうに</a:t>
            </a:r>
            <a:r>
              <a:rPr lang="en-US" altLang="ja-JP" sz="5400" b="1" dirty="0"/>
              <a:t>18</a:t>
            </a:r>
            <a:r>
              <a:rPr kumimoji="1" lang="ja-JP" altLang="en-US" sz="5400" b="1" dirty="0"/>
              <a:t>人</a:t>
            </a:r>
            <a:endParaRPr kumimoji="1" lang="ja-JP" altLang="en-US" sz="3600" b="1" dirty="0"/>
          </a:p>
        </p:txBody>
      </p:sp>
      <p:sp>
        <p:nvSpPr>
          <p:cNvPr id="51" name="テキスト ボックス 50">
            <a:extLst>
              <a:ext uri="{FF2B5EF4-FFF2-40B4-BE49-F238E27FC236}">
                <a16:creationId xmlns:a16="http://schemas.microsoft.com/office/drawing/2014/main" id="{2024D9F5-97AD-4375-851C-DA7275AE4B4D}"/>
              </a:ext>
            </a:extLst>
          </p:cNvPr>
          <p:cNvSpPr txBox="1"/>
          <p:nvPr/>
        </p:nvSpPr>
        <p:spPr>
          <a:xfrm>
            <a:off x="3604467" y="5183793"/>
            <a:ext cx="7643447" cy="923330"/>
          </a:xfrm>
          <a:prstGeom prst="rect">
            <a:avLst/>
          </a:prstGeom>
          <a:noFill/>
        </p:spPr>
        <p:txBody>
          <a:bodyPr wrap="square" rtlCol="0">
            <a:spAutoFit/>
          </a:bodyPr>
          <a:lstStyle/>
          <a:p>
            <a:r>
              <a:rPr kumimoji="1" lang="en-US" altLang="ja-JP" sz="5400" b="1" dirty="0"/>
              <a:t>1</a:t>
            </a:r>
            <a:r>
              <a:rPr lang="en-US" altLang="ja-JP" sz="5400" b="1" dirty="0"/>
              <a:t>00</a:t>
            </a:r>
            <a:r>
              <a:rPr lang="ja-JP" altLang="en-US" sz="5400" b="1" dirty="0"/>
              <a:t>グラム</a:t>
            </a:r>
            <a:r>
              <a:rPr kumimoji="1" lang="ja-JP" altLang="en-US" sz="5400" b="1" dirty="0"/>
              <a:t>あたり何</a:t>
            </a:r>
            <a:r>
              <a:rPr lang="ja-JP" altLang="en-US" sz="5400" b="1" dirty="0"/>
              <a:t>円</a:t>
            </a:r>
            <a:endParaRPr kumimoji="1" lang="ja-JP" altLang="en-US" sz="3600" b="1" dirty="0"/>
          </a:p>
        </p:txBody>
      </p:sp>
      <p:sp>
        <p:nvSpPr>
          <p:cNvPr id="9" name="テキスト ボックス 8">
            <a:extLst>
              <a:ext uri="{FF2B5EF4-FFF2-40B4-BE49-F238E27FC236}">
                <a16:creationId xmlns:a16="http://schemas.microsoft.com/office/drawing/2014/main" id="{7A5E9C7E-2E7E-48E7-BAEA-E4CAFF232D5E}"/>
              </a:ext>
            </a:extLst>
          </p:cNvPr>
          <p:cNvSpPr txBox="1"/>
          <p:nvPr/>
        </p:nvSpPr>
        <p:spPr>
          <a:xfrm>
            <a:off x="903952" y="1051536"/>
            <a:ext cx="4454629" cy="923330"/>
          </a:xfrm>
          <a:prstGeom prst="rect">
            <a:avLst/>
          </a:prstGeom>
          <a:noFill/>
        </p:spPr>
        <p:txBody>
          <a:bodyPr wrap="square" rtlCol="0">
            <a:spAutoFit/>
          </a:bodyPr>
          <a:lstStyle/>
          <a:p>
            <a:r>
              <a:rPr kumimoji="1" lang="en-US" altLang="ja-JP" sz="5400" b="1" dirty="0"/>
              <a:t>3</a:t>
            </a:r>
            <a:r>
              <a:rPr kumimoji="1" lang="ja-JP" altLang="en-US" sz="5400" b="1" dirty="0"/>
              <a:t>個で</a:t>
            </a:r>
            <a:r>
              <a:rPr kumimoji="1" lang="en-US" altLang="ja-JP" sz="5400" b="1" dirty="0"/>
              <a:t>150</a:t>
            </a:r>
            <a:r>
              <a:rPr kumimoji="1" lang="ja-JP" altLang="en-US" sz="5400" b="1" dirty="0"/>
              <a:t>円</a:t>
            </a:r>
            <a:endParaRPr kumimoji="1" lang="ja-JP" altLang="en-US" sz="3600" b="1" dirty="0"/>
          </a:p>
        </p:txBody>
      </p:sp>
      <p:sp>
        <p:nvSpPr>
          <p:cNvPr id="10" name="テキスト ボックス 9">
            <a:extLst>
              <a:ext uri="{FF2B5EF4-FFF2-40B4-BE49-F238E27FC236}">
                <a16:creationId xmlns:a16="http://schemas.microsoft.com/office/drawing/2014/main" id="{EEFDD98E-91C8-4AF9-9DE1-07D6BA305FFB}"/>
              </a:ext>
            </a:extLst>
          </p:cNvPr>
          <p:cNvSpPr txBox="1"/>
          <p:nvPr/>
        </p:nvSpPr>
        <p:spPr>
          <a:xfrm>
            <a:off x="3044881" y="3355148"/>
            <a:ext cx="7529147" cy="923330"/>
          </a:xfrm>
          <a:prstGeom prst="rect">
            <a:avLst/>
          </a:prstGeom>
          <a:noFill/>
        </p:spPr>
        <p:txBody>
          <a:bodyPr wrap="square" rtlCol="0">
            <a:spAutoFit/>
          </a:bodyPr>
          <a:lstStyle/>
          <a:p>
            <a:r>
              <a:rPr kumimoji="1" lang="en-US" altLang="ja-JP" sz="5400" b="1" dirty="0"/>
              <a:t>1</a:t>
            </a:r>
            <a:r>
              <a:rPr kumimoji="1" lang="ja-JP" altLang="en-US" sz="5400" b="1" dirty="0"/>
              <a:t>じょうあたり</a:t>
            </a:r>
            <a:r>
              <a:rPr lang="ja-JP" altLang="en-US" sz="5400" b="1" dirty="0"/>
              <a:t>何</a:t>
            </a:r>
            <a:r>
              <a:rPr kumimoji="1" lang="ja-JP" altLang="en-US" sz="5400" b="1" dirty="0"/>
              <a:t>人</a:t>
            </a:r>
            <a:endParaRPr kumimoji="1" lang="ja-JP" altLang="en-US" sz="3600" b="1" dirty="0"/>
          </a:p>
        </p:txBody>
      </p:sp>
      <p:sp>
        <p:nvSpPr>
          <p:cNvPr id="11" name="テキスト ボックス 10">
            <a:extLst>
              <a:ext uri="{FF2B5EF4-FFF2-40B4-BE49-F238E27FC236}">
                <a16:creationId xmlns:a16="http://schemas.microsoft.com/office/drawing/2014/main" id="{A25333BD-AE17-4129-B5DC-6FE9163A1EBB}"/>
              </a:ext>
            </a:extLst>
          </p:cNvPr>
          <p:cNvSpPr txBox="1"/>
          <p:nvPr/>
        </p:nvSpPr>
        <p:spPr>
          <a:xfrm>
            <a:off x="697334" y="4483880"/>
            <a:ext cx="7643447" cy="923330"/>
          </a:xfrm>
          <a:prstGeom prst="rect">
            <a:avLst/>
          </a:prstGeom>
          <a:noFill/>
        </p:spPr>
        <p:txBody>
          <a:bodyPr wrap="square" rtlCol="0">
            <a:spAutoFit/>
          </a:bodyPr>
          <a:lstStyle/>
          <a:p>
            <a:r>
              <a:rPr lang="en-US" altLang="ja-JP" sz="5400" b="1" dirty="0"/>
              <a:t>200</a:t>
            </a:r>
            <a:r>
              <a:rPr lang="ja-JP" altLang="en-US" sz="5400" b="1" dirty="0"/>
              <a:t>グラム</a:t>
            </a:r>
            <a:r>
              <a:rPr kumimoji="1" lang="ja-JP" altLang="en-US" sz="5400" b="1" dirty="0"/>
              <a:t>あたり</a:t>
            </a:r>
            <a:r>
              <a:rPr lang="en-US" altLang="ja-JP" sz="5400" b="1" dirty="0"/>
              <a:t>600</a:t>
            </a:r>
            <a:r>
              <a:rPr lang="ja-JP" altLang="en-US" sz="5400" b="1" dirty="0"/>
              <a:t>円</a:t>
            </a:r>
            <a:endParaRPr kumimoji="1" lang="ja-JP" altLang="en-US" sz="3600" b="1" dirty="0"/>
          </a:p>
        </p:txBody>
      </p:sp>
      <p:sp>
        <p:nvSpPr>
          <p:cNvPr id="2" name="テキスト ボックス 1">
            <a:extLst>
              <a:ext uri="{FF2B5EF4-FFF2-40B4-BE49-F238E27FC236}">
                <a16:creationId xmlns:a16="http://schemas.microsoft.com/office/drawing/2014/main" id="{5853B70B-67B7-BD8D-168C-D706A27C9E6E}"/>
              </a:ext>
            </a:extLst>
          </p:cNvPr>
          <p:cNvSpPr txBox="1"/>
          <p:nvPr/>
        </p:nvSpPr>
        <p:spPr>
          <a:xfrm>
            <a:off x="4449851" y="5934670"/>
            <a:ext cx="6798063" cy="923330"/>
          </a:xfrm>
          <a:prstGeom prst="rect">
            <a:avLst/>
          </a:prstGeom>
          <a:noFill/>
        </p:spPr>
        <p:txBody>
          <a:bodyPr wrap="square" rtlCol="0">
            <a:spAutoFit/>
          </a:bodyPr>
          <a:lstStyle/>
          <a:p>
            <a:r>
              <a:rPr kumimoji="1" lang="en-US" altLang="ja-JP" sz="5400" b="1" dirty="0"/>
              <a:t>1</a:t>
            </a:r>
            <a:r>
              <a:rPr lang="ja-JP" altLang="en-US" sz="5400" b="1" dirty="0"/>
              <a:t>グラム</a:t>
            </a:r>
            <a:r>
              <a:rPr kumimoji="1" lang="ja-JP" altLang="en-US" sz="5400" b="1" dirty="0"/>
              <a:t>あたり何</a:t>
            </a:r>
            <a:r>
              <a:rPr lang="ja-JP" altLang="en-US" sz="5400" b="1" dirty="0"/>
              <a:t>円</a:t>
            </a:r>
            <a:endParaRPr kumimoji="1" lang="ja-JP" altLang="en-US" sz="3600" b="1" dirty="0"/>
          </a:p>
        </p:txBody>
      </p:sp>
    </p:spTree>
    <p:extLst>
      <p:ext uri="{BB962C8B-B14F-4D97-AF65-F5344CB8AC3E}">
        <p14:creationId xmlns:p14="http://schemas.microsoft.com/office/powerpoint/2010/main" val="9187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9" grpId="0"/>
      <p:bldP spid="50" grpId="0"/>
      <p:bldP spid="51" grpId="0"/>
      <p:bldP spid="9" grpId="0"/>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着陸した飛行機&#10;&#10;自動的に生成された説明">
            <a:extLst>
              <a:ext uri="{FF2B5EF4-FFF2-40B4-BE49-F238E27FC236}">
                <a16:creationId xmlns:a16="http://schemas.microsoft.com/office/drawing/2014/main" id="{1A3C9CCD-3257-4815-A28F-81BFAA3D5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027" y="3185562"/>
            <a:ext cx="4327074" cy="1687639"/>
          </a:xfrm>
          <a:prstGeom prst="rect">
            <a:avLst/>
          </a:prstGeom>
        </p:spPr>
      </p:pic>
      <p:sp>
        <p:nvSpPr>
          <p:cNvPr id="35" name="テキスト ボックス 34">
            <a:extLst>
              <a:ext uri="{FF2B5EF4-FFF2-40B4-BE49-F238E27FC236}">
                <a16:creationId xmlns:a16="http://schemas.microsoft.com/office/drawing/2014/main" id="{65332C75-7D4B-4947-8E77-8183F525896D}"/>
              </a:ext>
            </a:extLst>
          </p:cNvPr>
          <p:cNvSpPr txBox="1"/>
          <p:nvPr/>
        </p:nvSpPr>
        <p:spPr>
          <a:xfrm>
            <a:off x="108000" y="2478923"/>
            <a:ext cx="4384054" cy="769441"/>
          </a:xfrm>
          <a:prstGeom prst="rect">
            <a:avLst/>
          </a:prstGeom>
          <a:noFill/>
        </p:spPr>
        <p:txBody>
          <a:bodyPr wrap="square" rtlCol="0">
            <a:spAutoFit/>
          </a:bodyPr>
          <a:lstStyle/>
          <a:p>
            <a:r>
              <a:rPr kumimoji="1" lang="ja-JP" altLang="en-US" sz="4400" b="1" dirty="0"/>
              <a:t>時速</a:t>
            </a:r>
            <a:r>
              <a:rPr kumimoji="1" lang="en-US" altLang="ja-JP" sz="4400" b="1" dirty="0"/>
              <a:t>890</a:t>
            </a:r>
            <a:r>
              <a:rPr kumimoji="1" lang="ja-JP" altLang="en-US" sz="4400" b="1" dirty="0"/>
              <a:t>㎞</a:t>
            </a:r>
            <a:endParaRPr kumimoji="1" lang="ja-JP" altLang="en-US" sz="2800" b="1" dirty="0"/>
          </a:p>
        </p:txBody>
      </p:sp>
      <p:pic>
        <p:nvPicPr>
          <p:cNvPr id="44" name="図 43" descr="飛行機が空を飛んでいる戦闘機&#10;&#10;中程度の精度で自動的に生成された説明">
            <a:extLst>
              <a:ext uri="{FF2B5EF4-FFF2-40B4-BE49-F238E27FC236}">
                <a16:creationId xmlns:a16="http://schemas.microsoft.com/office/drawing/2014/main" id="{2EF540A5-F283-4EE0-B492-E333147A6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340" y="3198712"/>
            <a:ext cx="2129403" cy="1661338"/>
          </a:xfrm>
          <a:prstGeom prst="rect">
            <a:avLst/>
          </a:prstGeom>
        </p:spPr>
      </p:pic>
      <p:sp>
        <p:nvSpPr>
          <p:cNvPr id="36" name="テキスト ボックス 35">
            <a:extLst>
              <a:ext uri="{FF2B5EF4-FFF2-40B4-BE49-F238E27FC236}">
                <a16:creationId xmlns:a16="http://schemas.microsoft.com/office/drawing/2014/main" id="{78947F33-D1EF-41B7-BED7-34C1BC95C083}"/>
              </a:ext>
            </a:extLst>
          </p:cNvPr>
          <p:cNvSpPr txBox="1"/>
          <p:nvPr/>
        </p:nvSpPr>
        <p:spPr>
          <a:xfrm>
            <a:off x="9084432" y="2478923"/>
            <a:ext cx="2999568" cy="769441"/>
          </a:xfrm>
          <a:prstGeom prst="rect">
            <a:avLst/>
          </a:prstGeom>
          <a:noFill/>
        </p:spPr>
        <p:txBody>
          <a:bodyPr wrap="square" rtlCol="0">
            <a:spAutoFit/>
          </a:bodyPr>
          <a:lstStyle/>
          <a:p>
            <a:r>
              <a:rPr kumimoji="1" lang="ja-JP" altLang="en-US" sz="4400" b="1" dirty="0"/>
              <a:t>時速</a:t>
            </a:r>
            <a:r>
              <a:rPr lang="en-US" altLang="ja-JP" sz="4400" b="1" dirty="0"/>
              <a:t>782</a:t>
            </a:r>
            <a:r>
              <a:rPr kumimoji="1" lang="ja-JP" altLang="en-US" sz="4400" b="1" dirty="0"/>
              <a:t>㎞</a:t>
            </a:r>
            <a:endParaRPr kumimoji="1" lang="ja-JP" altLang="en-US" sz="2800" b="1" dirty="0"/>
          </a:p>
        </p:txBody>
      </p:sp>
      <p:sp>
        <p:nvSpPr>
          <p:cNvPr id="24" name="テキスト ボックス 23">
            <a:extLst>
              <a:ext uri="{FF2B5EF4-FFF2-40B4-BE49-F238E27FC236}">
                <a16:creationId xmlns:a16="http://schemas.microsoft.com/office/drawing/2014/main" id="{2F48D850-2C6B-4E69-BA69-22FCCC899E79}"/>
              </a:ext>
            </a:extLst>
          </p:cNvPr>
          <p:cNvSpPr txBox="1"/>
          <p:nvPr/>
        </p:nvSpPr>
        <p:spPr>
          <a:xfrm>
            <a:off x="2647469" y="300088"/>
            <a:ext cx="7149673" cy="1107996"/>
          </a:xfrm>
          <a:prstGeom prst="rect">
            <a:avLst/>
          </a:prstGeom>
          <a:noFill/>
        </p:spPr>
        <p:txBody>
          <a:bodyPr wrap="square" rtlCol="0">
            <a:spAutoFit/>
          </a:bodyPr>
          <a:lstStyle/>
          <a:p>
            <a:r>
              <a:rPr kumimoji="1" lang="ja-JP" altLang="en-US" sz="6600" b="1" dirty="0"/>
              <a:t>どっちが速い！</a:t>
            </a:r>
            <a:endParaRPr kumimoji="1" lang="ja-JP" altLang="en-US" sz="4400" b="1" dirty="0"/>
          </a:p>
        </p:txBody>
      </p:sp>
      <p:sp>
        <p:nvSpPr>
          <p:cNvPr id="26" name="テキスト ボックス 25">
            <a:extLst>
              <a:ext uri="{FF2B5EF4-FFF2-40B4-BE49-F238E27FC236}">
                <a16:creationId xmlns:a16="http://schemas.microsoft.com/office/drawing/2014/main" id="{AD5C3168-EA55-4FDC-8C87-74E73304CE69}"/>
              </a:ext>
            </a:extLst>
          </p:cNvPr>
          <p:cNvSpPr txBox="1"/>
          <p:nvPr/>
        </p:nvSpPr>
        <p:spPr>
          <a:xfrm>
            <a:off x="7677217" y="2348191"/>
            <a:ext cx="736576" cy="923330"/>
          </a:xfrm>
          <a:prstGeom prst="rect">
            <a:avLst/>
          </a:prstGeom>
          <a:noFill/>
        </p:spPr>
        <p:txBody>
          <a:bodyPr wrap="square" rtlCol="0">
            <a:spAutoFit/>
          </a:bodyPr>
          <a:lstStyle/>
          <a:p>
            <a:r>
              <a:rPr kumimoji="1" lang="en-US" altLang="ja-JP" sz="5400" b="1" dirty="0"/>
              <a:t>F</a:t>
            </a:r>
            <a:endParaRPr kumimoji="1" lang="ja-JP" altLang="en-US" sz="3600" b="1" dirty="0"/>
          </a:p>
        </p:txBody>
      </p:sp>
      <p:sp>
        <p:nvSpPr>
          <p:cNvPr id="27" name="テキスト ボックス 26">
            <a:extLst>
              <a:ext uri="{FF2B5EF4-FFF2-40B4-BE49-F238E27FC236}">
                <a16:creationId xmlns:a16="http://schemas.microsoft.com/office/drawing/2014/main" id="{01174F37-5BE7-4C88-9F28-150CCAFB62BA}"/>
              </a:ext>
            </a:extLst>
          </p:cNvPr>
          <p:cNvSpPr txBox="1"/>
          <p:nvPr/>
        </p:nvSpPr>
        <p:spPr>
          <a:xfrm>
            <a:off x="4044037" y="2348191"/>
            <a:ext cx="736576" cy="923330"/>
          </a:xfrm>
          <a:prstGeom prst="rect">
            <a:avLst/>
          </a:prstGeom>
          <a:noFill/>
        </p:spPr>
        <p:txBody>
          <a:bodyPr wrap="square" rtlCol="0">
            <a:spAutoFit/>
          </a:bodyPr>
          <a:lstStyle/>
          <a:p>
            <a:r>
              <a:rPr kumimoji="1" lang="en-US" altLang="ja-JP" sz="5400" b="1" dirty="0"/>
              <a:t>E</a:t>
            </a:r>
            <a:endParaRPr kumimoji="1" lang="ja-JP" altLang="en-US" sz="3600" b="1" dirty="0"/>
          </a:p>
        </p:txBody>
      </p:sp>
      <p:sp>
        <p:nvSpPr>
          <p:cNvPr id="9" name="テキスト ボックス 8">
            <a:extLst>
              <a:ext uri="{FF2B5EF4-FFF2-40B4-BE49-F238E27FC236}">
                <a16:creationId xmlns:a16="http://schemas.microsoft.com/office/drawing/2014/main" id="{7C6C5C83-395F-4237-B807-0001ADCE6B4E}"/>
              </a:ext>
            </a:extLst>
          </p:cNvPr>
          <p:cNvSpPr txBox="1"/>
          <p:nvPr/>
        </p:nvSpPr>
        <p:spPr>
          <a:xfrm>
            <a:off x="2764913" y="5025842"/>
            <a:ext cx="3862188" cy="707886"/>
          </a:xfrm>
          <a:prstGeom prst="rect">
            <a:avLst/>
          </a:prstGeom>
          <a:noFill/>
        </p:spPr>
        <p:txBody>
          <a:bodyPr wrap="square" rtlCol="0">
            <a:spAutoFit/>
          </a:bodyPr>
          <a:lstStyle/>
          <a:p>
            <a:r>
              <a:rPr kumimoji="1" lang="ja-JP" altLang="en-US" sz="4000" b="1" dirty="0"/>
              <a:t>エアバス</a:t>
            </a:r>
            <a:r>
              <a:rPr kumimoji="1" lang="en-US" altLang="ja-JP" sz="4000" b="1" dirty="0"/>
              <a:t>A350</a:t>
            </a:r>
            <a:endParaRPr kumimoji="1" lang="ja-JP" altLang="en-US" sz="2400" b="1" dirty="0"/>
          </a:p>
        </p:txBody>
      </p:sp>
      <p:sp>
        <p:nvSpPr>
          <p:cNvPr id="10" name="テキスト ボックス 9">
            <a:extLst>
              <a:ext uri="{FF2B5EF4-FFF2-40B4-BE49-F238E27FC236}">
                <a16:creationId xmlns:a16="http://schemas.microsoft.com/office/drawing/2014/main" id="{6FD51BA3-0535-4D51-9E23-805972FE03A5}"/>
              </a:ext>
            </a:extLst>
          </p:cNvPr>
          <p:cNvSpPr txBox="1"/>
          <p:nvPr/>
        </p:nvSpPr>
        <p:spPr>
          <a:xfrm>
            <a:off x="7017041" y="5000720"/>
            <a:ext cx="3862188" cy="707886"/>
          </a:xfrm>
          <a:prstGeom prst="rect">
            <a:avLst/>
          </a:prstGeom>
          <a:noFill/>
        </p:spPr>
        <p:txBody>
          <a:bodyPr wrap="square" rtlCol="0">
            <a:spAutoFit/>
          </a:bodyPr>
          <a:lstStyle/>
          <a:p>
            <a:r>
              <a:rPr kumimoji="1" lang="ja-JP" altLang="en-US" sz="4000" b="1" dirty="0"/>
              <a:t>ホンダジェット</a:t>
            </a:r>
            <a:endParaRPr kumimoji="1" lang="ja-JP" altLang="en-US" sz="2400" b="1" dirty="0"/>
          </a:p>
        </p:txBody>
      </p:sp>
    </p:spTree>
    <p:extLst>
      <p:ext uri="{BB962C8B-B14F-4D97-AF65-F5344CB8AC3E}">
        <p14:creationId xmlns:p14="http://schemas.microsoft.com/office/powerpoint/2010/main" val="30351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4" grpId="0"/>
      <p:bldP spid="26" grpId="0"/>
      <p:bldP spid="2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77BE6D-93C0-42F4-A127-80ACCBC19C83}"/>
              </a:ext>
            </a:extLst>
          </p:cNvPr>
          <p:cNvSpPr txBox="1"/>
          <p:nvPr/>
        </p:nvSpPr>
        <p:spPr>
          <a:xfrm>
            <a:off x="914316" y="143889"/>
            <a:ext cx="3681940" cy="923330"/>
          </a:xfrm>
          <a:prstGeom prst="rect">
            <a:avLst/>
          </a:prstGeom>
          <a:noFill/>
        </p:spPr>
        <p:txBody>
          <a:bodyPr wrap="square" rtlCol="0">
            <a:spAutoFit/>
          </a:bodyPr>
          <a:lstStyle/>
          <a:p>
            <a:r>
              <a:rPr kumimoji="1" lang="ja-JP" altLang="en-US" sz="5400" b="1" dirty="0"/>
              <a:t>速さって？</a:t>
            </a:r>
            <a:endParaRPr kumimoji="1" lang="ja-JP" altLang="en-US" sz="3600" b="1" dirty="0"/>
          </a:p>
        </p:txBody>
      </p:sp>
      <p:sp>
        <p:nvSpPr>
          <p:cNvPr id="11" name="テキスト ボックス 10">
            <a:extLst>
              <a:ext uri="{FF2B5EF4-FFF2-40B4-BE49-F238E27FC236}">
                <a16:creationId xmlns:a16="http://schemas.microsoft.com/office/drawing/2014/main" id="{45995CA5-11DE-4C09-8904-899593B98DA7}"/>
              </a:ext>
            </a:extLst>
          </p:cNvPr>
          <p:cNvSpPr txBox="1"/>
          <p:nvPr/>
        </p:nvSpPr>
        <p:spPr>
          <a:xfrm>
            <a:off x="1951350" y="1067219"/>
            <a:ext cx="5644396" cy="769441"/>
          </a:xfrm>
          <a:prstGeom prst="rect">
            <a:avLst/>
          </a:prstGeom>
          <a:noFill/>
        </p:spPr>
        <p:txBody>
          <a:bodyPr wrap="square" rtlCol="0">
            <a:spAutoFit/>
          </a:bodyPr>
          <a:lstStyle/>
          <a:p>
            <a:r>
              <a:rPr kumimoji="1" lang="ja-JP" altLang="en-US" sz="4400" b="1" dirty="0"/>
              <a:t>速さを</a:t>
            </a:r>
            <a:r>
              <a:rPr kumimoji="1" lang="ja-JP" altLang="en-US" sz="4400" b="1" dirty="0">
                <a:solidFill>
                  <a:srgbClr val="0070C0"/>
                </a:solidFill>
              </a:rPr>
              <a:t>数</a:t>
            </a:r>
            <a:r>
              <a:rPr kumimoji="1" lang="ja-JP" altLang="en-US" sz="4400" b="1" dirty="0"/>
              <a:t>で表します</a:t>
            </a:r>
            <a:endParaRPr kumimoji="1" lang="en-US" altLang="ja-JP" sz="4400" b="1" dirty="0"/>
          </a:p>
        </p:txBody>
      </p:sp>
      <p:sp>
        <p:nvSpPr>
          <p:cNvPr id="12" name="テキスト ボックス 11">
            <a:extLst>
              <a:ext uri="{FF2B5EF4-FFF2-40B4-BE49-F238E27FC236}">
                <a16:creationId xmlns:a16="http://schemas.microsoft.com/office/drawing/2014/main" id="{0EE081E8-CBB6-4B19-BA2C-CA503542E12C}"/>
              </a:ext>
            </a:extLst>
          </p:cNvPr>
          <p:cNvSpPr txBox="1"/>
          <p:nvPr/>
        </p:nvSpPr>
        <p:spPr>
          <a:xfrm>
            <a:off x="1514789" y="1827667"/>
            <a:ext cx="3583702" cy="923330"/>
          </a:xfrm>
          <a:prstGeom prst="rect">
            <a:avLst/>
          </a:prstGeom>
          <a:noFill/>
        </p:spPr>
        <p:txBody>
          <a:bodyPr wrap="square" rtlCol="0">
            <a:spAutoFit/>
          </a:bodyPr>
          <a:lstStyle/>
          <a:p>
            <a:r>
              <a:rPr kumimoji="1" lang="ja-JP" altLang="en-US" sz="5400" b="1" dirty="0">
                <a:solidFill>
                  <a:srgbClr val="FF0000"/>
                </a:solidFill>
              </a:rPr>
              <a:t>時速</a:t>
            </a:r>
            <a:r>
              <a:rPr kumimoji="1" lang="en-US" altLang="ja-JP" sz="5400" b="1" dirty="0"/>
              <a:t>180</a:t>
            </a:r>
            <a:r>
              <a:rPr kumimoji="1" lang="ja-JP" altLang="en-US" sz="5400" b="1" dirty="0"/>
              <a:t>㎞</a:t>
            </a:r>
            <a:endParaRPr kumimoji="1" lang="ja-JP" altLang="en-US" sz="3600" b="1" dirty="0"/>
          </a:p>
        </p:txBody>
      </p:sp>
      <p:sp>
        <p:nvSpPr>
          <p:cNvPr id="14" name="テキスト ボックス 13">
            <a:extLst>
              <a:ext uri="{FF2B5EF4-FFF2-40B4-BE49-F238E27FC236}">
                <a16:creationId xmlns:a16="http://schemas.microsoft.com/office/drawing/2014/main" id="{B26A153F-1595-4815-8414-A396720C743E}"/>
              </a:ext>
            </a:extLst>
          </p:cNvPr>
          <p:cNvSpPr txBox="1"/>
          <p:nvPr/>
        </p:nvSpPr>
        <p:spPr>
          <a:xfrm>
            <a:off x="992951" y="2947937"/>
            <a:ext cx="8748766" cy="830997"/>
          </a:xfrm>
          <a:prstGeom prst="rect">
            <a:avLst/>
          </a:prstGeom>
          <a:noFill/>
        </p:spPr>
        <p:txBody>
          <a:bodyPr wrap="square" rtlCol="0">
            <a:spAutoFit/>
          </a:bodyPr>
          <a:lstStyle/>
          <a:p>
            <a:r>
              <a:rPr kumimoji="1" lang="ja-JP" altLang="en-US" sz="4800" b="1" dirty="0">
                <a:solidFill>
                  <a:srgbClr val="FF0000"/>
                </a:solidFill>
              </a:rPr>
              <a:t>単位時間あたり</a:t>
            </a:r>
            <a:r>
              <a:rPr kumimoji="1" lang="ja-JP" altLang="en-US" sz="4800" b="1" dirty="0"/>
              <a:t>の数で表します</a:t>
            </a:r>
            <a:endParaRPr kumimoji="1" lang="en-US" altLang="ja-JP" sz="4800" b="1" dirty="0"/>
          </a:p>
        </p:txBody>
      </p:sp>
      <p:sp>
        <p:nvSpPr>
          <p:cNvPr id="15" name="テキスト ボックス 14">
            <a:extLst>
              <a:ext uri="{FF2B5EF4-FFF2-40B4-BE49-F238E27FC236}">
                <a16:creationId xmlns:a16="http://schemas.microsoft.com/office/drawing/2014/main" id="{53D42F49-9FF4-48CD-A8D2-23056D8173E8}"/>
              </a:ext>
            </a:extLst>
          </p:cNvPr>
          <p:cNvSpPr txBox="1"/>
          <p:nvPr/>
        </p:nvSpPr>
        <p:spPr>
          <a:xfrm>
            <a:off x="115952" y="4023716"/>
            <a:ext cx="6266174" cy="923330"/>
          </a:xfrm>
          <a:prstGeom prst="rect">
            <a:avLst/>
          </a:prstGeom>
          <a:noFill/>
        </p:spPr>
        <p:txBody>
          <a:bodyPr wrap="square" rtlCol="0">
            <a:spAutoFit/>
          </a:bodyPr>
          <a:lstStyle/>
          <a:p>
            <a:r>
              <a:rPr kumimoji="1" lang="en-US" altLang="ja-JP" sz="5400" b="1" dirty="0">
                <a:solidFill>
                  <a:srgbClr val="0070C0"/>
                </a:solidFill>
              </a:rPr>
              <a:t>1</a:t>
            </a:r>
            <a:r>
              <a:rPr kumimoji="1" lang="ja-JP" altLang="en-US" sz="5400" b="1" dirty="0">
                <a:solidFill>
                  <a:srgbClr val="FF0000"/>
                </a:solidFill>
              </a:rPr>
              <a:t>時</a:t>
            </a:r>
            <a:r>
              <a:rPr kumimoji="1" lang="ja-JP" altLang="en-US" sz="5400" b="1" dirty="0">
                <a:solidFill>
                  <a:srgbClr val="0070C0"/>
                </a:solidFill>
              </a:rPr>
              <a:t>間あたり</a:t>
            </a:r>
            <a:r>
              <a:rPr kumimoji="1" lang="ja-JP" altLang="en-US" sz="5400" b="1" dirty="0"/>
              <a:t>の</a:t>
            </a:r>
            <a:r>
              <a:rPr kumimoji="1" lang="ja-JP" altLang="en-US" sz="5400" b="1" dirty="0">
                <a:solidFill>
                  <a:srgbClr val="FF0000"/>
                </a:solidFill>
              </a:rPr>
              <a:t>速</a:t>
            </a:r>
            <a:r>
              <a:rPr kumimoji="1" lang="ja-JP" altLang="en-US" sz="5400" b="1" dirty="0">
                <a:solidFill>
                  <a:srgbClr val="0070C0"/>
                </a:solidFill>
              </a:rPr>
              <a:t>さ</a:t>
            </a:r>
            <a:endParaRPr kumimoji="1" lang="ja-JP" altLang="en-US" sz="3600" b="1" dirty="0">
              <a:solidFill>
                <a:srgbClr val="0070C0"/>
              </a:solidFill>
            </a:endParaRPr>
          </a:p>
        </p:txBody>
      </p:sp>
      <p:sp>
        <p:nvSpPr>
          <p:cNvPr id="16" name="テキスト ボックス 15">
            <a:extLst>
              <a:ext uri="{FF2B5EF4-FFF2-40B4-BE49-F238E27FC236}">
                <a16:creationId xmlns:a16="http://schemas.microsoft.com/office/drawing/2014/main" id="{5C36822C-96C6-487B-B489-EF657D8E775A}"/>
              </a:ext>
            </a:extLst>
          </p:cNvPr>
          <p:cNvSpPr txBox="1"/>
          <p:nvPr/>
        </p:nvSpPr>
        <p:spPr>
          <a:xfrm>
            <a:off x="2180134" y="5506870"/>
            <a:ext cx="3583702" cy="923330"/>
          </a:xfrm>
          <a:prstGeom prst="rect">
            <a:avLst/>
          </a:prstGeom>
          <a:noFill/>
        </p:spPr>
        <p:txBody>
          <a:bodyPr wrap="square" rtlCol="0">
            <a:spAutoFit/>
          </a:bodyPr>
          <a:lstStyle/>
          <a:p>
            <a:r>
              <a:rPr kumimoji="1" lang="ja-JP" altLang="en-US" sz="5400" b="1" dirty="0">
                <a:solidFill>
                  <a:srgbClr val="FF0000"/>
                </a:solidFill>
              </a:rPr>
              <a:t>時速</a:t>
            </a:r>
            <a:r>
              <a:rPr kumimoji="1" lang="en-US" altLang="ja-JP" sz="5400" b="1" dirty="0"/>
              <a:t>180</a:t>
            </a:r>
            <a:r>
              <a:rPr kumimoji="1" lang="ja-JP" altLang="en-US" sz="5400" b="1" dirty="0"/>
              <a:t>㎞</a:t>
            </a:r>
            <a:endParaRPr kumimoji="1" lang="ja-JP" altLang="en-US" sz="3600" b="1" dirty="0"/>
          </a:p>
        </p:txBody>
      </p:sp>
      <p:sp>
        <p:nvSpPr>
          <p:cNvPr id="8" name="次の値と等しい 7">
            <a:extLst>
              <a:ext uri="{FF2B5EF4-FFF2-40B4-BE49-F238E27FC236}">
                <a16:creationId xmlns:a16="http://schemas.microsoft.com/office/drawing/2014/main" id="{05391C3A-CCAE-45BA-BB8A-2512690DF566}"/>
              </a:ext>
            </a:extLst>
          </p:cNvPr>
          <p:cNvSpPr/>
          <p:nvPr/>
        </p:nvSpPr>
        <p:spPr>
          <a:xfrm rot="5400000">
            <a:off x="2555350" y="4796444"/>
            <a:ext cx="914400" cy="914400"/>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7" name="テキスト ボックス 16">
            <a:extLst>
              <a:ext uri="{FF2B5EF4-FFF2-40B4-BE49-F238E27FC236}">
                <a16:creationId xmlns:a16="http://schemas.microsoft.com/office/drawing/2014/main" id="{B50E29DA-31B7-423C-9A2B-7506F549E457}"/>
              </a:ext>
            </a:extLst>
          </p:cNvPr>
          <p:cNvSpPr txBox="1"/>
          <p:nvPr/>
        </p:nvSpPr>
        <p:spPr>
          <a:xfrm>
            <a:off x="5367334" y="1779825"/>
            <a:ext cx="3583702" cy="923330"/>
          </a:xfrm>
          <a:prstGeom prst="rect">
            <a:avLst/>
          </a:prstGeom>
          <a:noFill/>
        </p:spPr>
        <p:txBody>
          <a:bodyPr wrap="square" rtlCol="0">
            <a:spAutoFit/>
          </a:bodyPr>
          <a:lstStyle/>
          <a:p>
            <a:r>
              <a:rPr kumimoji="1" lang="ja-JP" altLang="en-US" sz="5400" b="1" dirty="0"/>
              <a:t>のように</a:t>
            </a:r>
            <a:endParaRPr kumimoji="1" lang="ja-JP" altLang="en-US" sz="3600" b="1" dirty="0"/>
          </a:p>
        </p:txBody>
      </p:sp>
      <p:cxnSp>
        <p:nvCxnSpPr>
          <p:cNvPr id="19" name="直線コネクタ 18">
            <a:extLst>
              <a:ext uri="{FF2B5EF4-FFF2-40B4-BE49-F238E27FC236}">
                <a16:creationId xmlns:a16="http://schemas.microsoft.com/office/drawing/2014/main" id="{89BECC6C-5701-4F5E-A18E-9057A9CDB35F}"/>
              </a:ext>
            </a:extLst>
          </p:cNvPr>
          <p:cNvCxnSpPr/>
          <p:nvPr/>
        </p:nvCxnSpPr>
        <p:spPr>
          <a:xfrm>
            <a:off x="280263" y="4796444"/>
            <a:ext cx="5828044" cy="0"/>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9BB40EF-37E5-4255-B5D3-1F09F12E09D6}"/>
              </a:ext>
            </a:extLst>
          </p:cNvPr>
          <p:cNvCxnSpPr>
            <a:cxnSpLocks/>
          </p:cNvCxnSpPr>
          <p:nvPr/>
        </p:nvCxnSpPr>
        <p:spPr>
          <a:xfrm>
            <a:off x="2203658" y="6333822"/>
            <a:ext cx="1499744" cy="0"/>
          </a:xfrm>
          <a:prstGeom prst="line">
            <a:avLst/>
          </a:prstGeom>
          <a:ln w="152400">
            <a:solidFill>
              <a:srgbClr val="00B050"/>
            </a:solidFill>
          </a:ln>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49749EE5-205D-4F2A-BDC1-03A16DB2AB2B}"/>
              </a:ext>
            </a:extLst>
          </p:cNvPr>
          <p:cNvSpPr txBox="1"/>
          <p:nvPr/>
        </p:nvSpPr>
        <p:spPr>
          <a:xfrm>
            <a:off x="6382126" y="4023716"/>
            <a:ext cx="6266174" cy="923330"/>
          </a:xfrm>
          <a:prstGeom prst="rect">
            <a:avLst/>
          </a:prstGeom>
          <a:noFill/>
        </p:spPr>
        <p:txBody>
          <a:bodyPr wrap="square" rtlCol="0">
            <a:spAutoFit/>
          </a:bodyPr>
          <a:lstStyle/>
          <a:p>
            <a:r>
              <a:rPr kumimoji="1" lang="en-US" altLang="ja-JP" sz="5400" b="1" dirty="0">
                <a:solidFill>
                  <a:srgbClr val="FF0000"/>
                </a:solidFill>
              </a:rPr>
              <a:t>1</a:t>
            </a:r>
            <a:r>
              <a:rPr kumimoji="1" lang="ja-JP" altLang="en-US" sz="5400" b="1" dirty="0">
                <a:solidFill>
                  <a:srgbClr val="FF0000"/>
                </a:solidFill>
              </a:rPr>
              <a:t>個</a:t>
            </a:r>
            <a:r>
              <a:rPr kumimoji="1" lang="ja-JP" altLang="en-US" sz="5400" b="1" dirty="0">
                <a:solidFill>
                  <a:srgbClr val="0070C0"/>
                </a:solidFill>
              </a:rPr>
              <a:t>あたり</a:t>
            </a:r>
            <a:r>
              <a:rPr kumimoji="1" lang="ja-JP" altLang="en-US" sz="5400" b="1" dirty="0"/>
              <a:t>の</a:t>
            </a:r>
            <a:r>
              <a:rPr kumimoji="1" lang="ja-JP" altLang="en-US" sz="5400" b="1" dirty="0">
                <a:solidFill>
                  <a:srgbClr val="FF0000"/>
                </a:solidFill>
              </a:rPr>
              <a:t>値段</a:t>
            </a:r>
            <a:endParaRPr kumimoji="1" lang="ja-JP" altLang="en-US" sz="3600" b="1" dirty="0">
              <a:solidFill>
                <a:srgbClr val="0070C0"/>
              </a:solidFill>
            </a:endParaRPr>
          </a:p>
        </p:txBody>
      </p:sp>
      <p:sp>
        <p:nvSpPr>
          <p:cNvPr id="23" name="テキスト ボックス 22">
            <a:extLst>
              <a:ext uri="{FF2B5EF4-FFF2-40B4-BE49-F238E27FC236}">
                <a16:creationId xmlns:a16="http://schemas.microsoft.com/office/drawing/2014/main" id="{9FB6CD04-9425-4E10-9454-EF8A1F959CAC}"/>
              </a:ext>
            </a:extLst>
          </p:cNvPr>
          <p:cNvSpPr txBox="1"/>
          <p:nvPr/>
        </p:nvSpPr>
        <p:spPr>
          <a:xfrm>
            <a:off x="8446308" y="5506870"/>
            <a:ext cx="3583702" cy="923330"/>
          </a:xfrm>
          <a:prstGeom prst="rect">
            <a:avLst/>
          </a:prstGeom>
          <a:noFill/>
        </p:spPr>
        <p:txBody>
          <a:bodyPr wrap="square" rtlCol="0">
            <a:spAutoFit/>
          </a:bodyPr>
          <a:lstStyle/>
          <a:p>
            <a:r>
              <a:rPr kumimoji="1" lang="en-US" altLang="ja-JP" sz="5400" b="1" dirty="0">
                <a:solidFill>
                  <a:srgbClr val="FF0000"/>
                </a:solidFill>
              </a:rPr>
              <a:t>1</a:t>
            </a:r>
            <a:r>
              <a:rPr kumimoji="1" lang="ja-JP" altLang="en-US" sz="5400" b="1" dirty="0">
                <a:solidFill>
                  <a:srgbClr val="FF0000"/>
                </a:solidFill>
              </a:rPr>
              <a:t>個</a:t>
            </a:r>
            <a:r>
              <a:rPr kumimoji="1" lang="en-US" altLang="ja-JP" sz="5400" b="1" dirty="0"/>
              <a:t>180</a:t>
            </a:r>
            <a:r>
              <a:rPr kumimoji="1" lang="ja-JP" altLang="en-US" sz="5400" b="1" dirty="0"/>
              <a:t>円</a:t>
            </a:r>
            <a:endParaRPr kumimoji="1" lang="ja-JP" altLang="en-US" sz="3600" b="1" dirty="0"/>
          </a:p>
        </p:txBody>
      </p:sp>
      <p:sp>
        <p:nvSpPr>
          <p:cNvPr id="24" name="次の値と等しい 23">
            <a:extLst>
              <a:ext uri="{FF2B5EF4-FFF2-40B4-BE49-F238E27FC236}">
                <a16:creationId xmlns:a16="http://schemas.microsoft.com/office/drawing/2014/main" id="{462D3F40-757B-4141-B37D-1FA929253E40}"/>
              </a:ext>
            </a:extLst>
          </p:cNvPr>
          <p:cNvSpPr/>
          <p:nvPr/>
        </p:nvSpPr>
        <p:spPr>
          <a:xfrm rot="5400000">
            <a:off x="8821524" y="4796444"/>
            <a:ext cx="914400" cy="914400"/>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cxnSp>
        <p:nvCxnSpPr>
          <p:cNvPr id="25" name="直線コネクタ 24">
            <a:extLst>
              <a:ext uri="{FF2B5EF4-FFF2-40B4-BE49-F238E27FC236}">
                <a16:creationId xmlns:a16="http://schemas.microsoft.com/office/drawing/2014/main" id="{484968CD-E4CD-490D-843B-FA56D612BD0E}"/>
              </a:ext>
            </a:extLst>
          </p:cNvPr>
          <p:cNvCxnSpPr>
            <a:cxnSpLocks/>
          </p:cNvCxnSpPr>
          <p:nvPr/>
        </p:nvCxnSpPr>
        <p:spPr>
          <a:xfrm>
            <a:off x="6546437" y="4796444"/>
            <a:ext cx="5223316" cy="0"/>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E077D842-1B34-4C82-9FCC-D2CB9CEAB134}"/>
              </a:ext>
            </a:extLst>
          </p:cNvPr>
          <p:cNvCxnSpPr>
            <a:cxnSpLocks/>
          </p:cNvCxnSpPr>
          <p:nvPr/>
        </p:nvCxnSpPr>
        <p:spPr>
          <a:xfrm>
            <a:off x="8469832" y="6333822"/>
            <a:ext cx="1499744" cy="0"/>
          </a:xfrm>
          <a:prstGeom prst="line">
            <a:avLst/>
          </a:prstGeom>
          <a:ln w="152400">
            <a:solidFill>
              <a:srgbClr val="00B050"/>
            </a:solidFill>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A0B1734C-3C25-49A7-A983-88A67CE48479}"/>
              </a:ext>
            </a:extLst>
          </p:cNvPr>
          <p:cNvCxnSpPr>
            <a:endCxn id="16" idx="1"/>
          </p:cNvCxnSpPr>
          <p:nvPr/>
        </p:nvCxnSpPr>
        <p:spPr>
          <a:xfrm>
            <a:off x="483476" y="4947046"/>
            <a:ext cx="1597572" cy="9597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520A8DB4-FAD2-49BE-BAE1-6E3F5323B803}"/>
              </a:ext>
            </a:extLst>
          </p:cNvPr>
          <p:cNvCxnSpPr/>
          <p:nvPr/>
        </p:nvCxnSpPr>
        <p:spPr>
          <a:xfrm>
            <a:off x="6842151" y="4947046"/>
            <a:ext cx="1597572" cy="9597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0C076B25-2B4B-4CA6-A282-C57C51907E8A}"/>
              </a:ext>
            </a:extLst>
          </p:cNvPr>
          <p:cNvSpPr txBox="1"/>
          <p:nvPr/>
        </p:nvSpPr>
        <p:spPr>
          <a:xfrm>
            <a:off x="195301" y="5232257"/>
            <a:ext cx="1965096" cy="1077218"/>
          </a:xfrm>
          <a:prstGeom prst="rect">
            <a:avLst/>
          </a:prstGeom>
          <a:noFill/>
        </p:spPr>
        <p:txBody>
          <a:bodyPr wrap="square" rtlCol="0">
            <a:spAutoFit/>
          </a:bodyPr>
          <a:lstStyle/>
          <a:p>
            <a:r>
              <a:rPr kumimoji="1" lang="en-US" altLang="ja-JP" sz="3200" b="1" dirty="0"/>
              <a:t>1</a:t>
            </a:r>
            <a:r>
              <a:rPr kumimoji="1" lang="ja-JP" altLang="en-US" sz="3200" b="1" dirty="0"/>
              <a:t>時間の</a:t>
            </a:r>
            <a:endParaRPr kumimoji="1" lang="en-US" altLang="ja-JP" sz="3200" b="1" dirty="0"/>
          </a:p>
          <a:p>
            <a:r>
              <a:rPr kumimoji="1" lang="ja-JP" altLang="en-US" sz="3200" b="1" dirty="0"/>
              <a:t>１がない</a:t>
            </a:r>
            <a:endParaRPr kumimoji="1" lang="en-US" altLang="ja-JP" sz="3200" b="1" dirty="0"/>
          </a:p>
        </p:txBody>
      </p:sp>
      <p:sp>
        <p:nvSpPr>
          <p:cNvPr id="32" name="テキスト ボックス 31">
            <a:extLst>
              <a:ext uri="{FF2B5EF4-FFF2-40B4-BE49-F238E27FC236}">
                <a16:creationId xmlns:a16="http://schemas.microsoft.com/office/drawing/2014/main" id="{D9F44D70-A5BC-4CAA-8967-43774728A527}"/>
              </a:ext>
            </a:extLst>
          </p:cNvPr>
          <p:cNvSpPr txBox="1"/>
          <p:nvPr/>
        </p:nvSpPr>
        <p:spPr>
          <a:xfrm>
            <a:off x="6546437" y="5097647"/>
            <a:ext cx="1763784" cy="1569660"/>
          </a:xfrm>
          <a:prstGeom prst="rect">
            <a:avLst/>
          </a:prstGeom>
          <a:noFill/>
        </p:spPr>
        <p:txBody>
          <a:bodyPr wrap="square" rtlCol="0">
            <a:spAutoFit/>
          </a:bodyPr>
          <a:lstStyle/>
          <a:p>
            <a:r>
              <a:rPr kumimoji="1" lang="en-US" altLang="ja-JP" sz="3200" b="1" dirty="0"/>
              <a:t>1</a:t>
            </a:r>
            <a:r>
              <a:rPr kumimoji="1" lang="ja-JP" altLang="en-US" sz="3200" b="1" dirty="0"/>
              <a:t>個の</a:t>
            </a:r>
            <a:endParaRPr kumimoji="1" lang="en-US" altLang="ja-JP" sz="3200" b="1" dirty="0"/>
          </a:p>
          <a:p>
            <a:r>
              <a:rPr kumimoji="1" lang="ja-JP" altLang="en-US" sz="3200" b="1" dirty="0"/>
              <a:t>１がある</a:t>
            </a:r>
            <a:endParaRPr kumimoji="1" lang="en-US" altLang="ja-JP" sz="3200" b="1" dirty="0"/>
          </a:p>
        </p:txBody>
      </p:sp>
    </p:spTree>
    <p:extLst>
      <p:ext uri="{BB962C8B-B14F-4D97-AF65-F5344CB8AC3E}">
        <p14:creationId xmlns:p14="http://schemas.microsoft.com/office/powerpoint/2010/main" val="18082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P spid="15" grpId="0"/>
      <p:bldP spid="16" grpId="0"/>
      <p:bldP spid="8" grpId="0" animBg="1"/>
      <p:bldP spid="17" grpId="0"/>
      <p:bldP spid="22" grpId="0"/>
      <p:bldP spid="23" grpId="0"/>
      <p:bldP spid="24" grpId="0" animBg="1"/>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B26A153F-1595-4815-8414-A396720C743E}"/>
              </a:ext>
            </a:extLst>
          </p:cNvPr>
          <p:cNvSpPr txBox="1"/>
          <p:nvPr/>
        </p:nvSpPr>
        <p:spPr>
          <a:xfrm>
            <a:off x="1107252" y="160775"/>
            <a:ext cx="8748766" cy="830997"/>
          </a:xfrm>
          <a:prstGeom prst="rect">
            <a:avLst/>
          </a:prstGeom>
          <a:noFill/>
        </p:spPr>
        <p:txBody>
          <a:bodyPr wrap="square" rtlCol="0">
            <a:spAutoFit/>
          </a:bodyPr>
          <a:lstStyle/>
          <a:p>
            <a:r>
              <a:rPr kumimoji="1" lang="ja-JP" altLang="en-US" sz="4800" b="1" dirty="0">
                <a:solidFill>
                  <a:srgbClr val="0070C0"/>
                </a:solidFill>
              </a:rPr>
              <a:t>単位時間あたり</a:t>
            </a:r>
            <a:r>
              <a:rPr kumimoji="1" lang="ja-JP" altLang="en-US" sz="4800" b="1" dirty="0"/>
              <a:t>の数で表します</a:t>
            </a:r>
            <a:endParaRPr kumimoji="1" lang="en-US" altLang="ja-JP" sz="4800" b="1" dirty="0"/>
          </a:p>
        </p:txBody>
      </p:sp>
      <p:sp>
        <p:nvSpPr>
          <p:cNvPr id="15" name="テキスト ボックス 14">
            <a:extLst>
              <a:ext uri="{FF2B5EF4-FFF2-40B4-BE49-F238E27FC236}">
                <a16:creationId xmlns:a16="http://schemas.microsoft.com/office/drawing/2014/main" id="{53D42F49-9FF4-48CD-A8D2-23056D8173E8}"/>
              </a:ext>
            </a:extLst>
          </p:cNvPr>
          <p:cNvSpPr txBox="1"/>
          <p:nvPr/>
        </p:nvSpPr>
        <p:spPr>
          <a:xfrm>
            <a:off x="741297" y="1616027"/>
            <a:ext cx="6266174" cy="923330"/>
          </a:xfrm>
          <a:prstGeom prst="rect">
            <a:avLst/>
          </a:prstGeom>
          <a:noFill/>
        </p:spPr>
        <p:txBody>
          <a:bodyPr wrap="square" rtlCol="0">
            <a:spAutoFit/>
          </a:bodyPr>
          <a:lstStyle/>
          <a:p>
            <a:r>
              <a:rPr kumimoji="1" lang="en-US" altLang="ja-JP" sz="5400" b="1" dirty="0">
                <a:solidFill>
                  <a:srgbClr val="0070C0"/>
                </a:solidFill>
              </a:rPr>
              <a:t>1</a:t>
            </a:r>
            <a:r>
              <a:rPr kumimoji="1" lang="ja-JP" altLang="en-US" sz="5400" b="1" dirty="0">
                <a:solidFill>
                  <a:srgbClr val="FF0000"/>
                </a:solidFill>
              </a:rPr>
              <a:t>時</a:t>
            </a:r>
            <a:r>
              <a:rPr kumimoji="1" lang="ja-JP" altLang="en-US" sz="5400" b="1" dirty="0">
                <a:solidFill>
                  <a:srgbClr val="0070C0"/>
                </a:solidFill>
              </a:rPr>
              <a:t>間あたり</a:t>
            </a:r>
            <a:r>
              <a:rPr kumimoji="1" lang="ja-JP" altLang="en-US" sz="5400" b="1" dirty="0"/>
              <a:t>の</a:t>
            </a:r>
            <a:r>
              <a:rPr kumimoji="1" lang="ja-JP" altLang="en-US" sz="5400" b="1" dirty="0">
                <a:solidFill>
                  <a:srgbClr val="FF0000"/>
                </a:solidFill>
              </a:rPr>
              <a:t>速</a:t>
            </a:r>
            <a:r>
              <a:rPr kumimoji="1" lang="ja-JP" altLang="en-US" sz="5400" b="1" dirty="0">
                <a:solidFill>
                  <a:srgbClr val="0070C0"/>
                </a:solidFill>
              </a:rPr>
              <a:t>さ</a:t>
            </a:r>
            <a:endParaRPr kumimoji="1" lang="ja-JP" altLang="en-US" sz="3600" b="1" dirty="0">
              <a:solidFill>
                <a:srgbClr val="0070C0"/>
              </a:solidFill>
            </a:endParaRPr>
          </a:p>
        </p:txBody>
      </p:sp>
      <p:sp>
        <p:nvSpPr>
          <p:cNvPr id="16" name="テキスト ボックス 15">
            <a:extLst>
              <a:ext uri="{FF2B5EF4-FFF2-40B4-BE49-F238E27FC236}">
                <a16:creationId xmlns:a16="http://schemas.microsoft.com/office/drawing/2014/main" id="{5C36822C-96C6-487B-B489-EF657D8E775A}"/>
              </a:ext>
            </a:extLst>
          </p:cNvPr>
          <p:cNvSpPr txBox="1"/>
          <p:nvPr/>
        </p:nvSpPr>
        <p:spPr>
          <a:xfrm>
            <a:off x="7650040" y="1560566"/>
            <a:ext cx="3583702" cy="923330"/>
          </a:xfrm>
          <a:prstGeom prst="rect">
            <a:avLst/>
          </a:prstGeom>
          <a:noFill/>
        </p:spPr>
        <p:txBody>
          <a:bodyPr wrap="square" rtlCol="0">
            <a:spAutoFit/>
          </a:bodyPr>
          <a:lstStyle/>
          <a:p>
            <a:r>
              <a:rPr kumimoji="1" lang="ja-JP" altLang="en-US" sz="5400" b="1" dirty="0">
                <a:solidFill>
                  <a:srgbClr val="FF0000"/>
                </a:solidFill>
              </a:rPr>
              <a:t>時速</a:t>
            </a:r>
            <a:r>
              <a:rPr kumimoji="1" lang="en-US" altLang="ja-JP" sz="5400" b="1" dirty="0"/>
              <a:t>180</a:t>
            </a:r>
            <a:r>
              <a:rPr kumimoji="1" lang="ja-JP" altLang="en-US" sz="5400" b="1" dirty="0"/>
              <a:t>㎞</a:t>
            </a:r>
            <a:endParaRPr kumimoji="1" lang="ja-JP" altLang="en-US" sz="3600" b="1" dirty="0"/>
          </a:p>
        </p:txBody>
      </p:sp>
      <p:sp>
        <p:nvSpPr>
          <p:cNvPr id="8" name="次の値と等しい 7">
            <a:extLst>
              <a:ext uri="{FF2B5EF4-FFF2-40B4-BE49-F238E27FC236}">
                <a16:creationId xmlns:a16="http://schemas.microsoft.com/office/drawing/2014/main" id="{05391C3A-CCAE-45BA-BB8A-2512690DF566}"/>
              </a:ext>
            </a:extLst>
          </p:cNvPr>
          <p:cNvSpPr/>
          <p:nvPr/>
        </p:nvSpPr>
        <p:spPr>
          <a:xfrm>
            <a:off x="6735640" y="1763668"/>
            <a:ext cx="914400" cy="517125"/>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1" name="テキスト ボックス 20">
            <a:extLst>
              <a:ext uri="{FF2B5EF4-FFF2-40B4-BE49-F238E27FC236}">
                <a16:creationId xmlns:a16="http://schemas.microsoft.com/office/drawing/2014/main" id="{7A0B5F60-7F3A-4E00-9578-E7C12770FA4E}"/>
              </a:ext>
            </a:extLst>
          </p:cNvPr>
          <p:cNvSpPr txBox="1"/>
          <p:nvPr/>
        </p:nvSpPr>
        <p:spPr>
          <a:xfrm>
            <a:off x="741297" y="5053821"/>
            <a:ext cx="6266174" cy="923330"/>
          </a:xfrm>
          <a:prstGeom prst="rect">
            <a:avLst/>
          </a:prstGeom>
          <a:noFill/>
        </p:spPr>
        <p:txBody>
          <a:bodyPr wrap="square" rtlCol="0">
            <a:spAutoFit/>
          </a:bodyPr>
          <a:lstStyle/>
          <a:p>
            <a:r>
              <a:rPr kumimoji="1" lang="en-US" altLang="ja-JP" sz="5400" b="1" dirty="0">
                <a:solidFill>
                  <a:srgbClr val="0070C0"/>
                </a:solidFill>
              </a:rPr>
              <a:t>1</a:t>
            </a:r>
            <a:r>
              <a:rPr lang="ja-JP" altLang="en-US" sz="5400" b="1" dirty="0">
                <a:solidFill>
                  <a:srgbClr val="FF0000"/>
                </a:solidFill>
              </a:rPr>
              <a:t>秒</a:t>
            </a:r>
            <a:r>
              <a:rPr kumimoji="1" lang="ja-JP" altLang="en-US" sz="5400" b="1" dirty="0">
                <a:solidFill>
                  <a:srgbClr val="0070C0"/>
                </a:solidFill>
              </a:rPr>
              <a:t>間あたり</a:t>
            </a:r>
            <a:r>
              <a:rPr kumimoji="1" lang="ja-JP" altLang="en-US" sz="5400" b="1" dirty="0"/>
              <a:t>の</a:t>
            </a:r>
            <a:r>
              <a:rPr kumimoji="1" lang="ja-JP" altLang="en-US" sz="5400" b="1" dirty="0">
                <a:solidFill>
                  <a:srgbClr val="FF0000"/>
                </a:solidFill>
              </a:rPr>
              <a:t>速</a:t>
            </a:r>
            <a:r>
              <a:rPr kumimoji="1" lang="ja-JP" altLang="en-US" sz="5400" b="1" dirty="0">
                <a:solidFill>
                  <a:srgbClr val="0070C0"/>
                </a:solidFill>
              </a:rPr>
              <a:t>さ</a:t>
            </a:r>
            <a:endParaRPr kumimoji="1" lang="ja-JP" altLang="en-US" sz="3600" b="1" dirty="0">
              <a:solidFill>
                <a:srgbClr val="0070C0"/>
              </a:solidFill>
            </a:endParaRPr>
          </a:p>
        </p:txBody>
      </p:sp>
      <p:sp>
        <p:nvSpPr>
          <p:cNvPr id="22" name="テキスト ボックス 21">
            <a:extLst>
              <a:ext uri="{FF2B5EF4-FFF2-40B4-BE49-F238E27FC236}">
                <a16:creationId xmlns:a16="http://schemas.microsoft.com/office/drawing/2014/main" id="{2F204321-F44B-48F3-88C8-10545E1DC71C}"/>
              </a:ext>
            </a:extLst>
          </p:cNvPr>
          <p:cNvSpPr txBox="1"/>
          <p:nvPr/>
        </p:nvSpPr>
        <p:spPr>
          <a:xfrm>
            <a:off x="7650039" y="4998360"/>
            <a:ext cx="3583702" cy="923330"/>
          </a:xfrm>
          <a:prstGeom prst="rect">
            <a:avLst/>
          </a:prstGeom>
          <a:noFill/>
        </p:spPr>
        <p:txBody>
          <a:bodyPr wrap="square" rtlCol="0">
            <a:spAutoFit/>
          </a:bodyPr>
          <a:lstStyle/>
          <a:p>
            <a:r>
              <a:rPr kumimoji="1" lang="ja-JP" altLang="en-US" sz="5400" b="1" dirty="0">
                <a:solidFill>
                  <a:srgbClr val="FF0000"/>
                </a:solidFill>
              </a:rPr>
              <a:t>秒速</a:t>
            </a:r>
            <a:r>
              <a:rPr kumimoji="1" lang="en-US" altLang="ja-JP" sz="5400" b="1" dirty="0"/>
              <a:t>50m</a:t>
            </a:r>
            <a:endParaRPr kumimoji="1" lang="ja-JP" altLang="en-US" sz="3600" b="1" dirty="0"/>
          </a:p>
        </p:txBody>
      </p:sp>
      <p:sp>
        <p:nvSpPr>
          <p:cNvPr id="23" name="次の値と等しい 22">
            <a:extLst>
              <a:ext uri="{FF2B5EF4-FFF2-40B4-BE49-F238E27FC236}">
                <a16:creationId xmlns:a16="http://schemas.microsoft.com/office/drawing/2014/main" id="{F764F284-B5C7-4887-9D74-0119E64075CD}"/>
              </a:ext>
            </a:extLst>
          </p:cNvPr>
          <p:cNvSpPr/>
          <p:nvPr/>
        </p:nvSpPr>
        <p:spPr>
          <a:xfrm>
            <a:off x="6735640" y="5201462"/>
            <a:ext cx="914400" cy="517125"/>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4" name="テキスト ボックス 23">
            <a:extLst>
              <a:ext uri="{FF2B5EF4-FFF2-40B4-BE49-F238E27FC236}">
                <a16:creationId xmlns:a16="http://schemas.microsoft.com/office/drawing/2014/main" id="{77344A48-1CAC-4D5C-85ED-668B3A07FFFD}"/>
              </a:ext>
            </a:extLst>
          </p:cNvPr>
          <p:cNvSpPr txBox="1"/>
          <p:nvPr/>
        </p:nvSpPr>
        <p:spPr>
          <a:xfrm>
            <a:off x="741297" y="3202598"/>
            <a:ext cx="6266174" cy="923330"/>
          </a:xfrm>
          <a:prstGeom prst="rect">
            <a:avLst/>
          </a:prstGeom>
          <a:noFill/>
        </p:spPr>
        <p:txBody>
          <a:bodyPr wrap="square" rtlCol="0">
            <a:spAutoFit/>
          </a:bodyPr>
          <a:lstStyle/>
          <a:p>
            <a:r>
              <a:rPr kumimoji="1" lang="en-US" altLang="ja-JP" sz="5400" b="1" dirty="0">
                <a:solidFill>
                  <a:srgbClr val="0070C0"/>
                </a:solidFill>
              </a:rPr>
              <a:t>1</a:t>
            </a:r>
            <a:r>
              <a:rPr lang="ja-JP" altLang="en-US" sz="5400" b="1" dirty="0">
                <a:solidFill>
                  <a:srgbClr val="FF0000"/>
                </a:solidFill>
              </a:rPr>
              <a:t>分</a:t>
            </a:r>
            <a:r>
              <a:rPr kumimoji="1" lang="ja-JP" altLang="en-US" sz="5400" b="1" dirty="0">
                <a:solidFill>
                  <a:srgbClr val="0070C0"/>
                </a:solidFill>
              </a:rPr>
              <a:t>間あたり</a:t>
            </a:r>
            <a:r>
              <a:rPr kumimoji="1" lang="ja-JP" altLang="en-US" sz="5400" b="1" dirty="0"/>
              <a:t>の</a:t>
            </a:r>
            <a:r>
              <a:rPr kumimoji="1" lang="ja-JP" altLang="en-US" sz="5400" b="1" dirty="0">
                <a:solidFill>
                  <a:srgbClr val="FF0000"/>
                </a:solidFill>
              </a:rPr>
              <a:t>速</a:t>
            </a:r>
            <a:r>
              <a:rPr kumimoji="1" lang="ja-JP" altLang="en-US" sz="5400" b="1" dirty="0">
                <a:solidFill>
                  <a:srgbClr val="0070C0"/>
                </a:solidFill>
              </a:rPr>
              <a:t>さ</a:t>
            </a:r>
            <a:endParaRPr kumimoji="1" lang="ja-JP" altLang="en-US" sz="3600" b="1" dirty="0">
              <a:solidFill>
                <a:srgbClr val="0070C0"/>
              </a:solidFill>
            </a:endParaRPr>
          </a:p>
        </p:txBody>
      </p:sp>
      <p:sp>
        <p:nvSpPr>
          <p:cNvPr id="25" name="テキスト ボックス 24">
            <a:extLst>
              <a:ext uri="{FF2B5EF4-FFF2-40B4-BE49-F238E27FC236}">
                <a16:creationId xmlns:a16="http://schemas.microsoft.com/office/drawing/2014/main" id="{53F3B2D5-9E29-4B7F-89B7-0B5B621BC96D}"/>
              </a:ext>
            </a:extLst>
          </p:cNvPr>
          <p:cNvSpPr txBox="1"/>
          <p:nvPr/>
        </p:nvSpPr>
        <p:spPr>
          <a:xfrm>
            <a:off x="7650039" y="3147137"/>
            <a:ext cx="3583702" cy="923330"/>
          </a:xfrm>
          <a:prstGeom prst="rect">
            <a:avLst/>
          </a:prstGeom>
          <a:noFill/>
        </p:spPr>
        <p:txBody>
          <a:bodyPr wrap="square" rtlCol="0">
            <a:spAutoFit/>
          </a:bodyPr>
          <a:lstStyle/>
          <a:p>
            <a:r>
              <a:rPr kumimoji="1" lang="ja-JP" altLang="en-US" sz="5400" b="1" dirty="0">
                <a:solidFill>
                  <a:srgbClr val="FF0000"/>
                </a:solidFill>
              </a:rPr>
              <a:t>分速</a:t>
            </a:r>
            <a:r>
              <a:rPr kumimoji="1" lang="en-US" altLang="ja-JP" sz="5400" b="1" dirty="0"/>
              <a:t>3</a:t>
            </a:r>
            <a:r>
              <a:rPr kumimoji="1" lang="ja-JP" altLang="en-US" sz="5400" b="1" dirty="0"/>
              <a:t>㎞</a:t>
            </a:r>
            <a:endParaRPr kumimoji="1" lang="ja-JP" altLang="en-US" sz="3600" b="1" dirty="0"/>
          </a:p>
        </p:txBody>
      </p:sp>
      <p:sp>
        <p:nvSpPr>
          <p:cNvPr id="26" name="次の値と等しい 25">
            <a:extLst>
              <a:ext uri="{FF2B5EF4-FFF2-40B4-BE49-F238E27FC236}">
                <a16:creationId xmlns:a16="http://schemas.microsoft.com/office/drawing/2014/main" id="{AB0A0451-5331-45C5-9C66-2441E31ADF9E}"/>
              </a:ext>
            </a:extLst>
          </p:cNvPr>
          <p:cNvSpPr/>
          <p:nvPr/>
        </p:nvSpPr>
        <p:spPr>
          <a:xfrm>
            <a:off x="6735640" y="3350239"/>
            <a:ext cx="914400" cy="517125"/>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Tree>
    <p:extLst>
      <p:ext uri="{BB962C8B-B14F-4D97-AF65-F5344CB8AC3E}">
        <p14:creationId xmlns:p14="http://schemas.microsoft.com/office/powerpoint/2010/main" val="415724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8" grpId="0" animBg="1"/>
      <p:bldP spid="21" grpId="0"/>
      <p:bldP spid="22" grpId="0"/>
      <p:bldP spid="23" grpId="0" animBg="1"/>
      <p:bldP spid="24" grpId="0"/>
      <p:bldP spid="25"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407A0FCA-FE87-4AFD-9128-FD49D656F19E}"/>
              </a:ext>
            </a:extLst>
          </p:cNvPr>
          <p:cNvGraphicFramePr>
            <a:graphicFrameLocks noGrp="1"/>
          </p:cNvGraphicFramePr>
          <p:nvPr>
            <p:extLst>
              <p:ext uri="{D42A27DB-BD31-4B8C-83A1-F6EECF244321}">
                <p14:modId xmlns:p14="http://schemas.microsoft.com/office/powerpoint/2010/main" val="901156812"/>
              </p:ext>
            </p:extLst>
          </p:nvPr>
        </p:nvGraphicFramePr>
        <p:xfrm>
          <a:off x="1159271" y="721668"/>
          <a:ext cx="9068699" cy="2804160"/>
        </p:xfrm>
        <a:graphic>
          <a:graphicData uri="http://schemas.openxmlformats.org/drawingml/2006/table">
            <a:tbl>
              <a:tblPr firstRow="1" bandRow="1">
                <a:tableStyleId>{5C22544A-7EE6-4342-B048-85BDC9FD1C3A}</a:tableStyleId>
              </a:tblPr>
              <a:tblGrid>
                <a:gridCol w="2404501">
                  <a:extLst>
                    <a:ext uri="{9D8B030D-6E8A-4147-A177-3AD203B41FA5}">
                      <a16:colId xmlns:a16="http://schemas.microsoft.com/office/drawing/2014/main" val="2253042429"/>
                    </a:ext>
                  </a:extLst>
                </a:gridCol>
                <a:gridCol w="3565993">
                  <a:extLst>
                    <a:ext uri="{9D8B030D-6E8A-4147-A177-3AD203B41FA5}">
                      <a16:colId xmlns:a16="http://schemas.microsoft.com/office/drawing/2014/main" val="2002435546"/>
                    </a:ext>
                  </a:extLst>
                </a:gridCol>
                <a:gridCol w="3098205">
                  <a:extLst>
                    <a:ext uri="{9D8B030D-6E8A-4147-A177-3AD203B41FA5}">
                      <a16:colId xmlns:a16="http://schemas.microsoft.com/office/drawing/2014/main" val="394966225"/>
                    </a:ext>
                  </a:extLst>
                </a:gridCol>
              </a:tblGrid>
              <a:tr h="370840">
                <a:tc>
                  <a:txBody>
                    <a:bodyPr/>
                    <a:lstStyle/>
                    <a:p>
                      <a:endParaRPr kumimoji="1" lang="ja-JP" altLang="en-US" sz="4000" dirty="0"/>
                    </a:p>
                  </a:txBody>
                  <a:tcPr/>
                </a:tc>
                <a:tc>
                  <a:txBody>
                    <a:bodyPr/>
                    <a:lstStyle/>
                    <a:p>
                      <a:pPr algn="ctr"/>
                      <a:r>
                        <a:rPr kumimoji="1" lang="ja-JP" altLang="en-US" sz="4000" dirty="0"/>
                        <a:t>道のり</a:t>
                      </a:r>
                      <a:r>
                        <a:rPr kumimoji="1" lang="en-US" altLang="ja-JP" sz="4000" dirty="0"/>
                        <a:t>(m)</a:t>
                      </a:r>
                      <a:endParaRPr kumimoji="1" lang="ja-JP" altLang="en-US" sz="4000" dirty="0"/>
                    </a:p>
                  </a:txBody>
                  <a:tcPr/>
                </a:tc>
                <a:tc>
                  <a:txBody>
                    <a:bodyPr/>
                    <a:lstStyle/>
                    <a:p>
                      <a:pPr algn="ctr"/>
                      <a:r>
                        <a:rPr kumimoji="1" lang="ja-JP" altLang="en-US" sz="4000" dirty="0"/>
                        <a:t>時間</a:t>
                      </a:r>
                      <a:r>
                        <a:rPr kumimoji="1" lang="en-US" altLang="ja-JP" sz="4000" dirty="0"/>
                        <a:t>(</a:t>
                      </a:r>
                      <a:r>
                        <a:rPr kumimoji="1" lang="ja-JP" altLang="en-US" sz="4000" dirty="0"/>
                        <a:t>秒</a:t>
                      </a:r>
                      <a:r>
                        <a:rPr kumimoji="1" lang="en-US" altLang="ja-JP" sz="4000" dirty="0"/>
                        <a:t>)</a:t>
                      </a:r>
                      <a:endParaRPr kumimoji="1" lang="ja-JP" altLang="en-US" sz="4000" dirty="0"/>
                    </a:p>
                  </a:txBody>
                  <a:tcPr/>
                </a:tc>
                <a:extLst>
                  <a:ext uri="{0D108BD9-81ED-4DB2-BD59-A6C34878D82A}">
                    <a16:rowId xmlns:a16="http://schemas.microsoft.com/office/drawing/2014/main" val="513853675"/>
                  </a:ext>
                </a:extLst>
              </a:tr>
              <a:tr h="370840">
                <a:tc>
                  <a:txBody>
                    <a:bodyPr/>
                    <a:lstStyle/>
                    <a:p>
                      <a:pPr algn="ctr"/>
                      <a:r>
                        <a:rPr kumimoji="1" lang="ja-JP" altLang="en-US" sz="4000" b="1" dirty="0"/>
                        <a:t>ゆたか</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4</a:t>
                      </a:r>
                      <a:endParaRPr kumimoji="1" lang="ja-JP" altLang="en-US" sz="4000" b="1" dirty="0"/>
                    </a:p>
                  </a:txBody>
                  <a:tcPr/>
                </a:tc>
                <a:extLst>
                  <a:ext uri="{0D108BD9-81ED-4DB2-BD59-A6C34878D82A}">
                    <a16:rowId xmlns:a16="http://schemas.microsoft.com/office/drawing/2014/main" val="3294876605"/>
                  </a:ext>
                </a:extLst>
              </a:tr>
              <a:tr h="370840">
                <a:tc>
                  <a:txBody>
                    <a:bodyPr/>
                    <a:lstStyle/>
                    <a:p>
                      <a:pPr algn="ctr"/>
                      <a:r>
                        <a:rPr kumimoji="1" lang="ja-JP" altLang="en-US" sz="4000" b="1" dirty="0"/>
                        <a:t>あきら</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5</a:t>
                      </a:r>
                    </a:p>
                  </a:txBody>
                  <a:tcPr/>
                </a:tc>
                <a:extLst>
                  <a:ext uri="{0D108BD9-81ED-4DB2-BD59-A6C34878D82A}">
                    <a16:rowId xmlns:a16="http://schemas.microsoft.com/office/drawing/2014/main" val="2893217600"/>
                  </a:ext>
                </a:extLst>
              </a:tr>
              <a:tr h="370840">
                <a:tc>
                  <a:txBody>
                    <a:bodyPr/>
                    <a:lstStyle/>
                    <a:p>
                      <a:pPr algn="ctr"/>
                      <a:r>
                        <a:rPr kumimoji="1" lang="ja-JP" altLang="en-US" sz="4000" b="1" dirty="0"/>
                        <a:t>けんた</a:t>
                      </a:r>
                    </a:p>
                  </a:txBody>
                  <a:tcPr/>
                </a:tc>
                <a:tc>
                  <a:txBody>
                    <a:bodyPr/>
                    <a:lstStyle/>
                    <a:p>
                      <a:pPr algn="ctr"/>
                      <a:r>
                        <a:rPr kumimoji="1" lang="en-US" altLang="ja-JP" sz="4000" b="1" dirty="0"/>
                        <a:t>26</a:t>
                      </a:r>
                      <a:endParaRPr kumimoji="1" lang="ja-JP" altLang="en-US" sz="4000" b="1" dirty="0"/>
                    </a:p>
                  </a:txBody>
                  <a:tcPr/>
                </a:tc>
                <a:tc>
                  <a:txBody>
                    <a:bodyPr/>
                    <a:lstStyle/>
                    <a:p>
                      <a:pPr algn="ctr"/>
                      <a:r>
                        <a:rPr kumimoji="1" lang="en-US" altLang="ja-JP" sz="4000" b="1" dirty="0"/>
                        <a:t>5</a:t>
                      </a:r>
                      <a:endParaRPr kumimoji="1" lang="ja-JP" altLang="en-US" sz="4000" b="1" dirty="0"/>
                    </a:p>
                  </a:txBody>
                  <a:tcPr/>
                </a:tc>
                <a:extLst>
                  <a:ext uri="{0D108BD9-81ED-4DB2-BD59-A6C34878D82A}">
                    <a16:rowId xmlns:a16="http://schemas.microsoft.com/office/drawing/2014/main" val="683803229"/>
                  </a:ext>
                </a:extLst>
              </a:tr>
            </a:tbl>
          </a:graphicData>
        </a:graphic>
      </p:graphicFrame>
      <p:sp>
        <p:nvSpPr>
          <p:cNvPr id="7" name="テキスト ボックス 6">
            <a:extLst>
              <a:ext uri="{FF2B5EF4-FFF2-40B4-BE49-F238E27FC236}">
                <a16:creationId xmlns:a16="http://schemas.microsoft.com/office/drawing/2014/main" id="{81787016-CFE0-4ACF-97C1-D9831F6B5C53}"/>
              </a:ext>
            </a:extLst>
          </p:cNvPr>
          <p:cNvSpPr txBox="1"/>
          <p:nvPr/>
        </p:nvSpPr>
        <p:spPr>
          <a:xfrm>
            <a:off x="383418" y="-124624"/>
            <a:ext cx="6574989" cy="1015663"/>
          </a:xfrm>
          <a:prstGeom prst="rect">
            <a:avLst/>
          </a:prstGeom>
          <a:noFill/>
        </p:spPr>
        <p:txBody>
          <a:bodyPr wrap="square" rtlCol="0">
            <a:spAutoFit/>
          </a:bodyPr>
          <a:lstStyle/>
          <a:p>
            <a:r>
              <a:rPr kumimoji="1" lang="en-US" altLang="ja-JP" sz="4400" b="1" dirty="0"/>
              <a:t>3</a:t>
            </a:r>
            <a:r>
              <a:rPr kumimoji="1" lang="ja-JP" altLang="en-US" sz="4400" b="1" dirty="0"/>
              <a:t>人の速さをくらべます</a:t>
            </a:r>
            <a:r>
              <a:rPr kumimoji="1" lang="ja-JP" altLang="en-US" sz="5400" b="1" dirty="0"/>
              <a:t>。</a:t>
            </a:r>
            <a:r>
              <a:rPr kumimoji="1" lang="ja-JP" altLang="en-US" sz="6000" b="1" dirty="0"/>
              <a:t>　</a:t>
            </a:r>
          </a:p>
        </p:txBody>
      </p:sp>
      <p:sp>
        <p:nvSpPr>
          <p:cNvPr id="25" name="テキスト ボックス 24">
            <a:extLst>
              <a:ext uri="{FF2B5EF4-FFF2-40B4-BE49-F238E27FC236}">
                <a16:creationId xmlns:a16="http://schemas.microsoft.com/office/drawing/2014/main" id="{7D427DA1-B053-4777-A308-9466E2640BE6}"/>
              </a:ext>
            </a:extLst>
          </p:cNvPr>
          <p:cNvSpPr txBox="1"/>
          <p:nvPr/>
        </p:nvSpPr>
        <p:spPr>
          <a:xfrm>
            <a:off x="7149998" y="77332"/>
            <a:ext cx="4415655" cy="769441"/>
          </a:xfrm>
          <a:prstGeom prst="rect">
            <a:avLst/>
          </a:prstGeom>
          <a:noFill/>
        </p:spPr>
        <p:txBody>
          <a:bodyPr wrap="square" rtlCol="0">
            <a:spAutoFit/>
          </a:bodyPr>
          <a:lstStyle/>
          <a:p>
            <a:r>
              <a:rPr kumimoji="1" lang="ja-JP" altLang="en-US" sz="4400" b="1" dirty="0"/>
              <a:t>一番速いのは？</a:t>
            </a:r>
          </a:p>
        </p:txBody>
      </p:sp>
      <p:sp>
        <p:nvSpPr>
          <p:cNvPr id="15" name="テキスト ボックス 14">
            <a:extLst>
              <a:ext uri="{FF2B5EF4-FFF2-40B4-BE49-F238E27FC236}">
                <a16:creationId xmlns:a16="http://schemas.microsoft.com/office/drawing/2014/main" id="{0A48B4E0-17D8-4E0F-A41F-4B9466941FE8}"/>
              </a:ext>
            </a:extLst>
          </p:cNvPr>
          <p:cNvSpPr txBox="1"/>
          <p:nvPr/>
        </p:nvSpPr>
        <p:spPr>
          <a:xfrm>
            <a:off x="56382" y="3525828"/>
            <a:ext cx="2002375" cy="646331"/>
          </a:xfrm>
          <a:prstGeom prst="rect">
            <a:avLst/>
          </a:prstGeom>
          <a:noFill/>
        </p:spPr>
        <p:txBody>
          <a:bodyPr wrap="square" rtlCol="0">
            <a:spAutoFit/>
          </a:bodyPr>
          <a:lstStyle/>
          <a:p>
            <a:r>
              <a:rPr kumimoji="1" lang="ja-JP" altLang="en-US" sz="3600" b="1" dirty="0"/>
              <a:t>れん君</a:t>
            </a:r>
          </a:p>
        </p:txBody>
      </p:sp>
      <p:sp>
        <p:nvSpPr>
          <p:cNvPr id="16" name="テキスト ボックス 15">
            <a:extLst>
              <a:ext uri="{FF2B5EF4-FFF2-40B4-BE49-F238E27FC236}">
                <a16:creationId xmlns:a16="http://schemas.microsoft.com/office/drawing/2014/main" id="{44A5F07A-1C21-4005-87E0-95710FD99643}"/>
              </a:ext>
            </a:extLst>
          </p:cNvPr>
          <p:cNvSpPr txBox="1"/>
          <p:nvPr/>
        </p:nvSpPr>
        <p:spPr>
          <a:xfrm>
            <a:off x="2058757" y="3539087"/>
            <a:ext cx="4899650" cy="707886"/>
          </a:xfrm>
          <a:prstGeom prst="rect">
            <a:avLst/>
          </a:prstGeom>
          <a:noFill/>
        </p:spPr>
        <p:txBody>
          <a:bodyPr wrap="square" rtlCol="0">
            <a:spAutoFit/>
          </a:bodyPr>
          <a:lstStyle/>
          <a:p>
            <a:r>
              <a:rPr kumimoji="1" lang="ja-JP" altLang="en-US" sz="4000" b="1" dirty="0"/>
              <a:t>ゆたかだと思う</a:t>
            </a:r>
          </a:p>
        </p:txBody>
      </p:sp>
      <p:sp>
        <p:nvSpPr>
          <p:cNvPr id="18" name="テキスト ボックス 17">
            <a:extLst>
              <a:ext uri="{FF2B5EF4-FFF2-40B4-BE49-F238E27FC236}">
                <a16:creationId xmlns:a16="http://schemas.microsoft.com/office/drawing/2014/main" id="{07225F70-C452-45B4-82D6-FCBADD5EED2E}"/>
              </a:ext>
            </a:extLst>
          </p:cNvPr>
          <p:cNvSpPr txBox="1"/>
          <p:nvPr/>
        </p:nvSpPr>
        <p:spPr>
          <a:xfrm>
            <a:off x="56382" y="4338780"/>
            <a:ext cx="1939276" cy="1200329"/>
          </a:xfrm>
          <a:prstGeom prst="rect">
            <a:avLst/>
          </a:prstGeom>
          <a:noFill/>
        </p:spPr>
        <p:txBody>
          <a:bodyPr wrap="square" rtlCol="0">
            <a:spAutoFit/>
          </a:bodyPr>
          <a:lstStyle/>
          <a:p>
            <a:r>
              <a:rPr lang="ja-JP" altLang="en-US" sz="3600" b="1" dirty="0"/>
              <a:t>ひかりちゃん</a:t>
            </a:r>
            <a:endParaRPr kumimoji="1" lang="ja-JP" altLang="en-US" sz="3600" b="1" dirty="0"/>
          </a:p>
        </p:txBody>
      </p:sp>
      <p:sp>
        <p:nvSpPr>
          <p:cNvPr id="20" name="テキスト ボックス 19">
            <a:extLst>
              <a:ext uri="{FF2B5EF4-FFF2-40B4-BE49-F238E27FC236}">
                <a16:creationId xmlns:a16="http://schemas.microsoft.com/office/drawing/2014/main" id="{A8022822-10E7-4079-AAB8-9C7C88B4B102}"/>
              </a:ext>
            </a:extLst>
          </p:cNvPr>
          <p:cNvSpPr txBox="1"/>
          <p:nvPr/>
        </p:nvSpPr>
        <p:spPr>
          <a:xfrm>
            <a:off x="1868918" y="4413594"/>
            <a:ext cx="9957916" cy="707886"/>
          </a:xfrm>
          <a:prstGeom prst="rect">
            <a:avLst/>
          </a:prstGeom>
          <a:noFill/>
        </p:spPr>
        <p:txBody>
          <a:bodyPr wrap="square" rtlCol="0">
            <a:spAutoFit/>
          </a:bodyPr>
          <a:lstStyle/>
          <a:p>
            <a:r>
              <a:rPr lang="ja-JP" altLang="en-US" sz="4000" b="1" dirty="0"/>
              <a:t>ゆたかとけんたはどっちが速いかなあ？</a:t>
            </a:r>
            <a:endParaRPr kumimoji="1" lang="ja-JP" altLang="en-US" sz="4000" b="1" dirty="0"/>
          </a:p>
        </p:txBody>
      </p:sp>
      <p:sp>
        <p:nvSpPr>
          <p:cNvPr id="21" name="テキスト ボックス 20">
            <a:extLst>
              <a:ext uri="{FF2B5EF4-FFF2-40B4-BE49-F238E27FC236}">
                <a16:creationId xmlns:a16="http://schemas.microsoft.com/office/drawing/2014/main" id="{EA27E571-C8E1-4657-BE0F-15B3E4FB1DD4}"/>
              </a:ext>
            </a:extLst>
          </p:cNvPr>
          <p:cNvSpPr txBox="1"/>
          <p:nvPr/>
        </p:nvSpPr>
        <p:spPr>
          <a:xfrm>
            <a:off x="2233192" y="5196294"/>
            <a:ext cx="7914391" cy="707886"/>
          </a:xfrm>
          <a:prstGeom prst="rect">
            <a:avLst/>
          </a:prstGeom>
          <a:noFill/>
        </p:spPr>
        <p:txBody>
          <a:bodyPr wrap="square" rtlCol="0">
            <a:spAutoFit/>
          </a:bodyPr>
          <a:lstStyle/>
          <a:p>
            <a:r>
              <a:rPr lang="ja-JP" altLang="en-US" sz="4000" b="1" dirty="0"/>
              <a:t>どうやったらわかるかなあ？</a:t>
            </a:r>
            <a:endParaRPr kumimoji="1" lang="ja-JP" altLang="en-US" sz="4000" b="1" dirty="0"/>
          </a:p>
        </p:txBody>
      </p:sp>
    </p:spTree>
    <p:extLst>
      <p:ext uri="{BB962C8B-B14F-4D97-AF65-F5344CB8AC3E}">
        <p14:creationId xmlns:p14="http://schemas.microsoft.com/office/powerpoint/2010/main" val="10183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15" grpId="0"/>
      <p:bldP spid="16" grpId="0"/>
      <p:bldP spid="18"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407A0FCA-FE87-4AFD-9128-FD49D656F19E}"/>
              </a:ext>
            </a:extLst>
          </p:cNvPr>
          <p:cNvGraphicFramePr>
            <a:graphicFrameLocks noGrp="1"/>
          </p:cNvGraphicFramePr>
          <p:nvPr>
            <p:extLst>
              <p:ext uri="{D42A27DB-BD31-4B8C-83A1-F6EECF244321}">
                <p14:modId xmlns:p14="http://schemas.microsoft.com/office/powerpoint/2010/main" val="2266375486"/>
              </p:ext>
            </p:extLst>
          </p:nvPr>
        </p:nvGraphicFramePr>
        <p:xfrm>
          <a:off x="1159271" y="721668"/>
          <a:ext cx="9068699" cy="2804160"/>
        </p:xfrm>
        <a:graphic>
          <a:graphicData uri="http://schemas.openxmlformats.org/drawingml/2006/table">
            <a:tbl>
              <a:tblPr firstRow="1" bandRow="1">
                <a:tableStyleId>{5C22544A-7EE6-4342-B048-85BDC9FD1C3A}</a:tableStyleId>
              </a:tblPr>
              <a:tblGrid>
                <a:gridCol w="2404501">
                  <a:extLst>
                    <a:ext uri="{9D8B030D-6E8A-4147-A177-3AD203B41FA5}">
                      <a16:colId xmlns:a16="http://schemas.microsoft.com/office/drawing/2014/main" val="2253042429"/>
                    </a:ext>
                  </a:extLst>
                </a:gridCol>
                <a:gridCol w="3565993">
                  <a:extLst>
                    <a:ext uri="{9D8B030D-6E8A-4147-A177-3AD203B41FA5}">
                      <a16:colId xmlns:a16="http://schemas.microsoft.com/office/drawing/2014/main" val="2002435546"/>
                    </a:ext>
                  </a:extLst>
                </a:gridCol>
                <a:gridCol w="3098205">
                  <a:extLst>
                    <a:ext uri="{9D8B030D-6E8A-4147-A177-3AD203B41FA5}">
                      <a16:colId xmlns:a16="http://schemas.microsoft.com/office/drawing/2014/main" val="394966225"/>
                    </a:ext>
                  </a:extLst>
                </a:gridCol>
              </a:tblGrid>
              <a:tr h="370840">
                <a:tc>
                  <a:txBody>
                    <a:bodyPr/>
                    <a:lstStyle/>
                    <a:p>
                      <a:endParaRPr kumimoji="1" lang="ja-JP" altLang="en-US" sz="4000" dirty="0"/>
                    </a:p>
                  </a:txBody>
                  <a:tcPr/>
                </a:tc>
                <a:tc>
                  <a:txBody>
                    <a:bodyPr/>
                    <a:lstStyle/>
                    <a:p>
                      <a:pPr algn="ctr"/>
                      <a:r>
                        <a:rPr kumimoji="1" lang="ja-JP" altLang="en-US" sz="4000" dirty="0"/>
                        <a:t>道のり</a:t>
                      </a:r>
                      <a:r>
                        <a:rPr kumimoji="1" lang="en-US" altLang="ja-JP" sz="4000" dirty="0"/>
                        <a:t>(m)</a:t>
                      </a:r>
                      <a:endParaRPr kumimoji="1" lang="ja-JP" altLang="en-US" sz="4000" dirty="0"/>
                    </a:p>
                  </a:txBody>
                  <a:tcPr/>
                </a:tc>
                <a:tc>
                  <a:txBody>
                    <a:bodyPr/>
                    <a:lstStyle/>
                    <a:p>
                      <a:pPr algn="ctr"/>
                      <a:r>
                        <a:rPr kumimoji="1" lang="ja-JP" altLang="en-US" sz="4000" dirty="0"/>
                        <a:t>時間</a:t>
                      </a:r>
                      <a:r>
                        <a:rPr kumimoji="1" lang="en-US" altLang="ja-JP" sz="4000" dirty="0"/>
                        <a:t>(</a:t>
                      </a:r>
                      <a:r>
                        <a:rPr kumimoji="1" lang="ja-JP" altLang="en-US" sz="4000" dirty="0"/>
                        <a:t>秒</a:t>
                      </a:r>
                      <a:r>
                        <a:rPr kumimoji="1" lang="en-US" altLang="ja-JP" sz="4000" dirty="0"/>
                        <a:t>)</a:t>
                      </a:r>
                      <a:endParaRPr kumimoji="1" lang="ja-JP" altLang="en-US" sz="4000" dirty="0"/>
                    </a:p>
                  </a:txBody>
                  <a:tcPr/>
                </a:tc>
                <a:extLst>
                  <a:ext uri="{0D108BD9-81ED-4DB2-BD59-A6C34878D82A}">
                    <a16:rowId xmlns:a16="http://schemas.microsoft.com/office/drawing/2014/main" val="513853675"/>
                  </a:ext>
                </a:extLst>
              </a:tr>
              <a:tr h="370840">
                <a:tc>
                  <a:txBody>
                    <a:bodyPr/>
                    <a:lstStyle/>
                    <a:p>
                      <a:pPr algn="ctr"/>
                      <a:r>
                        <a:rPr kumimoji="1" lang="ja-JP" altLang="en-US" sz="4000" b="1" dirty="0"/>
                        <a:t>ゆたか</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4</a:t>
                      </a:r>
                      <a:endParaRPr kumimoji="1" lang="ja-JP" altLang="en-US" sz="4000" b="1" dirty="0"/>
                    </a:p>
                  </a:txBody>
                  <a:tcPr/>
                </a:tc>
                <a:extLst>
                  <a:ext uri="{0D108BD9-81ED-4DB2-BD59-A6C34878D82A}">
                    <a16:rowId xmlns:a16="http://schemas.microsoft.com/office/drawing/2014/main" val="3294876605"/>
                  </a:ext>
                </a:extLst>
              </a:tr>
              <a:tr h="370840">
                <a:tc>
                  <a:txBody>
                    <a:bodyPr/>
                    <a:lstStyle/>
                    <a:p>
                      <a:pPr algn="ctr"/>
                      <a:r>
                        <a:rPr kumimoji="1" lang="ja-JP" altLang="en-US" sz="4000" b="1" dirty="0"/>
                        <a:t>あきら</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5</a:t>
                      </a:r>
                    </a:p>
                  </a:txBody>
                  <a:tcPr/>
                </a:tc>
                <a:extLst>
                  <a:ext uri="{0D108BD9-81ED-4DB2-BD59-A6C34878D82A}">
                    <a16:rowId xmlns:a16="http://schemas.microsoft.com/office/drawing/2014/main" val="2893217600"/>
                  </a:ext>
                </a:extLst>
              </a:tr>
              <a:tr h="370840">
                <a:tc>
                  <a:txBody>
                    <a:bodyPr/>
                    <a:lstStyle/>
                    <a:p>
                      <a:pPr algn="ctr"/>
                      <a:r>
                        <a:rPr kumimoji="1" lang="ja-JP" altLang="en-US" sz="4000" b="1" dirty="0"/>
                        <a:t>けんた</a:t>
                      </a:r>
                    </a:p>
                  </a:txBody>
                  <a:tcPr/>
                </a:tc>
                <a:tc>
                  <a:txBody>
                    <a:bodyPr/>
                    <a:lstStyle/>
                    <a:p>
                      <a:pPr algn="ctr"/>
                      <a:r>
                        <a:rPr kumimoji="1" lang="en-US" altLang="ja-JP" sz="4000" b="1" dirty="0"/>
                        <a:t>26</a:t>
                      </a:r>
                      <a:endParaRPr kumimoji="1" lang="ja-JP" altLang="en-US" sz="4000" b="1" dirty="0"/>
                    </a:p>
                  </a:txBody>
                  <a:tcPr/>
                </a:tc>
                <a:tc>
                  <a:txBody>
                    <a:bodyPr/>
                    <a:lstStyle/>
                    <a:p>
                      <a:pPr algn="ctr"/>
                      <a:r>
                        <a:rPr kumimoji="1" lang="en-US" altLang="ja-JP" sz="4000" b="1" dirty="0"/>
                        <a:t>5</a:t>
                      </a:r>
                      <a:endParaRPr kumimoji="1" lang="ja-JP" altLang="en-US" sz="4000" b="1" dirty="0"/>
                    </a:p>
                  </a:txBody>
                  <a:tcPr/>
                </a:tc>
                <a:extLst>
                  <a:ext uri="{0D108BD9-81ED-4DB2-BD59-A6C34878D82A}">
                    <a16:rowId xmlns:a16="http://schemas.microsoft.com/office/drawing/2014/main" val="683803229"/>
                  </a:ext>
                </a:extLst>
              </a:tr>
            </a:tbl>
          </a:graphicData>
        </a:graphic>
      </p:graphicFrame>
      <p:sp>
        <p:nvSpPr>
          <p:cNvPr id="7" name="テキスト ボックス 6">
            <a:extLst>
              <a:ext uri="{FF2B5EF4-FFF2-40B4-BE49-F238E27FC236}">
                <a16:creationId xmlns:a16="http://schemas.microsoft.com/office/drawing/2014/main" id="{81787016-CFE0-4ACF-97C1-D9831F6B5C53}"/>
              </a:ext>
            </a:extLst>
          </p:cNvPr>
          <p:cNvSpPr txBox="1"/>
          <p:nvPr/>
        </p:nvSpPr>
        <p:spPr>
          <a:xfrm>
            <a:off x="383418" y="-124624"/>
            <a:ext cx="6574989" cy="1015663"/>
          </a:xfrm>
          <a:prstGeom prst="rect">
            <a:avLst/>
          </a:prstGeom>
          <a:noFill/>
        </p:spPr>
        <p:txBody>
          <a:bodyPr wrap="square" rtlCol="0">
            <a:spAutoFit/>
          </a:bodyPr>
          <a:lstStyle/>
          <a:p>
            <a:r>
              <a:rPr kumimoji="1" lang="en-US" altLang="ja-JP" sz="4400" b="1" dirty="0"/>
              <a:t>3</a:t>
            </a:r>
            <a:r>
              <a:rPr kumimoji="1" lang="ja-JP" altLang="en-US" sz="4400" b="1" dirty="0"/>
              <a:t>人の速さをくらべます</a:t>
            </a:r>
            <a:r>
              <a:rPr kumimoji="1" lang="ja-JP" altLang="en-US" sz="5400" b="1" dirty="0"/>
              <a:t>。</a:t>
            </a:r>
            <a:r>
              <a:rPr kumimoji="1" lang="ja-JP" altLang="en-US" sz="6000" b="1" dirty="0"/>
              <a:t>　</a:t>
            </a:r>
          </a:p>
        </p:txBody>
      </p:sp>
      <p:sp>
        <p:nvSpPr>
          <p:cNvPr id="25" name="テキスト ボックス 24">
            <a:extLst>
              <a:ext uri="{FF2B5EF4-FFF2-40B4-BE49-F238E27FC236}">
                <a16:creationId xmlns:a16="http://schemas.microsoft.com/office/drawing/2014/main" id="{7D427DA1-B053-4777-A308-9466E2640BE6}"/>
              </a:ext>
            </a:extLst>
          </p:cNvPr>
          <p:cNvSpPr txBox="1"/>
          <p:nvPr/>
        </p:nvSpPr>
        <p:spPr>
          <a:xfrm>
            <a:off x="7149998" y="0"/>
            <a:ext cx="4415655" cy="769441"/>
          </a:xfrm>
          <a:prstGeom prst="rect">
            <a:avLst/>
          </a:prstGeom>
          <a:noFill/>
        </p:spPr>
        <p:txBody>
          <a:bodyPr wrap="square" rtlCol="0">
            <a:spAutoFit/>
          </a:bodyPr>
          <a:lstStyle/>
          <a:p>
            <a:r>
              <a:rPr kumimoji="1" lang="ja-JP" altLang="en-US" sz="4400" b="1" dirty="0"/>
              <a:t>一番速いのは？</a:t>
            </a:r>
          </a:p>
        </p:txBody>
      </p:sp>
      <p:sp>
        <p:nvSpPr>
          <p:cNvPr id="5" name="テキスト ボックス 4">
            <a:extLst>
              <a:ext uri="{FF2B5EF4-FFF2-40B4-BE49-F238E27FC236}">
                <a16:creationId xmlns:a16="http://schemas.microsoft.com/office/drawing/2014/main" id="{D1D2EDC6-B6CC-4F9C-BE9B-5C46C4D8A586}"/>
              </a:ext>
            </a:extLst>
          </p:cNvPr>
          <p:cNvSpPr txBox="1"/>
          <p:nvPr/>
        </p:nvSpPr>
        <p:spPr>
          <a:xfrm>
            <a:off x="100538" y="3653924"/>
            <a:ext cx="1939276"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8" name="テキスト ボックス 7">
            <a:extLst>
              <a:ext uri="{FF2B5EF4-FFF2-40B4-BE49-F238E27FC236}">
                <a16:creationId xmlns:a16="http://schemas.microsoft.com/office/drawing/2014/main" id="{F2EDA27C-DD0F-44FB-8B4E-1497F4CA64EF}"/>
              </a:ext>
            </a:extLst>
          </p:cNvPr>
          <p:cNvSpPr txBox="1"/>
          <p:nvPr/>
        </p:nvSpPr>
        <p:spPr>
          <a:xfrm>
            <a:off x="2039814" y="3602679"/>
            <a:ext cx="9991356" cy="707886"/>
          </a:xfrm>
          <a:prstGeom prst="rect">
            <a:avLst/>
          </a:prstGeom>
          <a:noFill/>
        </p:spPr>
        <p:txBody>
          <a:bodyPr wrap="square" rtlCol="0">
            <a:spAutoFit/>
          </a:bodyPr>
          <a:lstStyle/>
          <a:p>
            <a:r>
              <a:rPr lang="ja-JP" altLang="en-US" sz="4000" b="1" dirty="0"/>
              <a:t>ゆたかとあきらならわかるんだけどね</a:t>
            </a:r>
            <a:endParaRPr kumimoji="1" lang="ja-JP" altLang="en-US" sz="4000" b="1" dirty="0"/>
          </a:p>
        </p:txBody>
      </p:sp>
      <p:sp>
        <p:nvSpPr>
          <p:cNvPr id="9" name="テキスト ボックス 8">
            <a:extLst>
              <a:ext uri="{FF2B5EF4-FFF2-40B4-BE49-F238E27FC236}">
                <a16:creationId xmlns:a16="http://schemas.microsoft.com/office/drawing/2014/main" id="{F2876688-950B-4C49-B6CC-7096AD57E324}"/>
              </a:ext>
            </a:extLst>
          </p:cNvPr>
          <p:cNvSpPr txBox="1"/>
          <p:nvPr/>
        </p:nvSpPr>
        <p:spPr>
          <a:xfrm>
            <a:off x="100538" y="4220465"/>
            <a:ext cx="1939276" cy="1200329"/>
          </a:xfrm>
          <a:prstGeom prst="rect">
            <a:avLst/>
          </a:prstGeom>
          <a:noFill/>
        </p:spPr>
        <p:txBody>
          <a:bodyPr wrap="square" rtlCol="0">
            <a:spAutoFit/>
          </a:bodyPr>
          <a:lstStyle/>
          <a:p>
            <a:r>
              <a:rPr lang="ja-JP" altLang="en-US" sz="3600" b="1" dirty="0"/>
              <a:t>ひかりちゃん</a:t>
            </a:r>
            <a:endParaRPr kumimoji="1" lang="ja-JP" altLang="en-US" sz="3600" b="1" dirty="0"/>
          </a:p>
        </p:txBody>
      </p:sp>
      <p:sp>
        <p:nvSpPr>
          <p:cNvPr id="10" name="テキスト ボックス 9">
            <a:extLst>
              <a:ext uri="{FF2B5EF4-FFF2-40B4-BE49-F238E27FC236}">
                <a16:creationId xmlns:a16="http://schemas.microsoft.com/office/drawing/2014/main" id="{F6C3B05B-F6B9-41E8-B877-F04D381FAED2}"/>
              </a:ext>
            </a:extLst>
          </p:cNvPr>
          <p:cNvSpPr txBox="1"/>
          <p:nvPr/>
        </p:nvSpPr>
        <p:spPr>
          <a:xfrm>
            <a:off x="2039814" y="4292330"/>
            <a:ext cx="2733152" cy="707886"/>
          </a:xfrm>
          <a:prstGeom prst="rect">
            <a:avLst/>
          </a:prstGeom>
          <a:noFill/>
        </p:spPr>
        <p:txBody>
          <a:bodyPr wrap="square" rtlCol="0">
            <a:spAutoFit/>
          </a:bodyPr>
          <a:lstStyle/>
          <a:p>
            <a:r>
              <a:rPr lang="ja-JP" altLang="en-US" sz="4000" b="1" dirty="0"/>
              <a:t>どうして</a:t>
            </a:r>
            <a:endParaRPr kumimoji="1" lang="ja-JP" altLang="en-US" sz="4000" b="1" dirty="0"/>
          </a:p>
        </p:txBody>
      </p:sp>
      <p:sp>
        <p:nvSpPr>
          <p:cNvPr id="11" name="テキスト ボックス 10">
            <a:extLst>
              <a:ext uri="{FF2B5EF4-FFF2-40B4-BE49-F238E27FC236}">
                <a16:creationId xmlns:a16="http://schemas.microsoft.com/office/drawing/2014/main" id="{822B199B-6A55-44DB-9D4E-BC5A0797ED8E}"/>
              </a:ext>
            </a:extLst>
          </p:cNvPr>
          <p:cNvSpPr txBox="1"/>
          <p:nvPr/>
        </p:nvSpPr>
        <p:spPr>
          <a:xfrm>
            <a:off x="100538" y="5341004"/>
            <a:ext cx="1939276"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12" name="テキスト ボックス 11">
            <a:extLst>
              <a:ext uri="{FF2B5EF4-FFF2-40B4-BE49-F238E27FC236}">
                <a16:creationId xmlns:a16="http://schemas.microsoft.com/office/drawing/2014/main" id="{E735E7D1-0FE5-4DAD-9C39-8F3FCA8AED91}"/>
              </a:ext>
            </a:extLst>
          </p:cNvPr>
          <p:cNvSpPr txBox="1"/>
          <p:nvPr/>
        </p:nvSpPr>
        <p:spPr>
          <a:xfrm>
            <a:off x="4207705" y="5191317"/>
            <a:ext cx="7589060" cy="707886"/>
          </a:xfrm>
          <a:prstGeom prst="rect">
            <a:avLst/>
          </a:prstGeom>
          <a:noFill/>
        </p:spPr>
        <p:txBody>
          <a:bodyPr wrap="square" rtlCol="0">
            <a:spAutoFit/>
          </a:bodyPr>
          <a:lstStyle/>
          <a:p>
            <a:r>
              <a:rPr lang="ja-JP" altLang="en-US" sz="4000" b="1" dirty="0"/>
              <a:t>がどちらも</a:t>
            </a:r>
            <a:r>
              <a:rPr lang="en-US" altLang="ja-JP" sz="4000" b="1" dirty="0"/>
              <a:t>20</a:t>
            </a:r>
            <a:r>
              <a:rPr lang="ja-JP" altLang="en-US" sz="4000" b="1" dirty="0"/>
              <a:t>ｍで同じだから</a:t>
            </a:r>
            <a:endParaRPr kumimoji="1" lang="ja-JP" altLang="en-US" sz="4000" b="1" dirty="0"/>
          </a:p>
        </p:txBody>
      </p:sp>
      <p:sp>
        <p:nvSpPr>
          <p:cNvPr id="13" name="テキスト ボックス 12">
            <a:extLst>
              <a:ext uri="{FF2B5EF4-FFF2-40B4-BE49-F238E27FC236}">
                <a16:creationId xmlns:a16="http://schemas.microsoft.com/office/drawing/2014/main" id="{FE14E255-4CF3-499A-8355-0D756C298E6A}"/>
              </a:ext>
            </a:extLst>
          </p:cNvPr>
          <p:cNvSpPr txBox="1"/>
          <p:nvPr/>
        </p:nvSpPr>
        <p:spPr>
          <a:xfrm>
            <a:off x="2167888" y="5222095"/>
            <a:ext cx="1726728" cy="707886"/>
          </a:xfrm>
          <a:prstGeom prst="rect">
            <a:avLst/>
          </a:prstGeom>
          <a:noFill/>
        </p:spPr>
        <p:txBody>
          <a:bodyPr wrap="square" rtlCol="0">
            <a:spAutoFit/>
          </a:bodyPr>
          <a:lstStyle/>
          <a:p>
            <a:r>
              <a:rPr lang="ja-JP" altLang="en-US" sz="4000" b="1" dirty="0"/>
              <a:t>道のり</a:t>
            </a:r>
            <a:endParaRPr kumimoji="1" lang="ja-JP" altLang="en-US" sz="4000" b="1" dirty="0"/>
          </a:p>
        </p:txBody>
      </p:sp>
      <p:sp>
        <p:nvSpPr>
          <p:cNvPr id="14" name="四角形: 角を丸くする 13">
            <a:extLst>
              <a:ext uri="{FF2B5EF4-FFF2-40B4-BE49-F238E27FC236}">
                <a16:creationId xmlns:a16="http://schemas.microsoft.com/office/drawing/2014/main" id="{CFE4EC9E-BC09-4B9A-BBDC-56FAE03E9919}"/>
              </a:ext>
            </a:extLst>
          </p:cNvPr>
          <p:cNvSpPr/>
          <p:nvPr/>
        </p:nvSpPr>
        <p:spPr>
          <a:xfrm>
            <a:off x="2039813" y="5160540"/>
            <a:ext cx="2039818" cy="7694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D5FCEC3-2AD5-4DCF-A7C2-33EEBDBFC4CB}"/>
              </a:ext>
            </a:extLst>
          </p:cNvPr>
          <p:cNvSpPr txBox="1"/>
          <p:nvPr/>
        </p:nvSpPr>
        <p:spPr>
          <a:xfrm>
            <a:off x="2258321" y="6127237"/>
            <a:ext cx="1767378" cy="707886"/>
          </a:xfrm>
          <a:prstGeom prst="rect">
            <a:avLst/>
          </a:prstGeom>
          <a:noFill/>
        </p:spPr>
        <p:txBody>
          <a:bodyPr wrap="square" rtlCol="0">
            <a:spAutoFit/>
          </a:bodyPr>
          <a:lstStyle/>
          <a:p>
            <a:r>
              <a:rPr lang="ja-JP" altLang="en-US" sz="4000" b="1" dirty="0"/>
              <a:t>時間が</a:t>
            </a:r>
            <a:endParaRPr kumimoji="1" lang="ja-JP" altLang="en-US" sz="4000" b="1" dirty="0"/>
          </a:p>
        </p:txBody>
      </p:sp>
      <p:sp>
        <p:nvSpPr>
          <p:cNvPr id="16" name="テキスト ボックス 15">
            <a:extLst>
              <a:ext uri="{FF2B5EF4-FFF2-40B4-BE49-F238E27FC236}">
                <a16:creationId xmlns:a16="http://schemas.microsoft.com/office/drawing/2014/main" id="{024A8F84-ABA7-4B6D-A652-C364F14776A2}"/>
              </a:ext>
            </a:extLst>
          </p:cNvPr>
          <p:cNvSpPr txBox="1"/>
          <p:nvPr/>
        </p:nvSpPr>
        <p:spPr>
          <a:xfrm>
            <a:off x="6221126" y="6010514"/>
            <a:ext cx="3562217" cy="769441"/>
          </a:xfrm>
          <a:prstGeom prst="rect">
            <a:avLst/>
          </a:prstGeom>
          <a:noFill/>
        </p:spPr>
        <p:txBody>
          <a:bodyPr wrap="square" rtlCol="0">
            <a:spAutoFit/>
          </a:bodyPr>
          <a:lstStyle/>
          <a:p>
            <a:r>
              <a:rPr lang="ja-JP" altLang="en-US" sz="4400" b="1" dirty="0"/>
              <a:t>が速いよね</a:t>
            </a:r>
            <a:endParaRPr kumimoji="1" lang="ja-JP" altLang="en-US" sz="4400" b="1" dirty="0"/>
          </a:p>
        </p:txBody>
      </p:sp>
      <p:sp>
        <p:nvSpPr>
          <p:cNvPr id="17" name="四角形: 角を丸くする 16">
            <a:extLst>
              <a:ext uri="{FF2B5EF4-FFF2-40B4-BE49-F238E27FC236}">
                <a16:creationId xmlns:a16="http://schemas.microsoft.com/office/drawing/2014/main" id="{779B4A87-D03F-435F-9B6A-2630AE318046}"/>
              </a:ext>
            </a:extLst>
          </p:cNvPr>
          <p:cNvSpPr/>
          <p:nvPr/>
        </p:nvSpPr>
        <p:spPr>
          <a:xfrm>
            <a:off x="2167888" y="6028795"/>
            <a:ext cx="3802987" cy="7694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E1C481A-4AC6-40AF-8835-D90DD1E2D5F5}"/>
              </a:ext>
            </a:extLst>
          </p:cNvPr>
          <p:cNvSpPr/>
          <p:nvPr/>
        </p:nvSpPr>
        <p:spPr>
          <a:xfrm>
            <a:off x="1159271" y="2828555"/>
            <a:ext cx="9068699" cy="709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79F541B-6868-4AB3-95C6-B8421AC9BDFE}"/>
              </a:ext>
            </a:extLst>
          </p:cNvPr>
          <p:cNvSpPr txBox="1"/>
          <p:nvPr/>
        </p:nvSpPr>
        <p:spPr>
          <a:xfrm>
            <a:off x="4091211" y="6090304"/>
            <a:ext cx="1939277" cy="707886"/>
          </a:xfrm>
          <a:prstGeom prst="rect">
            <a:avLst/>
          </a:prstGeom>
          <a:noFill/>
        </p:spPr>
        <p:txBody>
          <a:bodyPr wrap="square" rtlCol="0">
            <a:spAutoFit/>
          </a:bodyPr>
          <a:lstStyle/>
          <a:p>
            <a:r>
              <a:rPr lang="ja-JP" altLang="en-US" sz="4000" b="1" dirty="0"/>
              <a:t>短い方</a:t>
            </a:r>
            <a:endParaRPr kumimoji="1" lang="ja-JP" altLang="en-US" sz="4000" b="1" dirty="0"/>
          </a:p>
        </p:txBody>
      </p:sp>
    </p:spTree>
    <p:extLst>
      <p:ext uri="{BB962C8B-B14F-4D97-AF65-F5344CB8AC3E}">
        <p14:creationId xmlns:p14="http://schemas.microsoft.com/office/powerpoint/2010/main" val="21413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5" grpId="0"/>
      <p:bldP spid="8" grpId="0"/>
      <p:bldP spid="9" grpId="0"/>
      <p:bldP spid="10" grpId="0"/>
      <p:bldP spid="11" grpId="0"/>
      <p:bldP spid="12" grpId="0"/>
      <p:bldP spid="13" grpId="0"/>
      <p:bldP spid="14" grpId="0" animBg="1"/>
      <p:bldP spid="15" grpId="0"/>
      <p:bldP spid="16" grpId="0"/>
      <p:bldP spid="17"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407A0FCA-FE87-4AFD-9128-FD49D656F19E}"/>
              </a:ext>
            </a:extLst>
          </p:cNvPr>
          <p:cNvGraphicFramePr>
            <a:graphicFrameLocks noGrp="1"/>
          </p:cNvGraphicFramePr>
          <p:nvPr>
            <p:extLst>
              <p:ext uri="{D42A27DB-BD31-4B8C-83A1-F6EECF244321}">
                <p14:modId xmlns:p14="http://schemas.microsoft.com/office/powerpoint/2010/main" val="1579511246"/>
              </p:ext>
            </p:extLst>
          </p:nvPr>
        </p:nvGraphicFramePr>
        <p:xfrm>
          <a:off x="1159271" y="721668"/>
          <a:ext cx="9068699" cy="2804160"/>
        </p:xfrm>
        <a:graphic>
          <a:graphicData uri="http://schemas.openxmlformats.org/drawingml/2006/table">
            <a:tbl>
              <a:tblPr firstRow="1" bandRow="1">
                <a:tableStyleId>{5C22544A-7EE6-4342-B048-85BDC9FD1C3A}</a:tableStyleId>
              </a:tblPr>
              <a:tblGrid>
                <a:gridCol w="2404501">
                  <a:extLst>
                    <a:ext uri="{9D8B030D-6E8A-4147-A177-3AD203B41FA5}">
                      <a16:colId xmlns:a16="http://schemas.microsoft.com/office/drawing/2014/main" val="2253042429"/>
                    </a:ext>
                  </a:extLst>
                </a:gridCol>
                <a:gridCol w="3565993">
                  <a:extLst>
                    <a:ext uri="{9D8B030D-6E8A-4147-A177-3AD203B41FA5}">
                      <a16:colId xmlns:a16="http://schemas.microsoft.com/office/drawing/2014/main" val="2002435546"/>
                    </a:ext>
                  </a:extLst>
                </a:gridCol>
                <a:gridCol w="3098205">
                  <a:extLst>
                    <a:ext uri="{9D8B030D-6E8A-4147-A177-3AD203B41FA5}">
                      <a16:colId xmlns:a16="http://schemas.microsoft.com/office/drawing/2014/main" val="394966225"/>
                    </a:ext>
                  </a:extLst>
                </a:gridCol>
              </a:tblGrid>
              <a:tr h="370840">
                <a:tc>
                  <a:txBody>
                    <a:bodyPr/>
                    <a:lstStyle/>
                    <a:p>
                      <a:endParaRPr kumimoji="1" lang="ja-JP" altLang="en-US" sz="4000" dirty="0"/>
                    </a:p>
                  </a:txBody>
                  <a:tcPr/>
                </a:tc>
                <a:tc>
                  <a:txBody>
                    <a:bodyPr/>
                    <a:lstStyle/>
                    <a:p>
                      <a:pPr algn="ctr"/>
                      <a:r>
                        <a:rPr kumimoji="1" lang="ja-JP" altLang="en-US" sz="4000" dirty="0"/>
                        <a:t>道のり</a:t>
                      </a:r>
                      <a:r>
                        <a:rPr kumimoji="1" lang="en-US" altLang="ja-JP" sz="4000" dirty="0"/>
                        <a:t>(m)</a:t>
                      </a:r>
                      <a:endParaRPr kumimoji="1" lang="ja-JP" altLang="en-US" sz="4000" dirty="0"/>
                    </a:p>
                  </a:txBody>
                  <a:tcPr/>
                </a:tc>
                <a:tc>
                  <a:txBody>
                    <a:bodyPr/>
                    <a:lstStyle/>
                    <a:p>
                      <a:pPr algn="ctr"/>
                      <a:r>
                        <a:rPr kumimoji="1" lang="ja-JP" altLang="en-US" sz="4000" dirty="0"/>
                        <a:t>時間</a:t>
                      </a:r>
                      <a:r>
                        <a:rPr kumimoji="1" lang="en-US" altLang="ja-JP" sz="4000" dirty="0"/>
                        <a:t>(</a:t>
                      </a:r>
                      <a:r>
                        <a:rPr kumimoji="1" lang="ja-JP" altLang="en-US" sz="4000" dirty="0"/>
                        <a:t>秒</a:t>
                      </a:r>
                      <a:r>
                        <a:rPr kumimoji="1" lang="en-US" altLang="ja-JP" sz="4000" dirty="0"/>
                        <a:t>)</a:t>
                      </a:r>
                      <a:endParaRPr kumimoji="1" lang="ja-JP" altLang="en-US" sz="4000" dirty="0"/>
                    </a:p>
                  </a:txBody>
                  <a:tcPr/>
                </a:tc>
                <a:extLst>
                  <a:ext uri="{0D108BD9-81ED-4DB2-BD59-A6C34878D82A}">
                    <a16:rowId xmlns:a16="http://schemas.microsoft.com/office/drawing/2014/main" val="513853675"/>
                  </a:ext>
                </a:extLst>
              </a:tr>
              <a:tr h="370840">
                <a:tc>
                  <a:txBody>
                    <a:bodyPr/>
                    <a:lstStyle/>
                    <a:p>
                      <a:pPr algn="ctr"/>
                      <a:r>
                        <a:rPr kumimoji="1" lang="ja-JP" altLang="en-US" sz="4000" b="1" dirty="0"/>
                        <a:t>ゆたか</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4</a:t>
                      </a:r>
                      <a:endParaRPr kumimoji="1" lang="ja-JP" altLang="en-US" sz="4000" b="1" dirty="0"/>
                    </a:p>
                  </a:txBody>
                  <a:tcPr/>
                </a:tc>
                <a:extLst>
                  <a:ext uri="{0D108BD9-81ED-4DB2-BD59-A6C34878D82A}">
                    <a16:rowId xmlns:a16="http://schemas.microsoft.com/office/drawing/2014/main" val="3294876605"/>
                  </a:ext>
                </a:extLst>
              </a:tr>
              <a:tr h="370840">
                <a:tc>
                  <a:txBody>
                    <a:bodyPr/>
                    <a:lstStyle/>
                    <a:p>
                      <a:pPr algn="ctr"/>
                      <a:r>
                        <a:rPr kumimoji="1" lang="ja-JP" altLang="en-US" sz="4000" b="1" dirty="0"/>
                        <a:t>あきら</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5</a:t>
                      </a:r>
                    </a:p>
                  </a:txBody>
                  <a:tcPr/>
                </a:tc>
                <a:extLst>
                  <a:ext uri="{0D108BD9-81ED-4DB2-BD59-A6C34878D82A}">
                    <a16:rowId xmlns:a16="http://schemas.microsoft.com/office/drawing/2014/main" val="2893217600"/>
                  </a:ext>
                </a:extLst>
              </a:tr>
              <a:tr h="370840">
                <a:tc>
                  <a:txBody>
                    <a:bodyPr/>
                    <a:lstStyle/>
                    <a:p>
                      <a:pPr algn="ctr"/>
                      <a:r>
                        <a:rPr kumimoji="1" lang="ja-JP" altLang="en-US" sz="4000" b="1" dirty="0"/>
                        <a:t>けんた</a:t>
                      </a:r>
                    </a:p>
                  </a:txBody>
                  <a:tcPr/>
                </a:tc>
                <a:tc>
                  <a:txBody>
                    <a:bodyPr/>
                    <a:lstStyle/>
                    <a:p>
                      <a:pPr algn="ctr"/>
                      <a:r>
                        <a:rPr kumimoji="1" lang="en-US" altLang="ja-JP" sz="4000" b="1" dirty="0"/>
                        <a:t>26</a:t>
                      </a:r>
                      <a:endParaRPr kumimoji="1" lang="ja-JP" altLang="en-US" sz="4000" b="1" dirty="0"/>
                    </a:p>
                  </a:txBody>
                  <a:tcPr/>
                </a:tc>
                <a:tc>
                  <a:txBody>
                    <a:bodyPr/>
                    <a:lstStyle/>
                    <a:p>
                      <a:pPr algn="ctr"/>
                      <a:r>
                        <a:rPr kumimoji="1" lang="en-US" altLang="ja-JP" sz="4000" b="1" dirty="0"/>
                        <a:t>5</a:t>
                      </a:r>
                      <a:endParaRPr kumimoji="1" lang="ja-JP" altLang="en-US" sz="4000" b="1" dirty="0"/>
                    </a:p>
                  </a:txBody>
                  <a:tcPr/>
                </a:tc>
                <a:extLst>
                  <a:ext uri="{0D108BD9-81ED-4DB2-BD59-A6C34878D82A}">
                    <a16:rowId xmlns:a16="http://schemas.microsoft.com/office/drawing/2014/main" val="683803229"/>
                  </a:ext>
                </a:extLst>
              </a:tr>
            </a:tbl>
          </a:graphicData>
        </a:graphic>
      </p:graphicFrame>
      <p:sp>
        <p:nvSpPr>
          <p:cNvPr id="7" name="テキスト ボックス 6">
            <a:extLst>
              <a:ext uri="{FF2B5EF4-FFF2-40B4-BE49-F238E27FC236}">
                <a16:creationId xmlns:a16="http://schemas.microsoft.com/office/drawing/2014/main" id="{81787016-CFE0-4ACF-97C1-D9831F6B5C53}"/>
              </a:ext>
            </a:extLst>
          </p:cNvPr>
          <p:cNvSpPr txBox="1"/>
          <p:nvPr/>
        </p:nvSpPr>
        <p:spPr>
          <a:xfrm>
            <a:off x="383418" y="-124624"/>
            <a:ext cx="6574989" cy="1015663"/>
          </a:xfrm>
          <a:prstGeom prst="rect">
            <a:avLst/>
          </a:prstGeom>
          <a:noFill/>
        </p:spPr>
        <p:txBody>
          <a:bodyPr wrap="square" rtlCol="0">
            <a:spAutoFit/>
          </a:bodyPr>
          <a:lstStyle/>
          <a:p>
            <a:r>
              <a:rPr kumimoji="1" lang="ja-JP" altLang="en-US" sz="4400" b="1" dirty="0"/>
              <a:t>速さをくらべます</a:t>
            </a:r>
            <a:r>
              <a:rPr kumimoji="1" lang="ja-JP" altLang="en-US" sz="5400" b="1" dirty="0"/>
              <a:t>。</a:t>
            </a:r>
            <a:r>
              <a:rPr kumimoji="1" lang="ja-JP" altLang="en-US" sz="6000" b="1" dirty="0"/>
              <a:t>　</a:t>
            </a:r>
          </a:p>
        </p:txBody>
      </p:sp>
      <p:sp>
        <p:nvSpPr>
          <p:cNvPr id="2" name="正方形/長方形 1">
            <a:extLst>
              <a:ext uri="{FF2B5EF4-FFF2-40B4-BE49-F238E27FC236}">
                <a16:creationId xmlns:a16="http://schemas.microsoft.com/office/drawing/2014/main" id="{5E3B9A53-FDD3-4FC9-8027-FD83A447CE27}"/>
              </a:ext>
            </a:extLst>
          </p:cNvPr>
          <p:cNvSpPr/>
          <p:nvPr/>
        </p:nvSpPr>
        <p:spPr>
          <a:xfrm>
            <a:off x="1109310" y="2861718"/>
            <a:ext cx="9068699" cy="709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CB28537C-94F4-4D9D-8A06-D9AB0FB574D7}"/>
              </a:ext>
            </a:extLst>
          </p:cNvPr>
          <p:cNvSpPr/>
          <p:nvPr/>
        </p:nvSpPr>
        <p:spPr>
          <a:xfrm>
            <a:off x="4034118" y="1457010"/>
            <a:ext cx="2700169" cy="135949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8D23D51-53F1-49E2-B7C0-1DB134693873}"/>
              </a:ext>
            </a:extLst>
          </p:cNvPr>
          <p:cNvSpPr txBox="1"/>
          <p:nvPr/>
        </p:nvSpPr>
        <p:spPr>
          <a:xfrm>
            <a:off x="1844468" y="3901120"/>
            <a:ext cx="9861861" cy="1446550"/>
          </a:xfrm>
          <a:prstGeom prst="rect">
            <a:avLst/>
          </a:prstGeom>
          <a:noFill/>
        </p:spPr>
        <p:txBody>
          <a:bodyPr wrap="square" rtlCol="0">
            <a:spAutoFit/>
          </a:bodyPr>
          <a:lstStyle/>
          <a:p>
            <a:r>
              <a:rPr kumimoji="1" lang="ja-JP" altLang="en-US" sz="4400" b="1" dirty="0"/>
              <a:t>つまり，同じきょりを速く行けるから</a:t>
            </a:r>
            <a:endParaRPr kumimoji="1" lang="en-US" altLang="ja-JP" sz="4400" b="1" dirty="0"/>
          </a:p>
          <a:p>
            <a:r>
              <a:rPr kumimoji="1" lang="ja-JP" altLang="en-US" sz="4400" b="1" dirty="0"/>
              <a:t>（短い時間で行けるから）</a:t>
            </a:r>
          </a:p>
        </p:txBody>
      </p:sp>
      <p:sp>
        <p:nvSpPr>
          <p:cNvPr id="11" name="テキスト ボックス 10">
            <a:extLst>
              <a:ext uri="{FF2B5EF4-FFF2-40B4-BE49-F238E27FC236}">
                <a16:creationId xmlns:a16="http://schemas.microsoft.com/office/drawing/2014/main" id="{0E205CA6-4C03-4B02-9AD4-B93EAE6E8AF3}"/>
              </a:ext>
            </a:extLst>
          </p:cNvPr>
          <p:cNvSpPr txBox="1"/>
          <p:nvPr/>
        </p:nvSpPr>
        <p:spPr>
          <a:xfrm>
            <a:off x="1869512" y="5235939"/>
            <a:ext cx="9557044" cy="769441"/>
          </a:xfrm>
          <a:prstGeom prst="rect">
            <a:avLst/>
          </a:prstGeom>
          <a:noFill/>
        </p:spPr>
        <p:txBody>
          <a:bodyPr wrap="square" rtlCol="0">
            <a:spAutoFit/>
          </a:bodyPr>
          <a:lstStyle/>
          <a:p>
            <a:r>
              <a:rPr kumimoji="1" lang="ja-JP" altLang="en-US" sz="4400" b="1" dirty="0"/>
              <a:t>ゆたかさんが速い。というわけだね。</a:t>
            </a:r>
          </a:p>
        </p:txBody>
      </p:sp>
      <p:sp>
        <p:nvSpPr>
          <p:cNvPr id="9" name="テキスト ボックス 8">
            <a:extLst>
              <a:ext uri="{FF2B5EF4-FFF2-40B4-BE49-F238E27FC236}">
                <a16:creationId xmlns:a16="http://schemas.microsoft.com/office/drawing/2014/main" id="{0725F012-616C-4534-8731-44792DAD5E33}"/>
              </a:ext>
            </a:extLst>
          </p:cNvPr>
          <p:cNvSpPr txBox="1"/>
          <p:nvPr/>
        </p:nvSpPr>
        <p:spPr>
          <a:xfrm>
            <a:off x="139672" y="3855902"/>
            <a:ext cx="1939276" cy="1200329"/>
          </a:xfrm>
          <a:prstGeom prst="rect">
            <a:avLst/>
          </a:prstGeom>
          <a:noFill/>
        </p:spPr>
        <p:txBody>
          <a:bodyPr wrap="square" rtlCol="0">
            <a:spAutoFit/>
          </a:bodyPr>
          <a:lstStyle/>
          <a:p>
            <a:r>
              <a:rPr lang="ja-JP" altLang="en-US" sz="3600" b="1" dirty="0"/>
              <a:t>ひかりちゃん</a:t>
            </a:r>
            <a:endParaRPr kumimoji="1" lang="ja-JP" altLang="en-US" sz="3600" b="1" dirty="0"/>
          </a:p>
        </p:txBody>
      </p:sp>
      <p:sp>
        <p:nvSpPr>
          <p:cNvPr id="12" name="テキスト ボックス 11">
            <a:extLst>
              <a:ext uri="{FF2B5EF4-FFF2-40B4-BE49-F238E27FC236}">
                <a16:creationId xmlns:a16="http://schemas.microsoft.com/office/drawing/2014/main" id="{0660AAD9-4C8F-44DB-9A3B-E046900928CA}"/>
              </a:ext>
            </a:extLst>
          </p:cNvPr>
          <p:cNvSpPr txBox="1"/>
          <p:nvPr/>
        </p:nvSpPr>
        <p:spPr>
          <a:xfrm>
            <a:off x="1869512" y="6088559"/>
            <a:ext cx="4402240" cy="769441"/>
          </a:xfrm>
          <a:prstGeom prst="rect">
            <a:avLst/>
          </a:prstGeom>
          <a:noFill/>
        </p:spPr>
        <p:txBody>
          <a:bodyPr wrap="square" rtlCol="0">
            <a:spAutoFit/>
          </a:bodyPr>
          <a:lstStyle/>
          <a:p>
            <a:r>
              <a:rPr kumimoji="1" lang="ja-JP" altLang="en-US" sz="4400" b="1" dirty="0"/>
              <a:t>さすが，れん君</a:t>
            </a:r>
          </a:p>
        </p:txBody>
      </p:sp>
    </p:spTree>
    <p:extLst>
      <p:ext uri="{BB962C8B-B14F-4D97-AF65-F5344CB8AC3E}">
        <p14:creationId xmlns:p14="http://schemas.microsoft.com/office/powerpoint/2010/main" val="2034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1"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407A0FCA-FE87-4AFD-9128-FD49D656F19E}"/>
              </a:ext>
            </a:extLst>
          </p:cNvPr>
          <p:cNvGraphicFramePr>
            <a:graphicFrameLocks noGrp="1"/>
          </p:cNvGraphicFramePr>
          <p:nvPr>
            <p:extLst>
              <p:ext uri="{D42A27DB-BD31-4B8C-83A1-F6EECF244321}">
                <p14:modId xmlns:p14="http://schemas.microsoft.com/office/powerpoint/2010/main" val="2584849605"/>
              </p:ext>
            </p:extLst>
          </p:nvPr>
        </p:nvGraphicFramePr>
        <p:xfrm>
          <a:off x="1159271" y="721668"/>
          <a:ext cx="9068699" cy="2804160"/>
        </p:xfrm>
        <a:graphic>
          <a:graphicData uri="http://schemas.openxmlformats.org/drawingml/2006/table">
            <a:tbl>
              <a:tblPr firstRow="1" bandRow="1">
                <a:tableStyleId>{5C22544A-7EE6-4342-B048-85BDC9FD1C3A}</a:tableStyleId>
              </a:tblPr>
              <a:tblGrid>
                <a:gridCol w="2404501">
                  <a:extLst>
                    <a:ext uri="{9D8B030D-6E8A-4147-A177-3AD203B41FA5}">
                      <a16:colId xmlns:a16="http://schemas.microsoft.com/office/drawing/2014/main" val="2253042429"/>
                    </a:ext>
                  </a:extLst>
                </a:gridCol>
                <a:gridCol w="3565993">
                  <a:extLst>
                    <a:ext uri="{9D8B030D-6E8A-4147-A177-3AD203B41FA5}">
                      <a16:colId xmlns:a16="http://schemas.microsoft.com/office/drawing/2014/main" val="2002435546"/>
                    </a:ext>
                  </a:extLst>
                </a:gridCol>
                <a:gridCol w="3098205">
                  <a:extLst>
                    <a:ext uri="{9D8B030D-6E8A-4147-A177-3AD203B41FA5}">
                      <a16:colId xmlns:a16="http://schemas.microsoft.com/office/drawing/2014/main" val="394966225"/>
                    </a:ext>
                  </a:extLst>
                </a:gridCol>
              </a:tblGrid>
              <a:tr h="370840">
                <a:tc>
                  <a:txBody>
                    <a:bodyPr/>
                    <a:lstStyle/>
                    <a:p>
                      <a:endParaRPr kumimoji="1" lang="ja-JP" altLang="en-US" sz="4000" dirty="0"/>
                    </a:p>
                  </a:txBody>
                  <a:tcPr/>
                </a:tc>
                <a:tc>
                  <a:txBody>
                    <a:bodyPr/>
                    <a:lstStyle/>
                    <a:p>
                      <a:pPr algn="ctr"/>
                      <a:r>
                        <a:rPr kumimoji="1" lang="ja-JP" altLang="en-US" sz="4000" dirty="0"/>
                        <a:t>道のり</a:t>
                      </a:r>
                      <a:r>
                        <a:rPr kumimoji="1" lang="en-US" altLang="ja-JP" sz="4000" dirty="0"/>
                        <a:t>(m)</a:t>
                      </a:r>
                      <a:endParaRPr kumimoji="1" lang="ja-JP" altLang="en-US" sz="4000" dirty="0"/>
                    </a:p>
                  </a:txBody>
                  <a:tcPr/>
                </a:tc>
                <a:tc>
                  <a:txBody>
                    <a:bodyPr/>
                    <a:lstStyle/>
                    <a:p>
                      <a:pPr algn="ctr"/>
                      <a:r>
                        <a:rPr kumimoji="1" lang="ja-JP" altLang="en-US" sz="4000" dirty="0"/>
                        <a:t>時間</a:t>
                      </a:r>
                      <a:r>
                        <a:rPr kumimoji="1" lang="en-US" altLang="ja-JP" sz="4000" dirty="0"/>
                        <a:t>(</a:t>
                      </a:r>
                      <a:r>
                        <a:rPr kumimoji="1" lang="ja-JP" altLang="en-US" sz="4000" dirty="0"/>
                        <a:t>秒</a:t>
                      </a:r>
                      <a:r>
                        <a:rPr kumimoji="1" lang="en-US" altLang="ja-JP" sz="4000" dirty="0"/>
                        <a:t>)</a:t>
                      </a:r>
                      <a:endParaRPr kumimoji="1" lang="ja-JP" altLang="en-US" sz="4000" dirty="0"/>
                    </a:p>
                  </a:txBody>
                  <a:tcPr/>
                </a:tc>
                <a:extLst>
                  <a:ext uri="{0D108BD9-81ED-4DB2-BD59-A6C34878D82A}">
                    <a16:rowId xmlns:a16="http://schemas.microsoft.com/office/drawing/2014/main" val="513853675"/>
                  </a:ext>
                </a:extLst>
              </a:tr>
              <a:tr h="370840">
                <a:tc>
                  <a:txBody>
                    <a:bodyPr/>
                    <a:lstStyle/>
                    <a:p>
                      <a:pPr algn="ctr"/>
                      <a:r>
                        <a:rPr kumimoji="1" lang="ja-JP" altLang="en-US" sz="4000" b="1" dirty="0"/>
                        <a:t>ゆたか</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4</a:t>
                      </a:r>
                      <a:endParaRPr kumimoji="1" lang="ja-JP" altLang="en-US" sz="4000" b="1" dirty="0"/>
                    </a:p>
                  </a:txBody>
                  <a:tcPr/>
                </a:tc>
                <a:extLst>
                  <a:ext uri="{0D108BD9-81ED-4DB2-BD59-A6C34878D82A}">
                    <a16:rowId xmlns:a16="http://schemas.microsoft.com/office/drawing/2014/main" val="3294876605"/>
                  </a:ext>
                </a:extLst>
              </a:tr>
              <a:tr h="370840">
                <a:tc>
                  <a:txBody>
                    <a:bodyPr/>
                    <a:lstStyle/>
                    <a:p>
                      <a:pPr algn="ctr"/>
                      <a:r>
                        <a:rPr kumimoji="1" lang="ja-JP" altLang="en-US" sz="4000" b="1" dirty="0"/>
                        <a:t>あきら</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5</a:t>
                      </a:r>
                    </a:p>
                  </a:txBody>
                  <a:tcPr/>
                </a:tc>
                <a:extLst>
                  <a:ext uri="{0D108BD9-81ED-4DB2-BD59-A6C34878D82A}">
                    <a16:rowId xmlns:a16="http://schemas.microsoft.com/office/drawing/2014/main" val="2893217600"/>
                  </a:ext>
                </a:extLst>
              </a:tr>
              <a:tr h="370840">
                <a:tc>
                  <a:txBody>
                    <a:bodyPr/>
                    <a:lstStyle/>
                    <a:p>
                      <a:pPr algn="ctr"/>
                      <a:r>
                        <a:rPr kumimoji="1" lang="ja-JP" altLang="en-US" sz="4000" b="1" dirty="0"/>
                        <a:t>けんた</a:t>
                      </a:r>
                    </a:p>
                  </a:txBody>
                  <a:tcPr/>
                </a:tc>
                <a:tc>
                  <a:txBody>
                    <a:bodyPr/>
                    <a:lstStyle/>
                    <a:p>
                      <a:pPr algn="ctr"/>
                      <a:r>
                        <a:rPr kumimoji="1" lang="en-US" altLang="ja-JP" sz="4000" b="1" dirty="0"/>
                        <a:t>26</a:t>
                      </a:r>
                      <a:endParaRPr kumimoji="1" lang="ja-JP" altLang="en-US" sz="4000" b="1" dirty="0"/>
                    </a:p>
                  </a:txBody>
                  <a:tcPr/>
                </a:tc>
                <a:tc>
                  <a:txBody>
                    <a:bodyPr/>
                    <a:lstStyle/>
                    <a:p>
                      <a:pPr algn="ctr"/>
                      <a:r>
                        <a:rPr kumimoji="1" lang="en-US" altLang="ja-JP" sz="4000" b="1" dirty="0"/>
                        <a:t>5</a:t>
                      </a:r>
                      <a:endParaRPr kumimoji="1" lang="ja-JP" altLang="en-US" sz="4000" b="1" dirty="0"/>
                    </a:p>
                  </a:txBody>
                  <a:tcPr/>
                </a:tc>
                <a:extLst>
                  <a:ext uri="{0D108BD9-81ED-4DB2-BD59-A6C34878D82A}">
                    <a16:rowId xmlns:a16="http://schemas.microsoft.com/office/drawing/2014/main" val="683803229"/>
                  </a:ext>
                </a:extLst>
              </a:tr>
            </a:tbl>
          </a:graphicData>
        </a:graphic>
      </p:graphicFrame>
      <p:sp>
        <p:nvSpPr>
          <p:cNvPr id="7" name="テキスト ボックス 6">
            <a:extLst>
              <a:ext uri="{FF2B5EF4-FFF2-40B4-BE49-F238E27FC236}">
                <a16:creationId xmlns:a16="http://schemas.microsoft.com/office/drawing/2014/main" id="{81787016-CFE0-4ACF-97C1-D9831F6B5C53}"/>
              </a:ext>
            </a:extLst>
          </p:cNvPr>
          <p:cNvSpPr txBox="1"/>
          <p:nvPr/>
        </p:nvSpPr>
        <p:spPr>
          <a:xfrm>
            <a:off x="383418" y="-124624"/>
            <a:ext cx="6574989" cy="1015663"/>
          </a:xfrm>
          <a:prstGeom prst="rect">
            <a:avLst/>
          </a:prstGeom>
          <a:noFill/>
        </p:spPr>
        <p:txBody>
          <a:bodyPr wrap="square" rtlCol="0">
            <a:spAutoFit/>
          </a:bodyPr>
          <a:lstStyle/>
          <a:p>
            <a:r>
              <a:rPr kumimoji="1" lang="ja-JP" altLang="en-US" sz="4400" b="1" dirty="0"/>
              <a:t>速さをくらべます</a:t>
            </a:r>
            <a:r>
              <a:rPr kumimoji="1" lang="ja-JP" altLang="en-US" sz="5400" b="1" dirty="0"/>
              <a:t>。</a:t>
            </a:r>
            <a:r>
              <a:rPr kumimoji="1" lang="ja-JP" altLang="en-US" sz="6000" b="1" dirty="0"/>
              <a:t>　</a:t>
            </a:r>
          </a:p>
        </p:txBody>
      </p:sp>
      <p:sp>
        <p:nvSpPr>
          <p:cNvPr id="9" name="正方形/長方形 8">
            <a:extLst>
              <a:ext uri="{FF2B5EF4-FFF2-40B4-BE49-F238E27FC236}">
                <a16:creationId xmlns:a16="http://schemas.microsoft.com/office/drawing/2014/main" id="{6169424F-E00F-4513-ACCF-14F192153D96}"/>
              </a:ext>
            </a:extLst>
          </p:cNvPr>
          <p:cNvSpPr/>
          <p:nvPr/>
        </p:nvSpPr>
        <p:spPr>
          <a:xfrm>
            <a:off x="1159270" y="1374226"/>
            <a:ext cx="9068699" cy="709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CB28537C-94F4-4D9D-8A06-D9AB0FB574D7}"/>
              </a:ext>
            </a:extLst>
          </p:cNvPr>
          <p:cNvSpPr/>
          <p:nvPr/>
        </p:nvSpPr>
        <p:spPr>
          <a:xfrm>
            <a:off x="7420412" y="2071515"/>
            <a:ext cx="2700169" cy="13594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0321F33-BCD1-49AC-9B88-17388E762524}"/>
              </a:ext>
            </a:extLst>
          </p:cNvPr>
          <p:cNvSpPr txBox="1"/>
          <p:nvPr/>
        </p:nvSpPr>
        <p:spPr>
          <a:xfrm>
            <a:off x="123080" y="4756715"/>
            <a:ext cx="1607736"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12" name="テキスト ボックス 11">
            <a:extLst>
              <a:ext uri="{FF2B5EF4-FFF2-40B4-BE49-F238E27FC236}">
                <a16:creationId xmlns:a16="http://schemas.microsoft.com/office/drawing/2014/main" id="{F9BC8B71-A936-4E19-8831-DA620B20CC7E}"/>
              </a:ext>
            </a:extLst>
          </p:cNvPr>
          <p:cNvSpPr txBox="1"/>
          <p:nvPr/>
        </p:nvSpPr>
        <p:spPr>
          <a:xfrm>
            <a:off x="24754" y="3483171"/>
            <a:ext cx="1939276" cy="1200329"/>
          </a:xfrm>
          <a:prstGeom prst="rect">
            <a:avLst/>
          </a:prstGeom>
          <a:noFill/>
        </p:spPr>
        <p:txBody>
          <a:bodyPr wrap="square" rtlCol="0">
            <a:spAutoFit/>
          </a:bodyPr>
          <a:lstStyle/>
          <a:p>
            <a:r>
              <a:rPr lang="ja-JP" altLang="en-US" sz="3600" b="1" dirty="0"/>
              <a:t>ひかりちゃん</a:t>
            </a:r>
            <a:endParaRPr kumimoji="1" lang="ja-JP" altLang="en-US" sz="3600" b="1" dirty="0"/>
          </a:p>
        </p:txBody>
      </p:sp>
      <p:sp>
        <p:nvSpPr>
          <p:cNvPr id="15" name="テキスト ボックス 14">
            <a:extLst>
              <a:ext uri="{FF2B5EF4-FFF2-40B4-BE49-F238E27FC236}">
                <a16:creationId xmlns:a16="http://schemas.microsoft.com/office/drawing/2014/main" id="{A2A4E95F-2440-41BF-8021-C6917F486588}"/>
              </a:ext>
            </a:extLst>
          </p:cNvPr>
          <p:cNvSpPr txBox="1"/>
          <p:nvPr/>
        </p:nvSpPr>
        <p:spPr>
          <a:xfrm>
            <a:off x="1964030" y="3519613"/>
            <a:ext cx="7680296" cy="1323439"/>
          </a:xfrm>
          <a:prstGeom prst="rect">
            <a:avLst/>
          </a:prstGeom>
          <a:noFill/>
        </p:spPr>
        <p:txBody>
          <a:bodyPr wrap="square" rtlCol="0">
            <a:spAutoFit/>
          </a:bodyPr>
          <a:lstStyle/>
          <a:p>
            <a:r>
              <a:rPr lang="ja-JP" altLang="en-US" sz="4000" b="1" dirty="0"/>
              <a:t>あきらとけんたは時間が同じ</a:t>
            </a:r>
            <a:r>
              <a:rPr lang="en-US" altLang="ja-JP" sz="4000" b="1" dirty="0"/>
              <a:t>5</a:t>
            </a:r>
            <a:r>
              <a:rPr lang="ja-JP" altLang="en-US" sz="4000" b="1" dirty="0"/>
              <a:t>秒</a:t>
            </a:r>
            <a:endParaRPr lang="en-US" altLang="ja-JP" sz="4000" b="1" dirty="0"/>
          </a:p>
          <a:p>
            <a:r>
              <a:rPr lang="ja-JP" altLang="en-US" sz="4000" b="1" dirty="0"/>
              <a:t>だからどちらが速いかわかるね。</a:t>
            </a:r>
            <a:endParaRPr kumimoji="1" lang="ja-JP" altLang="en-US" sz="4000" b="1" dirty="0"/>
          </a:p>
        </p:txBody>
      </p:sp>
      <p:sp>
        <p:nvSpPr>
          <p:cNvPr id="16" name="四角形: 角を丸くする 15">
            <a:extLst>
              <a:ext uri="{FF2B5EF4-FFF2-40B4-BE49-F238E27FC236}">
                <a16:creationId xmlns:a16="http://schemas.microsoft.com/office/drawing/2014/main" id="{97434F36-42F4-49C6-9C6F-89F74C6A249B}"/>
              </a:ext>
            </a:extLst>
          </p:cNvPr>
          <p:cNvSpPr/>
          <p:nvPr/>
        </p:nvSpPr>
        <p:spPr>
          <a:xfrm>
            <a:off x="3941883" y="5990300"/>
            <a:ext cx="1862295" cy="75205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7116E18-741F-4DBD-8FA9-A6415FE6995C}"/>
              </a:ext>
            </a:extLst>
          </p:cNvPr>
          <p:cNvSpPr txBox="1"/>
          <p:nvPr/>
        </p:nvSpPr>
        <p:spPr>
          <a:xfrm>
            <a:off x="1776856" y="4727729"/>
            <a:ext cx="2653090" cy="707886"/>
          </a:xfrm>
          <a:prstGeom prst="rect">
            <a:avLst/>
          </a:prstGeom>
          <a:noFill/>
        </p:spPr>
        <p:txBody>
          <a:bodyPr wrap="square" rtlCol="0">
            <a:spAutoFit/>
          </a:bodyPr>
          <a:lstStyle/>
          <a:p>
            <a:r>
              <a:rPr lang="ja-JP" altLang="en-US" sz="4000" b="1" dirty="0"/>
              <a:t>ほんとだ。</a:t>
            </a:r>
            <a:endParaRPr kumimoji="1" lang="ja-JP" altLang="en-US" sz="4000" b="1" dirty="0"/>
          </a:p>
        </p:txBody>
      </p:sp>
      <p:sp>
        <p:nvSpPr>
          <p:cNvPr id="11" name="テキスト ボックス 10">
            <a:extLst>
              <a:ext uri="{FF2B5EF4-FFF2-40B4-BE49-F238E27FC236}">
                <a16:creationId xmlns:a16="http://schemas.microsoft.com/office/drawing/2014/main" id="{8B351CCE-E9AA-40DE-95B6-393EBE0A69BF}"/>
              </a:ext>
            </a:extLst>
          </p:cNvPr>
          <p:cNvSpPr txBox="1"/>
          <p:nvPr/>
        </p:nvSpPr>
        <p:spPr>
          <a:xfrm>
            <a:off x="1776856" y="5383233"/>
            <a:ext cx="9817295" cy="1323439"/>
          </a:xfrm>
          <a:prstGeom prst="rect">
            <a:avLst/>
          </a:prstGeom>
          <a:noFill/>
        </p:spPr>
        <p:txBody>
          <a:bodyPr wrap="square" rtlCol="0">
            <a:spAutoFit/>
          </a:bodyPr>
          <a:lstStyle/>
          <a:p>
            <a:r>
              <a:rPr lang="ja-JP" altLang="en-US" sz="4000" b="1" dirty="0"/>
              <a:t>同じ時間だから，</a:t>
            </a:r>
            <a:endParaRPr lang="en-US" altLang="ja-JP" sz="4000" b="1" dirty="0"/>
          </a:p>
          <a:p>
            <a:r>
              <a:rPr lang="ja-JP" altLang="en-US" sz="4000" b="1" dirty="0"/>
              <a:t>道のりが　　　　のけんたが速いよね。</a:t>
            </a:r>
            <a:endParaRPr kumimoji="1" lang="ja-JP" altLang="en-US" sz="4000" b="1" dirty="0"/>
          </a:p>
        </p:txBody>
      </p:sp>
      <p:sp>
        <p:nvSpPr>
          <p:cNvPr id="17" name="テキスト ボックス 16">
            <a:extLst>
              <a:ext uri="{FF2B5EF4-FFF2-40B4-BE49-F238E27FC236}">
                <a16:creationId xmlns:a16="http://schemas.microsoft.com/office/drawing/2014/main" id="{2DA55528-3B20-48AC-9A67-B843F753FB2C}"/>
              </a:ext>
            </a:extLst>
          </p:cNvPr>
          <p:cNvSpPr txBox="1"/>
          <p:nvPr/>
        </p:nvSpPr>
        <p:spPr>
          <a:xfrm>
            <a:off x="3998377" y="5979639"/>
            <a:ext cx="1805801" cy="707886"/>
          </a:xfrm>
          <a:prstGeom prst="rect">
            <a:avLst/>
          </a:prstGeom>
          <a:noFill/>
        </p:spPr>
        <p:txBody>
          <a:bodyPr wrap="square" rtlCol="0">
            <a:spAutoFit/>
          </a:bodyPr>
          <a:lstStyle/>
          <a:p>
            <a:r>
              <a:rPr lang="ja-JP" altLang="en-US" sz="4000" b="1" dirty="0"/>
              <a:t>長い方</a:t>
            </a:r>
            <a:endParaRPr kumimoji="1" lang="ja-JP" altLang="en-US" sz="4000" b="1" dirty="0"/>
          </a:p>
        </p:txBody>
      </p:sp>
    </p:spTree>
    <p:extLst>
      <p:ext uri="{BB962C8B-B14F-4D97-AF65-F5344CB8AC3E}">
        <p14:creationId xmlns:p14="http://schemas.microsoft.com/office/powerpoint/2010/main" val="3380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p:bldP spid="15" grpId="0"/>
      <p:bldP spid="16" grpId="0" animBg="1"/>
      <p:bldP spid="13" grpId="0"/>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407A0FCA-FE87-4AFD-9128-FD49D656F19E}"/>
              </a:ext>
            </a:extLst>
          </p:cNvPr>
          <p:cNvGraphicFramePr>
            <a:graphicFrameLocks noGrp="1"/>
          </p:cNvGraphicFramePr>
          <p:nvPr>
            <p:extLst>
              <p:ext uri="{D42A27DB-BD31-4B8C-83A1-F6EECF244321}">
                <p14:modId xmlns:p14="http://schemas.microsoft.com/office/powerpoint/2010/main" val="1105534524"/>
              </p:ext>
            </p:extLst>
          </p:nvPr>
        </p:nvGraphicFramePr>
        <p:xfrm>
          <a:off x="1159271" y="721668"/>
          <a:ext cx="9068699" cy="2804160"/>
        </p:xfrm>
        <a:graphic>
          <a:graphicData uri="http://schemas.openxmlformats.org/drawingml/2006/table">
            <a:tbl>
              <a:tblPr firstRow="1" bandRow="1">
                <a:tableStyleId>{5C22544A-7EE6-4342-B048-85BDC9FD1C3A}</a:tableStyleId>
              </a:tblPr>
              <a:tblGrid>
                <a:gridCol w="2404501">
                  <a:extLst>
                    <a:ext uri="{9D8B030D-6E8A-4147-A177-3AD203B41FA5}">
                      <a16:colId xmlns:a16="http://schemas.microsoft.com/office/drawing/2014/main" val="2253042429"/>
                    </a:ext>
                  </a:extLst>
                </a:gridCol>
                <a:gridCol w="3565993">
                  <a:extLst>
                    <a:ext uri="{9D8B030D-6E8A-4147-A177-3AD203B41FA5}">
                      <a16:colId xmlns:a16="http://schemas.microsoft.com/office/drawing/2014/main" val="2002435546"/>
                    </a:ext>
                  </a:extLst>
                </a:gridCol>
                <a:gridCol w="3098205">
                  <a:extLst>
                    <a:ext uri="{9D8B030D-6E8A-4147-A177-3AD203B41FA5}">
                      <a16:colId xmlns:a16="http://schemas.microsoft.com/office/drawing/2014/main" val="394966225"/>
                    </a:ext>
                  </a:extLst>
                </a:gridCol>
              </a:tblGrid>
              <a:tr h="370840">
                <a:tc>
                  <a:txBody>
                    <a:bodyPr/>
                    <a:lstStyle/>
                    <a:p>
                      <a:endParaRPr kumimoji="1" lang="ja-JP" altLang="en-US" sz="4000" dirty="0"/>
                    </a:p>
                  </a:txBody>
                  <a:tcPr/>
                </a:tc>
                <a:tc>
                  <a:txBody>
                    <a:bodyPr/>
                    <a:lstStyle/>
                    <a:p>
                      <a:pPr algn="ctr"/>
                      <a:r>
                        <a:rPr kumimoji="1" lang="ja-JP" altLang="en-US" sz="4000" dirty="0"/>
                        <a:t>道のり</a:t>
                      </a:r>
                      <a:r>
                        <a:rPr kumimoji="1" lang="en-US" altLang="ja-JP" sz="4000" dirty="0"/>
                        <a:t>(m)</a:t>
                      </a:r>
                      <a:endParaRPr kumimoji="1" lang="ja-JP" altLang="en-US" sz="4000" dirty="0"/>
                    </a:p>
                  </a:txBody>
                  <a:tcPr/>
                </a:tc>
                <a:tc>
                  <a:txBody>
                    <a:bodyPr/>
                    <a:lstStyle/>
                    <a:p>
                      <a:pPr algn="ctr"/>
                      <a:r>
                        <a:rPr kumimoji="1" lang="ja-JP" altLang="en-US" sz="4000" dirty="0"/>
                        <a:t>時間</a:t>
                      </a:r>
                      <a:r>
                        <a:rPr kumimoji="1" lang="en-US" altLang="ja-JP" sz="4000" dirty="0"/>
                        <a:t>(</a:t>
                      </a:r>
                      <a:r>
                        <a:rPr kumimoji="1" lang="ja-JP" altLang="en-US" sz="4000" dirty="0"/>
                        <a:t>秒</a:t>
                      </a:r>
                      <a:r>
                        <a:rPr kumimoji="1" lang="en-US" altLang="ja-JP" sz="4000" dirty="0"/>
                        <a:t>)</a:t>
                      </a:r>
                      <a:endParaRPr kumimoji="1" lang="ja-JP" altLang="en-US" sz="4000" dirty="0"/>
                    </a:p>
                  </a:txBody>
                  <a:tcPr/>
                </a:tc>
                <a:extLst>
                  <a:ext uri="{0D108BD9-81ED-4DB2-BD59-A6C34878D82A}">
                    <a16:rowId xmlns:a16="http://schemas.microsoft.com/office/drawing/2014/main" val="513853675"/>
                  </a:ext>
                </a:extLst>
              </a:tr>
              <a:tr h="370840">
                <a:tc>
                  <a:txBody>
                    <a:bodyPr/>
                    <a:lstStyle/>
                    <a:p>
                      <a:pPr algn="ctr"/>
                      <a:r>
                        <a:rPr kumimoji="1" lang="ja-JP" altLang="en-US" sz="4000" b="1" dirty="0"/>
                        <a:t>ゆたか</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4</a:t>
                      </a:r>
                      <a:endParaRPr kumimoji="1" lang="ja-JP" altLang="en-US" sz="4000" b="1" dirty="0"/>
                    </a:p>
                  </a:txBody>
                  <a:tcPr/>
                </a:tc>
                <a:extLst>
                  <a:ext uri="{0D108BD9-81ED-4DB2-BD59-A6C34878D82A}">
                    <a16:rowId xmlns:a16="http://schemas.microsoft.com/office/drawing/2014/main" val="3294876605"/>
                  </a:ext>
                </a:extLst>
              </a:tr>
              <a:tr h="370840">
                <a:tc>
                  <a:txBody>
                    <a:bodyPr/>
                    <a:lstStyle/>
                    <a:p>
                      <a:pPr algn="ctr"/>
                      <a:r>
                        <a:rPr kumimoji="1" lang="ja-JP" altLang="en-US" sz="4000" b="1" dirty="0"/>
                        <a:t>あきら</a:t>
                      </a:r>
                    </a:p>
                  </a:txBody>
                  <a:tcPr/>
                </a:tc>
                <a:tc>
                  <a:txBody>
                    <a:bodyPr/>
                    <a:lstStyle/>
                    <a:p>
                      <a:pPr algn="ctr"/>
                      <a:r>
                        <a:rPr kumimoji="1" lang="en-US" altLang="ja-JP" sz="4000" b="1" dirty="0"/>
                        <a:t>20</a:t>
                      </a:r>
                      <a:endParaRPr kumimoji="1" lang="ja-JP" altLang="en-US" sz="4000" b="1" dirty="0"/>
                    </a:p>
                  </a:txBody>
                  <a:tcPr/>
                </a:tc>
                <a:tc>
                  <a:txBody>
                    <a:bodyPr/>
                    <a:lstStyle/>
                    <a:p>
                      <a:pPr algn="ctr"/>
                      <a:r>
                        <a:rPr kumimoji="1" lang="en-US" altLang="ja-JP" sz="4000" b="1" dirty="0"/>
                        <a:t>5</a:t>
                      </a:r>
                    </a:p>
                  </a:txBody>
                  <a:tcPr/>
                </a:tc>
                <a:extLst>
                  <a:ext uri="{0D108BD9-81ED-4DB2-BD59-A6C34878D82A}">
                    <a16:rowId xmlns:a16="http://schemas.microsoft.com/office/drawing/2014/main" val="2893217600"/>
                  </a:ext>
                </a:extLst>
              </a:tr>
              <a:tr h="370840">
                <a:tc>
                  <a:txBody>
                    <a:bodyPr/>
                    <a:lstStyle/>
                    <a:p>
                      <a:pPr algn="ctr"/>
                      <a:r>
                        <a:rPr kumimoji="1" lang="ja-JP" altLang="en-US" sz="4000" b="1" dirty="0"/>
                        <a:t>けんた</a:t>
                      </a:r>
                    </a:p>
                  </a:txBody>
                  <a:tcPr/>
                </a:tc>
                <a:tc>
                  <a:txBody>
                    <a:bodyPr/>
                    <a:lstStyle/>
                    <a:p>
                      <a:pPr algn="ctr"/>
                      <a:r>
                        <a:rPr kumimoji="1" lang="en-US" altLang="ja-JP" sz="4000" b="1" dirty="0"/>
                        <a:t>26</a:t>
                      </a:r>
                      <a:endParaRPr kumimoji="1" lang="ja-JP" altLang="en-US" sz="4000" b="1" dirty="0"/>
                    </a:p>
                  </a:txBody>
                  <a:tcPr/>
                </a:tc>
                <a:tc>
                  <a:txBody>
                    <a:bodyPr/>
                    <a:lstStyle/>
                    <a:p>
                      <a:pPr algn="ctr"/>
                      <a:r>
                        <a:rPr kumimoji="1" lang="en-US" altLang="ja-JP" sz="4000" b="1" dirty="0"/>
                        <a:t>5</a:t>
                      </a:r>
                      <a:endParaRPr kumimoji="1" lang="ja-JP" altLang="en-US" sz="4000" b="1" dirty="0"/>
                    </a:p>
                  </a:txBody>
                  <a:tcPr/>
                </a:tc>
                <a:extLst>
                  <a:ext uri="{0D108BD9-81ED-4DB2-BD59-A6C34878D82A}">
                    <a16:rowId xmlns:a16="http://schemas.microsoft.com/office/drawing/2014/main" val="683803229"/>
                  </a:ext>
                </a:extLst>
              </a:tr>
            </a:tbl>
          </a:graphicData>
        </a:graphic>
      </p:graphicFrame>
      <p:sp>
        <p:nvSpPr>
          <p:cNvPr id="7" name="テキスト ボックス 6">
            <a:extLst>
              <a:ext uri="{FF2B5EF4-FFF2-40B4-BE49-F238E27FC236}">
                <a16:creationId xmlns:a16="http://schemas.microsoft.com/office/drawing/2014/main" id="{81787016-CFE0-4ACF-97C1-D9831F6B5C53}"/>
              </a:ext>
            </a:extLst>
          </p:cNvPr>
          <p:cNvSpPr txBox="1"/>
          <p:nvPr/>
        </p:nvSpPr>
        <p:spPr>
          <a:xfrm>
            <a:off x="383418" y="105038"/>
            <a:ext cx="10328125" cy="769441"/>
          </a:xfrm>
          <a:prstGeom prst="rect">
            <a:avLst/>
          </a:prstGeom>
          <a:noFill/>
        </p:spPr>
        <p:txBody>
          <a:bodyPr wrap="square" rtlCol="0">
            <a:spAutoFit/>
          </a:bodyPr>
          <a:lstStyle/>
          <a:p>
            <a:r>
              <a:rPr kumimoji="1" lang="ja-JP" altLang="en-US" sz="4400" b="1" dirty="0"/>
              <a:t>ゆたかとけんた　どっちが速い？</a:t>
            </a:r>
            <a:endParaRPr kumimoji="1" lang="ja-JP" altLang="en-US" sz="6000" b="1" dirty="0"/>
          </a:p>
        </p:txBody>
      </p:sp>
      <p:sp>
        <p:nvSpPr>
          <p:cNvPr id="9" name="テキスト ボックス 8">
            <a:extLst>
              <a:ext uri="{FF2B5EF4-FFF2-40B4-BE49-F238E27FC236}">
                <a16:creationId xmlns:a16="http://schemas.microsoft.com/office/drawing/2014/main" id="{4D080510-1A53-4F8F-861B-3F8D352316AE}"/>
              </a:ext>
            </a:extLst>
          </p:cNvPr>
          <p:cNvSpPr txBox="1"/>
          <p:nvPr/>
        </p:nvSpPr>
        <p:spPr>
          <a:xfrm>
            <a:off x="1708165" y="4796427"/>
            <a:ext cx="9807245" cy="707886"/>
          </a:xfrm>
          <a:prstGeom prst="rect">
            <a:avLst/>
          </a:prstGeom>
          <a:noFill/>
        </p:spPr>
        <p:txBody>
          <a:bodyPr wrap="square" rtlCol="0">
            <a:spAutoFit/>
          </a:bodyPr>
          <a:lstStyle/>
          <a:p>
            <a:r>
              <a:rPr kumimoji="1" lang="ja-JP" altLang="en-US" sz="4000" b="1" dirty="0"/>
              <a:t>同じ道のりや時間にできないかなあ。</a:t>
            </a:r>
          </a:p>
        </p:txBody>
      </p:sp>
      <p:sp>
        <p:nvSpPr>
          <p:cNvPr id="8" name="テキスト ボックス 7">
            <a:extLst>
              <a:ext uri="{FF2B5EF4-FFF2-40B4-BE49-F238E27FC236}">
                <a16:creationId xmlns:a16="http://schemas.microsoft.com/office/drawing/2014/main" id="{0D9FF9E0-BE49-4F38-8A46-25A0ED312914}"/>
              </a:ext>
            </a:extLst>
          </p:cNvPr>
          <p:cNvSpPr txBox="1"/>
          <p:nvPr/>
        </p:nvSpPr>
        <p:spPr>
          <a:xfrm>
            <a:off x="0" y="3579632"/>
            <a:ext cx="1939276"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10" name="テキスト ボックス 9">
            <a:extLst>
              <a:ext uri="{FF2B5EF4-FFF2-40B4-BE49-F238E27FC236}">
                <a16:creationId xmlns:a16="http://schemas.microsoft.com/office/drawing/2014/main" id="{0E1ECC7A-50AB-4465-8144-A321D260ECB7}"/>
              </a:ext>
            </a:extLst>
          </p:cNvPr>
          <p:cNvSpPr txBox="1"/>
          <p:nvPr/>
        </p:nvSpPr>
        <p:spPr>
          <a:xfrm>
            <a:off x="18785" y="4523920"/>
            <a:ext cx="1939276" cy="1200329"/>
          </a:xfrm>
          <a:prstGeom prst="rect">
            <a:avLst/>
          </a:prstGeom>
          <a:noFill/>
        </p:spPr>
        <p:txBody>
          <a:bodyPr wrap="square" rtlCol="0">
            <a:spAutoFit/>
          </a:bodyPr>
          <a:lstStyle/>
          <a:p>
            <a:r>
              <a:rPr lang="ja-JP" altLang="en-US" sz="3600" b="1" dirty="0"/>
              <a:t>ひかりちゃん</a:t>
            </a:r>
            <a:endParaRPr kumimoji="1" lang="ja-JP" altLang="en-US" sz="3600" b="1" dirty="0"/>
          </a:p>
        </p:txBody>
      </p:sp>
      <p:sp>
        <p:nvSpPr>
          <p:cNvPr id="11" name="テキスト ボックス 10">
            <a:extLst>
              <a:ext uri="{FF2B5EF4-FFF2-40B4-BE49-F238E27FC236}">
                <a16:creationId xmlns:a16="http://schemas.microsoft.com/office/drawing/2014/main" id="{EE5EF24D-E0F1-4D3B-A8D9-7B3B352EA18B}"/>
              </a:ext>
            </a:extLst>
          </p:cNvPr>
          <p:cNvSpPr txBox="1"/>
          <p:nvPr/>
        </p:nvSpPr>
        <p:spPr>
          <a:xfrm>
            <a:off x="1507197" y="3564244"/>
            <a:ext cx="10446889" cy="1323439"/>
          </a:xfrm>
          <a:prstGeom prst="rect">
            <a:avLst/>
          </a:prstGeom>
          <a:noFill/>
        </p:spPr>
        <p:txBody>
          <a:bodyPr wrap="square" rtlCol="0">
            <a:spAutoFit/>
          </a:bodyPr>
          <a:lstStyle/>
          <a:p>
            <a:r>
              <a:rPr lang="ja-JP" altLang="en-US" sz="4000" b="1" dirty="0"/>
              <a:t>ゆたかとけんたは道のりも時間もちがうから</a:t>
            </a:r>
            <a:endParaRPr lang="en-US" altLang="ja-JP" sz="4000" b="1" dirty="0"/>
          </a:p>
          <a:p>
            <a:r>
              <a:rPr lang="ja-JP" altLang="en-US" sz="4000" b="1" dirty="0"/>
              <a:t>くらべにくいね。</a:t>
            </a:r>
            <a:endParaRPr kumimoji="1" lang="ja-JP" altLang="en-US" sz="4000" b="1" dirty="0"/>
          </a:p>
        </p:txBody>
      </p:sp>
      <p:sp>
        <p:nvSpPr>
          <p:cNvPr id="12" name="正方形/長方形 11">
            <a:extLst>
              <a:ext uri="{FF2B5EF4-FFF2-40B4-BE49-F238E27FC236}">
                <a16:creationId xmlns:a16="http://schemas.microsoft.com/office/drawing/2014/main" id="{51822D10-ABB0-4ACD-AEA9-6C90763A7B1F}"/>
              </a:ext>
            </a:extLst>
          </p:cNvPr>
          <p:cNvSpPr/>
          <p:nvPr/>
        </p:nvSpPr>
        <p:spPr>
          <a:xfrm>
            <a:off x="1159271" y="2123748"/>
            <a:ext cx="9068699" cy="709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5591C57-29C7-4759-925D-E7175600A0A2}"/>
              </a:ext>
            </a:extLst>
          </p:cNvPr>
          <p:cNvSpPr txBox="1"/>
          <p:nvPr/>
        </p:nvSpPr>
        <p:spPr>
          <a:xfrm>
            <a:off x="0" y="5609882"/>
            <a:ext cx="1939276"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14" name="テキスト ボックス 13">
            <a:extLst>
              <a:ext uri="{FF2B5EF4-FFF2-40B4-BE49-F238E27FC236}">
                <a16:creationId xmlns:a16="http://schemas.microsoft.com/office/drawing/2014/main" id="{9FCE52D1-AFA0-49E2-9F17-1128A79D4457}"/>
              </a:ext>
            </a:extLst>
          </p:cNvPr>
          <p:cNvSpPr txBox="1"/>
          <p:nvPr/>
        </p:nvSpPr>
        <p:spPr>
          <a:xfrm>
            <a:off x="1708165" y="5522235"/>
            <a:ext cx="9807245" cy="707886"/>
          </a:xfrm>
          <a:prstGeom prst="rect">
            <a:avLst/>
          </a:prstGeom>
          <a:noFill/>
        </p:spPr>
        <p:txBody>
          <a:bodyPr wrap="square" rtlCol="0">
            <a:spAutoFit/>
          </a:bodyPr>
          <a:lstStyle/>
          <a:p>
            <a:r>
              <a:rPr kumimoji="1" lang="ja-JP" altLang="en-US" sz="4000" b="1" dirty="0"/>
              <a:t>どっちも同じ時間にしてみようよ。</a:t>
            </a:r>
          </a:p>
        </p:txBody>
      </p:sp>
      <p:sp>
        <p:nvSpPr>
          <p:cNvPr id="15" name="テキスト ボックス 14">
            <a:extLst>
              <a:ext uri="{FF2B5EF4-FFF2-40B4-BE49-F238E27FC236}">
                <a16:creationId xmlns:a16="http://schemas.microsoft.com/office/drawing/2014/main" id="{79CE419D-F949-411D-82D6-8E07CB78B8EA}"/>
              </a:ext>
            </a:extLst>
          </p:cNvPr>
          <p:cNvSpPr txBox="1"/>
          <p:nvPr/>
        </p:nvSpPr>
        <p:spPr>
          <a:xfrm>
            <a:off x="1631965" y="6158585"/>
            <a:ext cx="9807245" cy="707886"/>
          </a:xfrm>
          <a:prstGeom prst="rect">
            <a:avLst/>
          </a:prstGeom>
          <a:noFill/>
        </p:spPr>
        <p:txBody>
          <a:bodyPr wrap="square" rtlCol="0">
            <a:spAutoFit/>
          </a:bodyPr>
          <a:lstStyle/>
          <a:p>
            <a:r>
              <a:rPr kumimoji="1" lang="ja-JP" altLang="en-US" sz="4000" b="1" dirty="0"/>
              <a:t>単位は秒だから</a:t>
            </a:r>
            <a:r>
              <a:rPr kumimoji="1" lang="en-US" altLang="ja-JP" sz="4000" b="1" dirty="0"/>
              <a:t>…1</a:t>
            </a:r>
            <a:r>
              <a:rPr kumimoji="1" lang="ja-JP" altLang="en-US" sz="4000" b="1" dirty="0"/>
              <a:t>秒あたりがいいかな</a:t>
            </a:r>
          </a:p>
        </p:txBody>
      </p:sp>
      <p:cxnSp>
        <p:nvCxnSpPr>
          <p:cNvPr id="3" name="直線矢印コネクタ 2">
            <a:extLst>
              <a:ext uri="{FF2B5EF4-FFF2-40B4-BE49-F238E27FC236}">
                <a16:creationId xmlns:a16="http://schemas.microsoft.com/office/drawing/2014/main" id="{0D60D0D7-72D1-4729-86D0-BF4C960DC21E}"/>
              </a:ext>
            </a:extLst>
          </p:cNvPr>
          <p:cNvCxnSpPr/>
          <p:nvPr/>
        </p:nvCxnSpPr>
        <p:spPr>
          <a:xfrm flipV="1">
            <a:off x="2751992" y="1371600"/>
            <a:ext cx="6145823" cy="478698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0" grpId="0"/>
      <p:bldP spid="11"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407A0FCA-FE87-4AFD-9128-FD49D656F19E}"/>
              </a:ext>
            </a:extLst>
          </p:cNvPr>
          <p:cNvGraphicFramePr>
            <a:graphicFrameLocks noGrp="1"/>
          </p:cNvGraphicFramePr>
          <p:nvPr>
            <p:extLst>
              <p:ext uri="{D42A27DB-BD31-4B8C-83A1-F6EECF244321}">
                <p14:modId xmlns:p14="http://schemas.microsoft.com/office/powerpoint/2010/main" val="1483415539"/>
              </p:ext>
            </p:extLst>
          </p:nvPr>
        </p:nvGraphicFramePr>
        <p:xfrm>
          <a:off x="1159271" y="721668"/>
          <a:ext cx="9068699" cy="2804160"/>
        </p:xfrm>
        <a:graphic>
          <a:graphicData uri="http://schemas.openxmlformats.org/drawingml/2006/table">
            <a:tbl>
              <a:tblPr firstRow="1" bandRow="1">
                <a:tableStyleId>{5C22544A-7EE6-4342-B048-85BDC9FD1C3A}</a:tableStyleId>
              </a:tblPr>
              <a:tblGrid>
                <a:gridCol w="2404501">
                  <a:extLst>
                    <a:ext uri="{9D8B030D-6E8A-4147-A177-3AD203B41FA5}">
                      <a16:colId xmlns:a16="http://schemas.microsoft.com/office/drawing/2014/main" val="2253042429"/>
                    </a:ext>
                  </a:extLst>
                </a:gridCol>
                <a:gridCol w="3565993">
                  <a:extLst>
                    <a:ext uri="{9D8B030D-6E8A-4147-A177-3AD203B41FA5}">
                      <a16:colId xmlns:a16="http://schemas.microsoft.com/office/drawing/2014/main" val="2002435546"/>
                    </a:ext>
                  </a:extLst>
                </a:gridCol>
                <a:gridCol w="3098205">
                  <a:extLst>
                    <a:ext uri="{9D8B030D-6E8A-4147-A177-3AD203B41FA5}">
                      <a16:colId xmlns:a16="http://schemas.microsoft.com/office/drawing/2014/main" val="394966225"/>
                    </a:ext>
                  </a:extLst>
                </a:gridCol>
              </a:tblGrid>
              <a:tr h="370840">
                <a:tc>
                  <a:txBody>
                    <a:bodyPr/>
                    <a:lstStyle/>
                    <a:p>
                      <a:endParaRPr kumimoji="1" lang="ja-JP" altLang="en-US" sz="4000" dirty="0"/>
                    </a:p>
                  </a:txBody>
                  <a:tcPr/>
                </a:tc>
                <a:tc>
                  <a:txBody>
                    <a:bodyPr/>
                    <a:lstStyle/>
                    <a:p>
                      <a:pPr algn="ctr"/>
                      <a:r>
                        <a:rPr kumimoji="1" lang="ja-JP" altLang="en-US" sz="4000" dirty="0"/>
                        <a:t>道のり</a:t>
                      </a:r>
                      <a:r>
                        <a:rPr kumimoji="1" lang="en-US" altLang="ja-JP" sz="4000" dirty="0"/>
                        <a:t>(m)</a:t>
                      </a:r>
                      <a:endParaRPr kumimoji="1" lang="ja-JP" altLang="en-US" sz="4000" dirty="0"/>
                    </a:p>
                  </a:txBody>
                  <a:tcPr/>
                </a:tc>
                <a:tc>
                  <a:txBody>
                    <a:bodyPr/>
                    <a:lstStyle/>
                    <a:p>
                      <a:pPr algn="ctr"/>
                      <a:r>
                        <a:rPr kumimoji="1" lang="ja-JP" altLang="en-US" sz="4000" dirty="0"/>
                        <a:t>時間</a:t>
                      </a:r>
                      <a:r>
                        <a:rPr kumimoji="1" lang="en-US" altLang="ja-JP" sz="4000" dirty="0"/>
                        <a:t>(</a:t>
                      </a:r>
                      <a:r>
                        <a:rPr kumimoji="1" lang="ja-JP" altLang="en-US" sz="4000" dirty="0"/>
                        <a:t>秒</a:t>
                      </a:r>
                      <a:r>
                        <a:rPr kumimoji="1" lang="en-US" altLang="ja-JP" sz="4000" dirty="0"/>
                        <a:t>)</a:t>
                      </a:r>
                      <a:endParaRPr kumimoji="1" lang="ja-JP" altLang="en-US" sz="4000" dirty="0"/>
                    </a:p>
                  </a:txBody>
                  <a:tcPr/>
                </a:tc>
                <a:extLst>
                  <a:ext uri="{0D108BD9-81ED-4DB2-BD59-A6C34878D82A}">
                    <a16:rowId xmlns:a16="http://schemas.microsoft.com/office/drawing/2014/main" val="513853675"/>
                  </a:ext>
                </a:extLst>
              </a:tr>
              <a:tr h="370840">
                <a:tc>
                  <a:txBody>
                    <a:bodyPr/>
                    <a:lstStyle/>
                    <a:p>
                      <a:pPr algn="ctr"/>
                      <a:r>
                        <a:rPr kumimoji="1" lang="ja-JP" altLang="en-US" sz="4000" b="1" dirty="0"/>
                        <a:t>ゆたか</a:t>
                      </a:r>
                    </a:p>
                  </a:txBody>
                  <a:tcPr/>
                </a:tc>
                <a:tc>
                  <a:txBody>
                    <a:bodyPr/>
                    <a:lstStyle/>
                    <a:p>
                      <a:pPr algn="l"/>
                      <a:r>
                        <a:rPr kumimoji="1" lang="en-US" altLang="ja-JP" sz="4000" b="1" dirty="0"/>
                        <a:t>20</a:t>
                      </a:r>
                      <a:endParaRPr kumimoji="1" lang="ja-JP" altLang="en-US" sz="4000" b="1" dirty="0"/>
                    </a:p>
                  </a:txBody>
                  <a:tcPr/>
                </a:tc>
                <a:tc>
                  <a:txBody>
                    <a:bodyPr/>
                    <a:lstStyle/>
                    <a:p>
                      <a:pPr algn="ctr"/>
                      <a:r>
                        <a:rPr kumimoji="1" lang="en-US" altLang="ja-JP" sz="4000" b="1" dirty="0">
                          <a:solidFill>
                            <a:srgbClr val="FF0000"/>
                          </a:solidFill>
                        </a:rPr>
                        <a:t>4</a:t>
                      </a:r>
                      <a:endParaRPr kumimoji="1" lang="ja-JP" altLang="en-US" sz="4000" b="1" dirty="0">
                        <a:solidFill>
                          <a:srgbClr val="FF0000"/>
                        </a:solidFill>
                      </a:endParaRPr>
                    </a:p>
                  </a:txBody>
                  <a:tcPr/>
                </a:tc>
                <a:extLst>
                  <a:ext uri="{0D108BD9-81ED-4DB2-BD59-A6C34878D82A}">
                    <a16:rowId xmlns:a16="http://schemas.microsoft.com/office/drawing/2014/main" val="3294876605"/>
                  </a:ext>
                </a:extLst>
              </a:tr>
              <a:tr h="370840">
                <a:tc>
                  <a:txBody>
                    <a:bodyPr/>
                    <a:lstStyle/>
                    <a:p>
                      <a:pPr algn="ctr"/>
                      <a:r>
                        <a:rPr kumimoji="1" lang="ja-JP" altLang="en-US" sz="4000" b="1" dirty="0"/>
                        <a:t>あきら</a:t>
                      </a:r>
                    </a:p>
                  </a:txBody>
                  <a:tcPr/>
                </a:tc>
                <a:tc>
                  <a:txBody>
                    <a:bodyPr/>
                    <a:lstStyle/>
                    <a:p>
                      <a:pPr algn="l"/>
                      <a:r>
                        <a:rPr kumimoji="1" lang="en-US" altLang="ja-JP" sz="4000" b="1" dirty="0"/>
                        <a:t>20</a:t>
                      </a:r>
                      <a:endParaRPr kumimoji="1" lang="ja-JP" altLang="en-US" sz="4000" b="1" dirty="0"/>
                    </a:p>
                  </a:txBody>
                  <a:tcPr/>
                </a:tc>
                <a:tc>
                  <a:txBody>
                    <a:bodyPr/>
                    <a:lstStyle/>
                    <a:p>
                      <a:pPr algn="ctr"/>
                      <a:r>
                        <a:rPr kumimoji="1" lang="en-US" altLang="ja-JP" sz="4000" b="1" dirty="0"/>
                        <a:t>5</a:t>
                      </a:r>
                    </a:p>
                  </a:txBody>
                  <a:tcPr/>
                </a:tc>
                <a:extLst>
                  <a:ext uri="{0D108BD9-81ED-4DB2-BD59-A6C34878D82A}">
                    <a16:rowId xmlns:a16="http://schemas.microsoft.com/office/drawing/2014/main" val="2893217600"/>
                  </a:ext>
                </a:extLst>
              </a:tr>
              <a:tr h="370840">
                <a:tc>
                  <a:txBody>
                    <a:bodyPr/>
                    <a:lstStyle/>
                    <a:p>
                      <a:pPr algn="ctr"/>
                      <a:r>
                        <a:rPr kumimoji="1" lang="ja-JP" altLang="en-US" sz="4000" b="1" dirty="0"/>
                        <a:t>けんた</a:t>
                      </a:r>
                    </a:p>
                  </a:txBody>
                  <a:tcPr/>
                </a:tc>
                <a:tc>
                  <a:txBody>
                    <a:bodyPr/>
                    <a:lstStyle/>
                    <a:p>
                      <a:pPr algn="l"/>
                      <a:r>
                        <a:rPr kumimoji="1" lang="en-US" altLang="ja-JP" sz="4000" b="1" dirty="0"/>
                        <a:t>26</a:t>
                      </a:r>
                      <a:endParaRPr kumimoji="1" lang="ja-JP" altLang="en-US" sz="4000" b="1" dirty="0"/>
                    </a:p>
                  </a:txBody>
                  <a:tcPr/>
                </a:tc>
                <a:tc>
                  <a:txBody>
                    <a:bodyPr/>
                    <a:lstStyle/>
                    <a:p>
                      <a:pPr algn="ctr"/>
                      <a:r>
                        <a:rPr kumimoji="1" lang="en-US" altLang="ja-JP" sz="4000" b="1" dirty="0">
                          <a:solidFill>
                            <a:srgbClr val="FF0000"/>
                          </a:solidFill>
                        </a:rPr>
                        <a:t>5</a:t>
                      </a:r>
                      <a:endParaRPr kumimoji="1" lang="ja-JP" altLang="en-US" sz="4000" b="1" dirty="0">
                        <a:solidFill>
                          <a:srgbClr val="FF0000"/>
                        </a:solidFill>
                      </a:endParaRPr>
                    </a:p>
                  </a:txBody>
                  <a:tcPr/>
                </a:tc>
                <a:extLst>
                  <a:ext uri="{0D108BD9-81ED-4DB2-BD59-A6C34878D82A}">
                    <a16:rowId xmlns:a16="http://schemas.microsoft.com/office/drawing/2014/main" val="683803229"/>
                  </a:ext>
                </a:extLst>
              </a:tr>
            </a:tbl>
          </a:graphicData>
        </a:graphic>
      </p:graphicFrame>
      <p:sp>
        <p:nvSpPr>
          <p:cNvPr id="7" name="テキスト ボックス 6">
            <a:extLst>
              <a:ext uri="{FF2B5EF4-FFF2-40B4-BE49-F238E27FC236}">
                <a16:creationId xmlns:a16="http://schemas.microsoft.com/office/drawing/2014/main" id="{81787016-CFE0-4ACF-97C1-D9831F6B5C53}"/>
              </a:ext>
            </a:extLst>
          </p:cNvPr>
          <p:cNvSpPr txBox="1"/>
          <p:nvPr/>
        </p:nvSpPr>
        <p:spPr>
          <a:xfrm>
            <a:off x="383418" y="-124624"/>
            <a:ext cx="9663619" cy="1015663"/>
          </a:xfrm>
          <a:prstGeom prst="rect">
            <a:avLst/>
          </a:prstGeom>
          <a:noFill/>
        </p:spPr>
        <p:txBody>
          <a:bodyPr wrap="square" rtlCol="0">
            <a:spAutoFit/>
          </a:bodyPr>
          <a:lstStyle/>
          <a:p>
            <a:r>
              <a:rPr kumimoji="1" lang="ja-JP" altLang="en-US" sz="4400" b="1" dirty="0"/>
              <a:t>ゆたかとけんたの速さをくらべます</a:t>
            </a:r>
            <a:r>
              <a:rPr kumimoji="1" lang="ja-JP" altLang="en-US" sz="5400" b="1" dirty="0"/>
              <a:t>。</a:t>
            </a:r>
            <a:r>
              <a:rPr kumimoji="1" lang="ja-JP" altLang="en-US" sz="6000" b="1" dirty="0"/>
              <a:t>　</a:t>
            </a:r>
          </a:p>
        </p:txBody>
      </p:sp>
      <p:sp>
        <p:nvSpPr>
          <p:cNvPr id="9" name="テキスト ボックス 8">
            <a:extLst>
              <a:ext uri="{FF2B5EF4-FFF2-40B4-BE49-F238E27FC236}">
                <a16:creationId xmlns:a16="http://schemas.microsoft.com/office/drawing/2014/main" id="{4D080510-1A53-4F8F-861B-3F8D352316AE}"/>
              </a:ext>
            </a:extLst>
          </p:cNvPr>
          <p:cNvSpPr txBox="1"/>
          <p:nvPr/>
        </p:nvSpPr>
        <p:spPr>
          <a:xfrm>
            <a:off x="2361309" y="3773947"/>
            <a:ext cx="5345778" cy="769441"/>
          </a:xfrm>
          <a:prstGeom prst="rect">
            <a:avLst/>
          </a:prstGeom>
          <a:noFill/>
        </p:spPr>
        <p:txBody>
          <a:bodyPr wrap="square" rtlCol="0">
            <a:spAutoFit/>
          </a:bodyPr>
          <a:lstStyle/>
          <a:p>
            <a:r>
              <a:rPr kumimoji="1" lang="ja-JP" altLang="en-US" sz="4400" b="1" dirty="0"/>
              <a:t>それはいい考えね。</a:t>
            </a:r>
          </a:p>
        </p:txBody>
      </p:sp>
      <p:sp>
        <p:nvSpPr>
          <p:cNvPr id="10" name="テキスト ボックス 9">
            <a:extLst>
              <a:ext uri="{FF2B5EF4-FFF2-40B4-BE49-F238E27FC236}">
                <a16:creationId xmlns:a16="http://schemas.microsoft.com/office/drawing/2014/main" id="{0E1ECC7A-50AB-4465-8144-A321D260ECB7}"/>
              </a:ext>
            </a:extLst>
          </p:cNvPr>
          <p:cNvSpPr txBox="1"/>
          <p:nvPr/>
        </p:nvSpPr>
        <p:spPr>
          <a:xfrm>
            <a:off x="673184" y="3539412"/>
            <a:ext cx="1688124" cy="1200329"/>
          </a:xfrm>
          <a:prstGeom prst="rect">
            <a:avLst/>
          </a:prstGeom>
          <a:noFill/>
        </p:spPr>
        <p:txBody>
          <a:bodyPr wrap="square" rtlCol="0">
            <a:spAutoFit/>
          </a:bodyPr>
          <a:lstStyle/>
          <a:p>
            <a:r>
              <a:rPr lang="ja-JP" altLang="en-US" sz="3600" b="1" dirty="0"/>
              <a:t>ひかりちゃん</a:t>
            </a:r>
            <a:endParaRPr kumimoji="1" lang="ja-JP" altLang="en-US" sz="3600" b="1" dirty="0"/>
          </a:p>
        </p:txBody>
      </p:sp>
      <p:sp>
        <p:nvSpPr>
          <p:cNvPr id="12" name="正方形/長方形 11">
            <a:extLst>
              <a:ext uri="{FF2B5EF4-FFF2-40B4-BE49-F238E27FC236}">
                <a16:creationId xmlns:a16="http://schemas.microsoft.com/office/drawing/2014/main" id="{51822D10-ABB0-4ACD-AEA9-6C90763A7B1F}"/>
              </a:ext>
            </a:extLst>
          </p:cNvPr>
          <p:cNvSpPr/>
          <p:nvPr/>
        </p:nvSpPr>
        <p:spPr>
          <a:xfrm>
            <a:off x="1159271" y="2123748"/>
            <a:ext cx="9068699" cy="70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5591C57-29C7-4759-925D-E7175600A0A2}"/>
              </a:ext>
            </a:extLst>
          </p:cNvPr>
          <p:cNvSpPr txBox="1"/>
          <p:nvPr/>
        </p:nvSpPr>
        <p:spPr>
          <a:xfrm>
            <a:off x="673184" y="4658786"/>
            <a:ext cx="1939276"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14" name="テキスト ボックス 13">
            <a:extLst>
              <a:ext uri="{FF2B5EF4-FFF2-40B4-BE49-F238E27FC236}">
                <a16:creationId xmlns:a16="http://schemas.microsoft.com/office/drawing/2014/main" id="{9FCE52D1-AFA0-49E2-9F17-1128A79D4457}"/>
              </a:ext>
            </a:extLst>
          </p:cNvPr>
          <p:cNvSpPr txBox="1"/>
          <p:nvPr/>
        </p:nvSpPr>
        <p:spPr>
          <a:xfrm>
            <a:off x="2381349" y="4571139"/>
            <a:ext cx="8430734" cy="769441"/>
          </a:xfrm>
          <a:prstGeom prst="rect">
            <a:avLst/>
          </a:prstGeom>
          <a:noFill/>
        </p:spPr>
        <p:txBody>
          <a:bodyPr wrap="square" rtlCol="0">
            <a:spAutoFit/>
          </a:bodyPr>
          <a:lstStyle/>
          <a:p>
            <a:r>
              <a:rPr kumimoji="1" lang="ja-JP" altLang="en-US" sz="4400" b="1" dirty="0"/>
              <a:t>どっちも</a:t>
            </a:r>
            <a:r>
              <a:rPr kumimoji="1" lang="en-US" altLang="ja-JP" sz="4400" b="1" dirty="0"/>
              <a:t>1</a:t>
            </a:r>
            <a:r>
              <a:rPr kumimoji="1" lang="ja-JP" altLang="en-US" sz="4400" b="1" dirty="0"/>
              <a:t>秒間あたりにすると</a:t>
            </a:r>
            <a:r>
              <a:rPr kumimoji="1" lang="en-US" altLang="ja-JP" sz="4400" b="1" dirty="0"/>
              <a:t>…</a:t>
            </a:r>
            <a:r>
              <a:rPr kumimoji="1" lang="ja-JP" altLang="en-US" sz="4400" b="1" dirty="0"/>
              <a:t>。</a:t>
            </a:r>
          </a:p>
        </p:txBody>
      </p:sp>
      <p:sp>
        <p:nvSpPr>
          <p:cNvPr id="18" name="テキスト ボックス 17">
            <a:extLst>
              <a:ext uri="{FF2B5EF4-FFF2-40B4-BE49-F238E27FC236}">
                <a16:creationId xmlns:a16="http://schemas.microsoft.com/office/drawing/2014/main" id="{AD7CEA2E-0CB4-49B3-B789-08A53D18B405}"/>
              </a:ext>
            </a:extLst>
          </p:cNvPr>
          <p:cNvSpPr txBox="1"/>
          <p:nvPr/>
        </p:nvSpPr>
        <p:spPr>
          <a:xfrm>
            <a:off x="5480553" y="1430996"/>
            <a:ext cx="622864" cy="769441"/>
          </a:xfrm>
          <a:prstGeom prst="rect">
            <a:avLst/>
          </a:prstGeom>
          <a:noFill/>
        </p:spPr>
        <p:txBody>
          <a:bodyPr wrap="square" rtlCol="0">
            <a:spAutoFit/>
          </a:bodyPr>
          <a:lstStyle/>
          <a:p>
            <a:r>
              <a:rPr lang="en-US" altLang="ja-JP" sz="4400" b="1" dirty="0"/>
              <a:t>5</a:t>
            </a:r>
            <a:endParaRPr kumimoji="1" lang="ja-JP" altLang="en-US" sz="6000" b="1" dirty="0"/>
          </a:p>
        </p:txBody>
      </p:sp>
      <p:grpSp>
        <p:nvGrpSpPr>
          <p:cNvPr id="2" name="グループ化 1">
            <a:extLst>
              <a:ext uri="{FF2B5EF4-FFF2-40B4-BE49-F238E27FC236}">
                <a16:creationId xmlns:a16="http://schemas.microsoft.com/office/drawing/2014/main" id="{B1536A11-6882-463C-AD7F-1105806F0478}"/>
              </a:ext>
            </a:extLst>
          </p:cNvPr>
          <p:cNvGrpSpPr/>
          <p:nvPr/>
        </p:nvGrpSpPr>
        <p:grpSpPr>
          <a:xfrm>
            <a:off x="4217750" y="1394088"/>
            <a:ext cx="1351619" cy="778217"/>
            <a:chOff x="4217750" y="1394088"/>
            <a:chExt cx="1351619" cy="778217"/>
          </a:xfrm>
        </p:grpSpPr>
        <p:sp>
          <p:nvSpPr>
            <p:cNvPr id="16" name="テキスト ボックス 15">
              <a:extLst>
                <a:ext uri="{FF2B5EF4-FFF2-40B4-BE49-F238E27FC236}">
                  <a16:creationId xmlns:a16="http://schemas.microsoft.com/office/drawing/2014/main" id="{8D19CA49-D18E-4D8C-9F33-76E672B59933}"/>
                </a:ext>
              </a:extLst>
            </p:cNvPr>
            <p:cNvSpPr txBox="1"/>
            <p:nvPr/>
          </p:nvSpPr>
          <p:spPr>
            <a:xfrm>
              <a:off x="4217750" y="1394088"/>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17" name="テキスト ボックス 16">
              <a:extLst>
                <a:ext uri="{FF2B5EF4-FFF2-40B4-BE49-F238E27FC236}">
                  <a16:creationId xmlns:a16="http://schemas.microsoft.com/office/drawing/2014/main" id="{1D04CB27-E1EC-4B55-9553-9EF88BFB1F4C}"/>
                </a:ext>
              </a:extLst>
            </p:cNvPr>
            <p:cNvSpPr txBox="1"/>
            <p:nvPr/>
          </p:nvSpPr>
          <p:spPr>
            <a:xfrm>
              <a:off x="4750714" y="1394088"/>
              <a:ext cx="576850" cy="769441"/>
            </a:xfrm>
            <a:prstGeom prst="rect">
              <a:avLst/>
            </a:prstGeom>
            <a:noFill/>
          </p:spPr>
          <p:txBody>
            <a:bodyPr wrap="square" rtlCol="0">
              <a:spAutoFit/>
            </a:bodyPr>
            <a:lstStyle/>
            <a:p>
              <a:r>
                <a:rPr lang="en-US" altLang="ja-JP" sz="4400" b="1" dirty="0">
                  <a:solidFill>
                    <a:srgbClr val="FF0000"/>
                  </a:solidFill>
                </a:rPr>
                <a:t>4</a:t>
              </a:r>
              <a:endParaRPr kumimoji="1" lang="ja-JP" altLang="en-US" sz="6000" b="1" dirty="0">
                <a:solidFill>
                  <a:srgbClr val="FF0000"/>
                </a:solidFill>
              </a:endParaRPr>
            </a:p>
          </p:txBody>
        </p:sp>
        <p:sp>
          <p:nvSpPr>
            <p:cNvPr id="19" name="テキスト ボックス 18">
              <a:extLst>
                <a:ext uri="{FF2B5EF4-FFF2-40B4-BE49-F238E27FC236}">
                  <a16:creationId xmlns:a16="http://schemas.microsoft.com/office/drawing/2014/main" id="{CCBB0AE2-8596-43E4-ACCE-CD09CE13248D}"/>
                </a:ext>
              </a:extLst>
            </p:cNvPr>
            <p:cNvSpPr txBox="1"/>
            <p:nvPr/>
          </p:nvSpPr>
          <p:spPr>
            <a:xfrm>
              <a:off x="4992519" y="1402864"/>
              <a:ext cx="576850" cy="769441"/>
            </a:xfrm>
            <a:prstGeom prst="rect">
              <a:avLst/>
            </a:prstGeom>
            <a:noFill/>
          </p:spPr>
          <p:txBody>
            <a:bodyPr wrap="square" rtlCol="0">
              <a:spAutoFit/>
            </a:bodyPr>
            <a:lstStyle/>
            <a:p>
              <a:r>
                <a:rPr lang="ja-JP" altLang="en-US" sz="4400" b="1" dirty="0"/>
                <a:t>＝</a:t>
              </a:r>
              <a:endParaRPr kumimoji="1" lang="ja-JP" altLang="en-US" sz="6000" b="1" dirty="0"/>
            </a:p>
          </p:txBody>
        </p:sp>
      </p:grpSp>
      <p:sp>
        <p:nvSpPr>
          <p:cNvPr id="27" name="テキスト ボックス 26">
            <a:extLst>
              <a:ext uri="{FF2B5EF4-FFF2-40B4-BE49-F238E27FC236}">
                <a16:creationId xmlns:a16="http://schemas.microsoft.com/office/drawing/2014/main" id="{0DBD8911-83F3-4489-967E-9107CEFF105E}"/>
              </a:ext>
            </a:extLst>
          </p:cNvPr>
          <p:cNvSpPr txBox="1"/>
          <p:nvPr/>
        </p:nvSpPr>
        <p:spPr>
          <a:xfrm>
            <a:off x="5505931" y="2851385"/>
            <a:ext cx="1230894" cy="769441"/>
          </a:xfrm>
          <a:prstGeom prst="rect">
            <a:avLst/>
          </a:prstGeom>
          <a:noFill/>
        </p:spPr>
        <p:txBody>
          <a:bodyPr wrap="square" rtlCol="0">
            <a:spAutoFit/>
          </a:bodyPr>
          <a:lstStyle/>
          <a:p>
            <a:r>
              <a:rPr lang="en-US" altLang="ja-JP" sz="4400" b="1" dirty="0"/>
              <a:t>5.2</a:t>
            </a:r>
            <a:endParaRPr kumimoji="1" lang="ja-JP" altLang="en-US" sz="6000" b="1" dirty="0"/>
          </a:p>
        </p:txBody>
      </p:sp>
      <p:grpSp>
        <p:nvGrpSpPr>
          <p:cNvPr id="3" name="グループ化 2">
            <a:extLst>
              <a:ext uri="{FF2B5EF4-FFF2-40B4-BE49-F238E27FC236}">
                <a16:creationId xmlns:a16="http://schemas.microsoft.com/office/drawing/2014/main" id="{6BA65FDC-C5B9-4AC4-AF62-CFF0ECE644F0}"/>
              </a:ext>
            </a:extLst>
          </p:cNvPr>
          <p:cNvGrpSpPr/>
          <p:nvPr/>
        </p:nvGrpSpPr>
        <p:grpSpPr>
          <a:xfrm>
            <a:off x="4243128" y="2814477"/>
            <a:ext cx="1351619" cy="778217"/>
            <a:chOff x="4243128" y="2814477"/>
            <a:chExt cx="1351619" cy="778217"/>
          </a:xfrm>
        </p:grpSpPr>
        <p:sp>
          <p:nvSpPr>
            <p:cNvPr id="25" name="テキスト ボックス 24">
              <a:extLst>
                <a:ext uri="{FF2B5EF4-FFF2-40B4-BE49-F238E27FC236}">
                  <a16:creationId xmlns:a16="http://schemas.microsoft.com/office/drawing/2014/main" id="{678C7E90-4B56-4089-AEFA-B4F49A1B6A6B}"/>
                </a:ext>
              </a:extLst>
            </p:cNvPr>
            <p:cNvSpPr txBox="1"/>
            <p:nvPr/>
          </p:nvSpPr>
          <p:spPr>
            <a:xfrm>
              <a:off x="4243128" y="2814477"/>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26" name="テキスト ボックス 25">
              <a:extLst>
                <a:ext uri="{FF2B5EF4-FFF2-40B4-BE49-F238E27FC236}">
                  <a16:creationId xmlns:a16="http://schemas.microsoft.com/office/drawing/2014/main" id="{69D7EC6C-8518-41E3-ACBD-237F51ECEC0B}"/>
                </a:ext>
              </a:extLst>
            </p:cNvPr>
            <p:cNvSpPr txBox="1"/>
            <p:nvPr/>
          </p:nvSpPr>
          <p:spPr>
            <a:xfrm>
              <a:off x="4776092" y="2814477"/>
              <a:ext cx="576850" cy="769441"/>
            </a:xfrm>
            <a:prstGeom prst="rect">
              <a:avLst/>
            </a:prstGeom>
            <a:noFill/>
          </p:spPr>
          <p:txBody>
            <a:bodyPr wrap="square" rtlCol="0">
              <a:spAutoFit/>
            </a:bodyPr>
            <a:lstStyle/>
            <a:p>
              <a:r>
                <a:rPr lang="en-US" altLang="ja-JP" sz="4400" b="1" dirty="0">
                  <a:solidFill>
                    <a:srgbClr val="FF0000"/>
                  </a:solidFill>
                </a:rPr>
                <a:t>5</a:t>
              </a:r>
              <a:endParaRPr kumimoji="1" lang="ja-JP" altLang="en-US" sz="6000" b="1" dirty="0">
                <a:solidFill>
                  <a:srgbClr val="FF0000"/>
                </a:solidFill>
              </a:endParaRPr>
            </a:p>
          </p:txBody>
        </p:sp>
        <p:sp>
          <p:nvSpPr>
            <p:cNvPr id="28" name="テキスト ボックス 27">
              <a:extLst>
                <a:ext uri="{FF2B5EF4-FFF2-40B4-BE49-F238E27FC236}">
                  <a16:creationId xmlns:a16="http://schemas.microsoft.com/office/drawing/2014/main" id="{7F60D98F-77AB-4733-A67A-03003B5E6E63}"/>
                </a:ext>
              </a:extLst>
            </p:cNvPr>
            <p:cNvSpPr txBox="1"/>
            <p:nvPr/>
          </p:nvSpPr>
          <p:spPr>
            <a:xfrm>
              <a:off x="5017897" y="2823253"/>
              <a:ext cx="576850" cy="769441"/>
            </a:xfrm>
            <a:prstGeom prst="rect">
              <a:avLst/>
            </a:prstGeom>
            <a:noFill/>
          </p:spPr>
          <p:txBody>
            <a:bodyPr wrap="square" rtlCol="0">
              <a:spAutoFit/>
            </a:bodyPr>
            <a:lstStyle/>
            <a:p>
              <a:r>
                <a:rPr lang="ja-JP" altLang="en-US" sz="4400" b="1" dirty="0"/>
                <a:t>＝</a:t>
              </a:r>
              <a:endParaRPr kumimoji="1" lang="ja-JP" altLang="en-US" sz="6000" b="1" dirty="0"/>
            </a:p>
          </p:txBody>
        </p:sp>
      </p:grpSp>
      <p:sp>
        <p:nvSpPr>
          <p:cNvPr id="33" name="テキスト ボックス 32">
            <a:extLst>
              <a:ext uri="{FF2B5EF4-FFF2-40B4-BE49-F238E27FC236}">
                <a16:creationId xmlns:a16="http://schemas.microsoft.com/office/drawing/2014/main" id="{A86336BB-01EA-4D18-8172-C13523E85094}"/>
              </a:ext>
            </a:extLst>
          </p:cNvPr>
          <p:cNvSpPr txBox="1"/>
          <p:nvPr/>
        </p:nvSpPr>
        <p:spPr>
          <a:xfrm>
            <a:off x="2230680" y="5344650"/>
            <a:ext cx="3233439" cy="769441"/>
          </a:xfrm>
          <a:prstGeom prst="rect">
            <a:avLst/>
          </a:prstGeom>
          <a:noFill/>
        </p:spPr>
        <p:txBody>
          <a:bodyPr wrap="square" rtlCol="0">
            <a:spAutoFit/>
          </a:bodyPr>
          <a:lstStyle/>
          <a:p>
            <a:r>
              <a:rPr kumimoji="1" lang="ja-JP" altLang="en-US" sz="4400" b="1" dirty="0"/>
              <a:t>ゆたかは</a:t>
            </a:r>
            <a:r>
              <a:rPr kumimoji="1" lang="en-US" altLang="ja-JP" sz="4400" b="1" dirty="0"/>
              <a:t>…</a:t>
            </a:r>
            <a:endParaRPr kumimoji="1" lang="ja-JP" altLang="en-US" sz="4400" b="1" dirty="0"/>
          </a:p>
        </p:txBody>
      </p:sp>
      <p:sp>
        <p:nvSpPr>
          <p:cNvPr id="34" name="テキスト ボックス 33">
            <a:extLst>
              <a:ext uri="{FF2B5EF4-FFF2-40B4-BE49-F238E27FC236}">
                <a16:creationId xmlns:a16="http://schemas.microsoft.com/office/drawing/2014/main" id="{C302601B-A84B-47D4-B11E-E2E51293F7FA}"/>
              </a:ext>
            </a:extLst>
          </p:cNvPr>
          <p:cNvSpPr txBox="1"/>
          <p:nvPr/>
        </p:nvSpPr>
        <p:spPr>
          <a:xfrm>
            <a:off x="2176206" y="6039770"/>
            <a:ext cx="3501113" cy="769441"/>
          </a:xfrm>
          <a:prstGeom prst="rect">
            <a:avLst/>
          </a:prstGeom>
          <a:noFill/>
        </p:spPr>
        <p:txBody>
          <a:bodyPr wrap="square" rtlCol="0">
            <a:spAutoFit/>
          </a:bodyPr>
          <a:lstStyle/>
          <a:p>
            <a:r>
              <a:rPr kumimoji="1" lang="ja-JP" altLang="en-US" sz="4400" b="1" dirty="0"/>
              <a:t>けんたは</a:t>
            </a:r>
            <a:r>
              <a:rPr kumimoji="1" lang="en-US" altLang="ja-JP" sz="4400" b="1" dirty="0"/>
              <a:t>…</a:t>
            </a:r>
            <a:endParaRPr kumimoji="1" lang="ja-JP" altLang="en-US" sz="4400" b="1" dirty="0"/>
          </a:p>
        </p:txBody>
      </p:sp>
      <p:sp>
        <p:nvSpPr>
          <p:cNvPr id="20" name="テキスト ボックス 19">
            <a:extLst>
              <a:ext uri="{FF2B5EF4-FFF2-40B4-BE49-F238E27FC236}">
                <a16:creationId xmlns:a16="http://schemas.microsoft.com/office/drawing/2014/main" id="{FF425CF9-B05F-40A1-8B68-86666790A0FD}"/>
              </a:ext>
            </a:extLst>
          </p:cNvPr>
          <p:cNvSpPr txBox="1"/>
          <p:nvPr/>
        </p:nvSpPr>
        <p:spPr>
          <a:xfrm>
            <a:off x="5198045" y="5344650"/>
            <a:ext cx="4383846" cy="769441"/>
          </a:xfrm>
          <a:prstGeom prst="rect">
            <a:avLst/>
          </a:prstGeom>
          <a:noFill/>
        </p:spPr>
        <p:txBody>
          <a:bodyPr wrap="square" rtlCol="0">
            <a:spAutoFit/>
          </a:bodyPr>
          <a:lstStyle/>
          <a:p>
            <a:r>
              <a:rPr kumimoji="1" lang="en-US" altLang="ja-JP" sz="4400" b="1" dirty="0"/>
              <a:t>1</a:t>
            </a:r>
            <a:r>
              <a:rPr kumimoji="1" lang="ja-JP" altLang="en-US" sz="4400" b="1" dirty="0"/>
              <a:t>秒間あたり</a:t>
            </a:r>
            <a:r>
              <a:rPr kumimoji="1" lang="en-US" altLang="ja-JP" sz="4400" b="1" dirty="0"/>
              <a:t>5</a:t>
            </a:r>
            <a:r>
              <a:rPr kumimoji="1" lang="ja-JP" altLang="en-US" sz="4400" b="1" dirty="0"/>
              <a:t>ｍ</a:t>
            </a:r>
          </a:p>
        </p:txBody>
      </p:sp>
      <p:sp>
        <p:nvSpPr>
          <p:cNvPr id="21" name="テキスト ボックス 20">
            <a:extLst>
              <a:ext uri="{FF2B5EF4-FFF2-40B4-BE49-F238E27FC236}">
                <a16:creationId xmlns:a16="http://schemas.microsoft.com/office/drawing/2014/main" id="{7B3D4F35-E191-4C1C-A194-B7A7AFC01532}"/>
              </a:ext>
            </a:extLst>
          </p:cNvPr>
          <p:cNvSpPr txBox="1"/>
          <p:nvPr/>
        </p:nvSpPr>
        <p:spPr>
          <a:xfrm>
            <a:off x="5214783" y="6039770"/>
            <a:ext cx="4832254" cy="769441"/>
          </a:xfrm>
          <a:prstGeom prst="rect">
            <a:avLst/>
          </a:prstGeom>
          <a:noFill/>
        </p:spPr>
        <p:txBody>
          <a:bodyPr wrap="square" rtlCol="0">
            <a:spAutoFit/>
          </a:bodyPr>
          <a:lstStyle/>
          <a:p>
            <a:r>
              <a:rPr kumimoji="1" lang="en-US" altLang="ja-JP" sz="4400" b="1" dirty="0"/>
              <a:t>1</a:t>
            </a:r>
            <a:r>
              <a:rPr kumimoji="1" lang="ja-JP" altLang="en-US" sz="4400" b="1" dirty="0"/>
              <a:t>秒間あたり</a:t>
            </a:r>
            <a:r>
              <a:rPr kumimoji="1" lang="en-US" altLang="ja-JP" sz="4400" b="1" dirty="0"/>
              <a:t>5.2</a:t>
            </a:r>
            <a:r>
              <a:rPr kumimoji="1" lang="ja-JP" altLang="en-US" sz="4400" b="1" dirty="0"/>
              <a:t>ｍ</a:t>
            </a:r>
          </a:p>
        </p:txBody>
      </p:sp>
    </p:spTree>
    <p:extLst>
      <p:ext uri="{BB962C8B-B14F-4D97-AF65-F5344CB8AC3E}">
        <p14:creationId xmlns:p14="http://schemas.microsoft.com/office/powerpoint/2010/main" val="20522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P spid="14" grpId="0"/>
      <p:bldP spid="18" grpId="0"/>
      <p:bldP spid="27" grpId="0"/>
      <p:bldP spid="33" grpId="0"/>
      <p:bldP spid="34"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407A0FCA-FE87-4AFD-9128-FD49D656F19E}"/>
              </a:ext>
            </a:extLst>
          </p:cNvPr>
          <p:cNvGraphicFramePr>
            <a:graphicFrameLocks noGrp="1"/>
          </p:cNvGraphicFramePr>
          <p:nvPr>
            <p:extLst>
              <p:ext uri="{D42A27DB-BD31-4B8C-83A1-F6EECF244321}">
                <p14:modId xmlns:p14="http://schemas.microsoft.com/office/powerpoint/2010/main" val="310620529"/>
              </p:ext>
            </p:extLst>
          </p:nvPr>
        </p:nvGraphicFramePr>
        <p:xfrm>
          <a:off x="1159271" y="721668"/>
          <a:ext cx="8225888" cy="2555872"/>
        </p:xfrm>
        <a:graphic>
          <a:graphicData uri="http://schemas.openxmlformats.org/drawingml/2006/table">
            <a:tbl>
              <a:tblPr firstRow="1" bandRow="1">
                <a:tableStyleId>{5C22544A-7EE6-4342-B048-85BDC9FD1C3A}</a:tableStyleId>
              </a:tblPr>
              <a:tblGrid>
                <a:gridCol w="2181036">
                  <a:extLst>
                    <a:ext uri="{9D8B030D-6E8A-4147-A177-3AD203B41FA5}">
                      <a16:colId xmlns:a16="http://schemas.microsoft.com/office/drawing/2014/main" val="2253042429"/>
                    </a:ext>
                  </a:extLst>
                </a:gridCol>
                <a:gridCol w="3234583">
                  <a:extLst>
                    <a:ext uri="{9D8B030D-6E8A-4147-A177-3AD203B41FA5}">
                      <a16:colId xmlns:a16="http://schemas.microsoft.com/office/drawing/2014/main" val="2002435546"/>
                    </a:ext>
                  </a:extLst>
                </a:gridCol>
                <a:gridCol w="2810269">
                  <a:extLst>
                    <a:ext uri="{9D8B030D-6E8A-4147-A177-3AD203B41FA5}">
                      <a16:colId xmlns:a16="http://schemas.microsoft.com/office/drawing/2014/main" val="394966225"/>
                    </a:ext>
                  </a:extLst>
                </a:gridCol>
              </a:tblGrid>
              <a:tr h="638968">
                <a:tc>
                  <a:txBody>
                    <a:bodyPr/>
                    <a:lstStyle/>
                    <a:p>
                      <a:endParaRPr kumimoji="1" lang="ja-JP" altLang="en-US" sz="3600" dirty="0"/>
                    </a:p>
                  </a:txBody>
                  <a:tcPr marL="82942" marR="82942" marT="41471" marB="41471"/>
                </a:tc>
                <a:tc>
                  <a:txBody>
                    <a:bodyPr/>
                    <a:lstStyle/>
                    <a:p>
                      <a:pPr algn="ctr"/>
                      <a:r>
                        <a:rPr kumimoji="1" lang="ja-JP" altLang="en-US" sz="3600" dirty="0"/>
                        <a:t>道のり</a:t>
                      </a:r>
                      <a:r>
                        <a:rPr kumimoji="1" lang="en-US" altLang="ja-JP" sz="3600" dirty="0"/>
                        <a:t>(m)</a:t>
                      </a:r>
                      <a:endParaRPr kumimoji="1" lang="ja-JP" altLang="en-US" sz="3600" dirty="0"/>
                    </a:p>
                  </a:txBody>
                  <a:tcPr marL="82942" marR="82942" marT="41471" marB="41471"/>
                </a:tc>
                <a:tc>
                  <a:txBody>
                    <a:bodyPr/>
                    <a:lstStyle/>
                    <a:p>
                      <a:pPr algn="ctr"/>
                      <a:r>
                        <a:rPr kumimoji="1" lang="ja-JP" altLang="en-US" sz="3600" dirty="0"/>
                        <a:t>時間</a:t>
                      </a:r>
                      <a:r>
                        <a:rPr kumimoji="1" lang="en-US" altLang="ja-JP" sz="3600" dirty="0"/>
                        <a:t>(</a:t>
                      </a:r>
                      <a:r>
                        <a:rPr kumimoji="1" lang="ja-JP" altLang="en-US" sz="3600" dirty="0"/>
                        <a:t>秒</a:t>
                      </a:r>
                      <a:r>
                        <a:rPr kumimoji="1" lang="en-US" altLang="ja-JP" sz="3600" dirty="0"/>
                        <a:t>)</a:t>
                      </a:r>
                      <a:endParaRPr kumimoji="1" lang="ja-JP" altLang="en-US" sz="3600" dirty="0"/>
                    </a:p>
                  </a:txBody>
                  <a:tcPr marL="82942" marR="82942" marT="41471" marB="41471"/>
                </a:tc>
                <a:extLst>
                  <a:ext uri="{0D108BD9-81ED-4DB2-BD59-A6C34878D82A}">
                    <a16:rowId xmlns:a16="http://schemas.microsoft.com/office/drawing/2014/main" val="513853675"/>
                  </a:ext>
                </a:extLst>
              </a:tr>
              <a:tr h="638968">
                <a:tc>
                  <a:txBody>
                    <a:bodyPr/>
                    <a:lstStyle/>
                    <a:p>
                      <a:pPr algn="ctr"/>
                      <a:r>
                        <a:rPr kumimoji="1" lang="ja-JP" altLang="en-US" sz="3600" b="1" dirty="0"/>
                        <a:t>ゆたか</a:t>
                      </a:r>
                    </a:p>
                  </a:txBody>
                  <a:tcPr marL="82942" marR="82942" marT="41471" marB="41471"/>
                </a:tc>
                <a:tc>
                  <a:txBody>
                    <a:bodyPr/>
                    <a:lstStyle/>
                    <a:p>
                      <a:pPr algn="ctr"/>
                      <a:r>
                        <a:rPr kumimoji="1" lang="en-US" altLang="ja-JP" sz="3600" b="1" dirty="0"/>
                        <a:t>20</a:t>
                      </a:r>
                      <a:endParaRPr kumimoji="1" lang="ja-JP" altLang="en-US" sz="3600" b="1" dirty="0"/>
                    </a:p>
                  </a:txBody>
                  <a:tcPr marL="82942" marR="82942" marT="41471" marB="41471"/>
                </a:tc>
                <a:tc>
                  <a:txBody>
                    <a:bodyPr/>
                    <a:lstStyle/>
                    <a:p>
                      <a:pPr algn="ctr"/>
                      <a:r>
                        <a:rPr kumimoji="1" lang="en-US" altLang="ja-JP" sz="3600" b="1" dirty="0"/>
                        <a:t>4</a:t>
                      </a:r>
                      <a:endParaRPr kumimoji="1" lang="ja-JP" altLang="en-US" sz="3600" b="1" dirty="0"/>
                    </a:p>
                  </a:txBody>
                  <a:tcPr marL="82942" marR="82942" marT="41471" marB="41471"/>
                </a:tc>
                <a:extLst>
                  <a:ext uri="{0D108BD9-81ED-4DB2-BD59-A6C34878D82A}">
                    <a16:rowId xmlns:a16="http://schemas.microsoft.com/office/drawing/2014/main" val="3294876605"/>
                  </a:ext>
                </a:extLst>
              </a:tr>
              <a:tr h="638968">
                <a:tc>
                  <a:txBody>
                    <a:bodyPr/>
                    <a:lstStyle/>
                    <a:p>
                      <a:pPr algn="ctr"/>
                      <a:r>
                        <a:rPr kumimoji="1" lang="ja-JP" altLang="en-US" sz="3600" b="1" dirty="0"/>
                        <a:t>あきら</a:t>
                      </a:r>
                    </a:p>
                  </a:txBody>
                  <a:tcPr marL="82942" marR="82942" marT="41471" marB="41471"/>
                </a:tc>
                <a:tc>
                  <a:txBody>
                    <a:bodyPr/>
                    <a:lstStyle/>
                    <a:p>
                      <a:pPr algn="ctr"/>
                      <a:r>
                        <a:rPr kumimoji="1" lang="en-US" altLang="ja-JP" sz="3600" b="1" dirty="0"/>
                        <a:t>20</a:t>
                      </a:r>
                      <a:endParaRPr kumimoji="1" lang="ja-JP" altLang="en-US" sz="3600" b="1" dirty="0"/>
                    </a:p>
                  </a:txBody>
                  <a:tcPr marL="82942" marR="82942" marT="41471" marB="41471"/>
                </a:tc>
                <a:tc>
                  <a:txBody>
                    <a:bodyPr/>
                    <a:lstStyle/>
                    <a:p>
                      <a:pPr algn="ctr"/>
                      <a:r>
                        <a:rPr kumimoji="1" lang="en-US" altLang="ja-JP" sz="3600" b="1" dirty="0"/>
                        <a:t>5</a:t>
                      </a:r>
                    </a:p>
                  </a:txBody>
                  <a:tcPr marL="82942" marR="82942" marT="41471" marB="41471"/>
                </a:tc>
                <a:extLst>
                  <a:ext uri="{0D108BD9-81ED-4DB2-BD59-A6C34878D82A}">
                    <a16:rowId xmlns:a16="http://schemas.microsoft.com/office/drawing/2014/main" val="2893217600"/>
                  </a:ext>
                </a:extLst>
              </a:tr>
              <a:tr h="638968">
                <a:tc>
                  <a:txBody>
                    <a:bodyPr/>
                    <a:lstStyle/>
                    <a:p>
                      <a:pPr algn="ctr"/>
                      <a:r>
                        <a:rPr kumimoji="1" lang="ja-JP" altLang="en-US" sz="3600" b="1" dirty="0"/>
                        <a:t>けんた</a:t>
                      </a:r>
                    </a:p>
                  </a:txBody>
                  <a:tcPr marL="82942" marR="82942" marT="41471" marB="41471"/>
                </a:tc>
                <a:tc>
                  <a:txBody>
                    <a:bodyPr/>
                    <a:lstStyle/>
                    <a:p>
                      <a:pPr algn="ctr"/>
                      <a:r>
                        <a:rPr kumimoji="1" lang="en-US" altLang="ja-JP" sz="3600" b="1" dirty="0"/>
                        <a:t>26</a:t>
                      </a:r>
                      <a:endParaRPr kumimoji="1" lang="ja-JP" altLang="en-US" sz="3600" b="1" dirty="0"/>
                    </a:p>
                  </a:txBody>
                  <a:tcPr marL="82942" marR="82942" marT="41471" marB="41471"/>
                </a:tc>
                <a:tc>
                  <a:txBody>
                    <a:bodyPr/>
                    <a:lstStyle/>
                    <a:p>
                      <a:pPr algn="ctr"/>
                      <a:r>
                        <a:rPr kumimoji="1" lang="en-US" altLang="ja-JP" sz="3600" b="1" dirty="0"/>
                        <a:t>5</a:t>
                      </a:r>
                      <a:endParaRPr kumimoji="1" lang="ja-JP" altLang="en-US" sz="3600" b="1" dirty="0"/>
                    </a:p>
                  </a:txBody>
                  <a:tcPr marL="82942" marR="82942" marT="41471" marB="41471"/>
                </a:tc>
                <a:extLst>
                  <a:ext uri="{0D108BD9-81ED-4DB2-BD59-A6C34878D82A}">
                    <a16:rowId xmlns:a16="http://schemas.microsoft.com/office/drawing/2014/main" val="683803229"/>
                  </a:ext>
                </a:extLst>
              </a:tr>
            </a:tbl>
          </a:graphicData>
        </a:graphic>
      </p:graphicFrame>
      <p:sp>
        <p:nvSpPr>
          <p:cNvPr id="7" name="テキスト ボックス 6">
            <a:extLst>
              <a:ext uri="{FF2B5EF4-FFF2-40B4-BE49-F238E27FC236}">
                <a16:creationId xmlns:a16="http://schemas.microsoft.com/office/drawing/2014/main" id="{81787016-CFE0-4ACF-97C1-D9831F6B5C53}"/>
              </a:ext>
            </a:extLst>
          </p:cNvPr>
          <p:cNvSpPr txBox="1"/>
          <p:nvPr/>
        </p:nvSpPr>
        <p:spPr>
          <a:xfrm>
            <a:off x="383418" y="-124624"/>
            <a:ext cx="6574989" cy="1015663"/>
          </a:xfrm>
          <a:prstGeom prst="rect">
            <a:avLst/>
          </a:prstGeom>
          <a:noFill/>
        </p:spPr>
        <p:txBody>
          <a:bodyPr wrap="square" rtlCol="0">
            <a:spAutoFit/>
          </a:bodyPr>
          <a:lstStyle/>
          <a:p>
            <a:r>
              <a:rPr kumimoji="1" lang="en-US" altLang="ja-JP" sz="4400" b="1" dirty="0"/>
              <a:t>3</a:t>
            </a:r>
            <a:r>
              <a:rPr kumimoji="1" lang="ja-JP" altLang="en-US" sz="4400" b="1" dirty="0"/>
              <a:t>人の速さをくらべます</a:t>
            </a:r>
            <a:r>
              <a:rPr kumimoji="1" lang="ja-JP" altLang="en-US" sz="5400" b="1" dirty="0"/>
              <a:t>。</a:t>
            </a:r>
            <a:r>
              <a:rPr kumimoji="1" lang="ja-JP" altLang="en-US" sz="6000" b="1" dirty="0"/>
              <a:t>　</a:t>
            </a:r>
          </a:p>
        </p:txBody>
      </p:sp>
      <p:sp>
        <p:nvSpPr>
          <p:cNvPr id="13" name="テキスト ボックス 12">
            <a:extLst>
              <a:ext uri="{FF2B5EF4-FFF2-40B4-BE49-F238E27FC236}">
                <a16:creationId xmlns:a16="http://schemas.microsoft.com/office/drawing/2014/main" id="{1E84DC57-00AF-473F-BB7A-77650F37CC63}"/>
              </a:ext>
            </a:extLst>
          </p:cNvPr>
          <p:cNvSpPr txBox="1"/>
          <p:nvPr/>
        </p:nvSpPr>
        <p:spPr>
          <a:xfrm>
            <a:off x="204616" y="3328293"/>
            <a:ext cx="1621302"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17" name="テキスト ボックス 16">
            <a:extLst>
              <a:ext uri="{FF2B5EF4-FFF2-40B4-BE49-F238E27FC236}">
                <a16:creationId xmlns:a16="http://schemas.microsoft.com/office/drawing/2014/main" id="{099D5C53-144D-4F94-A4D2-E93012366CEC}"/>
              </a:ext>
            </a:extLst>
          </p:cNvPr>
          <p:cNvSpPr txBox="1"/>
          <p:nvPr/>
        </p:nvSpPr>
        <p:spPr>
          <a:xfrm>
            <a:off x="5991237" y="3979364"/>
            <a:ext cx="648160" cy="769441"/>
          </a:xfrm>
          <a:prstGeom prst="rect">
            <a:avLst/>
          </a:prstGeom>
          <a:noFill/>
        </p:spPr>
        <p:txBody>
          <a:bodyPr wrap="square" rtlCol="0">
            <a:spAutoFit/>
          </a:bodyPr>
          <a:lstStyle/>
          <a:p>
            <a:r>
              <a:rPr lang="en-US" altLang="ja-JP" sz="4400" b="1" dirty="0"/>
              <a:t>5</a:t>
            </a:r>
            <a:endParaRPr kumimoji="1" lang="ja-JP" altLang="en-US" sz="6000" b="1" dirty="0"/>
          </a:p>
        </p:txBody>
      </p:sp>
      <p:grpSp>
        <p:nvGrpSpPr>
          <p:cNvPr id="2" name="グループ化 1">
            <a:extLst>
              <a:ext uri="{FF2B5EF4-FFF2-40B4-BE49-F238E27FC236}">
                <a16:creationId xmlns:a16="http://schemas.microsoft.com/office/drawing/2014/main" id="{CCA8EAC6-6B9E-42E8-AF57-B080ECAC1A91}"/>
              </a:ext>
            </a:extLst>
          </p:cNvPr>
          <p:cNvGrpSpPr/>
          <p:nvPr/>
        </p:nvGrpSpPr>
        <p:grpSpPr>
          <a:xfrm>
            <a:off x="3766171" y="3947011"/>
            <a:ext cx="2197708" cy="829925"/>
            <a:chOff x="3766171" y="4077639"/>
            <a:chExt cx="2197708" cy="829925"/>
          </a:xfrm>
        </p:grpSpPr>
        <p:sp>
          <p:nvSpPr>
            <p:cNvPr id="15" name="テキスト ボックス 14">
              <a:extLst>
                <a:ext uri="{FF2B5EF4-FFF2-40B4-BE49-F238E27FC236}">
                  <a16:creationId xmlns:a16="http://schemas.microsoft.com/office/drawing/2014/main" id="{0670937C-DA38-4AB0-BFC8-3C6B7AF4D356}"/>
                </a:ext>
              </a:extLst>
            </p:cNvPr>
            <p:cNvSpPr txBox="1"/>
            <p:nvPr/>
          </p:nvSpPr>
          <p:spPr>
            <a:xfrm>
              <a:off x="4464710" y="4101216"/>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16" name="テキスト ボックス 15">
              <a:extLst>
                <a:ext uri="{FF2B5EF4-FFF2-40B4-BE49-F238E27FC236}">
                  <a16:creationId xmlns:a16="http://schemas.microsoft.com/office/drawing/2014/main" id="{4E530B5C-C941-4C6D-98D2-584003A96BD7}"/>
                </a:ext>
              </a:extLst>
            </p:cNvPr>
            <p:cNvSpPr txBox="1"/>
            <p:nvPr/>
          </p:nvSpPr>
          <p:spPr>
            <a:xfrm>
              <a:off x="4997674" y="4101216"/>
              <a:ext cx="576850" cy="769441"/>
            </a:xfrm>
            <a:prstGeom prst="rect">
              <a:avLst/>
            </a:prstGeom>
            <a:noFill/>
          </p:spPr>
          <p:txBody>
            <a:bodyPr wrap="square" rtlCol="0">
              <a:spAutoFit/>
            </a:bodyPr>
            <a:lstStyle/>
            <a:p>
              <a:r>
                <a:rPr lang="ja-JP" altLang="en-US" sz="4400" b="1" dirty="0"/>
                <a:t>４</a:t>
              </a:r>
              <a:endParaRPr kumimoji="1" lang="ja-JP" altLang="en-US" sz="6000" b="1" dirty="0"/>
            </a:p>
          </p:txBody>
        </p:sp>
        <p:sp>
          <p:nvSpPr>
            <p:cNvPr id="18" name="テキスト ボックス 17">
              <a:extLst>
                <a:ext uri="{FF2B5EF4-FFF2-40B4-BE49-F238E27FC236}">
                  <a16:creationId xmlns:a16="http://schemas.microsoft.com/office/drawing/2014/main" id="{05B3A4BD-8C2B-40B7-BD1F-A63CCF50E261}"/>
                </a:ext>
              </a:extLst>
            </p:cNvPr>
            <p:cNvSpPr txBox="1"/>
            <p:nvPr/>
          </p:nvSpPr>
          <p:spPr>
            <a:xfrm>
              <a:off x="5387029" y="4077639"/>
              <a:ext cx="576850" cy="769441"/>
            </a:xfrm>
            <a:prstGeom prst="rect">
              <a:avLst/>
            </a:prstGeom>
            <a:noFill/>
          </p:spPr>
          <p:txBody>
            <a:bodyPr wrap="square" rtlCol="0">
              <a:spAutoFit/>
            </a:bodyPr>
            <a:lstStyle/>
            <a:p>
              <a:r>
                <a:rPr lang="ja-JP" altLang="en-US" sz="4400" b="1" dirty="0"/>
                <a:t>＝</a:t>
              </a:r>
              <a:endParaRPr kumimoji="1" lang="ja-JP" altLang="en-US" sz="6000" b="1" dirty="0"/>
            </a:p>
          </p:txBody>
        </p:sp>
        <p:sp>
          <p:nvSpPr>
            <p:cNvPr id="19" name="テキスト ボックス 18">
              <a:extLst>
                <a:ext uri="{FF2B5EF4-FFF2-40B4-BE49-F238E27FC236}">
                  <a16:creationId xmlns:a16="http://schemas.microsoft.com/office/drawing/2014/main" id="{F2706046-4445-4182-B226-6E9220E3EC89}"/>
                </a:ext>
              </a:extLst>
            </p:cNvPr>
            <p:cNvSpPr txBox="1"/>
            <p:nvPr/>
          </p:nvSpPr>
          <p:spPr>
            <a:xfrm>
              <a:off x="3766171" y="4138123"/>
              <a:ext cx="909045" cy="769441"/>
            </a:xfrm>
            <a:prstGeom prst="rect">
              <a:avLst/>
            </a:prstGeom>
            <a:noFill/>
          </p:spPr>
          <p:txBody>
            <a:bodyPr wrap="square" rtlCol="0">
              <a:spAutoFit/>
            </a:bodyPr>
            <a:lstStyle/>
            <a:p>
              <a:r>
                <a:rPr lang="en-US" altLang="ja-JP" sz="4400" b="1" dirty="0"/>
                <a:t>20</a:t>
              </a:r>
              <a:endParaRPr kumimoji="1" lang="ja-JP" altLang="en-US" sz="6000" b="1" dirty="0"/>
            </a:p>
          </p:txBody>
        </p:sp>
      </p:grpSp>
      <p:sp>
        <p:nvSpPr>
          <p:cNvPr id="21" name="テキスト ボックス 20">
            <a:extLst>
              <a:ext uri="{FF2B5EF4-FFF2-40B4-BE49-F238E27FC236}">
                <a16:creationId xmlns:a16="http://schemas.microsoft.com/office/drawing/2014/main" id="{F7BA690E-7DA9-4EFE-9356-CC173A8B00BA}"/>
              </a:ext>
            </a:extLst>
          </p:cNvPr>
          <p:cNvSpPr txBox="1"/>
          <p:nvPr/>
        </p:nvSpPr>
        <p:spPr>
          <a:xfrm>
            <a:off x="1930643" y="4049832"/>
            <a:ext cx="1589339" cy="646331"/>
          </a:xfrm>
          <a:prstGeom prst="rect">
            <a:avLst/>
          </a:prstGeom>
          <a:noFill/>
        </p:spPr>
        <p:txBody>
          <a:bodyPr wrap="square" rtlCol="0">
            <a:spAutoFit/>
          </a:bodyPr>
          <a:lstStyle/>
          <a:p>
            <a:r>
              <a:rPr lang="ja-JP" altLang="en-US" sz="3600" b="1" dirty="0"/>
              <a:t>ゆたか</a:t>
            </a:r>
            <a:endParaRPr kumimoji="1" lang="ja-JP" altLang="en-US" sz="3600" b="1" dirty="0"/>
          </a:p>
        </p:txBody>
      </p:sp>
      <p:sp>
        <p:nvSpPr>
          <p:cNvPr id="24" name="テキスト ボックス 23">
            <a:extLst>
              <a:ext uri="{FF2B5EF4-FFF2-40B4-BE49-F238E27FC236}">
                <a16:creationId xmlns:a16="http://schemas.microsoft.com/office/drawing/2014/main" id="{B6366E62-DB0A-4FC6-916F-4401010F36A6}"/>
              </a:ext>
            </a:extLst>
          </p:cNvPr>
          <p:cNvSpPr txBox="1"/>
          <p:nvPr/>
        </p:nvSpPr>
        <p:spPr>
          <a:xfrm>
            <a:off x="6004252" y="4731151"/>
            <a:ext cx="648160" cy="769441"/>
          </a:xfrm>
          <a:prstGeom prst="rect">
            <a:avLst/>
          </a:prstGeom>
          <a:noFill/>
        </p:spPr>
        <p:txBody>
          <a:bodyPr wrap="square" rtlCol="0">
            <a:spAutoFit/>
          </a:bodyPr>
          <a:lstStyle/>
          <a:p>
            <a:r>
              <a:rPr lang="en-US" altLang="ja-JP" sz="4400" b="1" dirty="0"/>
              <a:t>4</a:t>
            </a:r>
            <a:endParaRPr kumimoji="1" lang="ja-JP" altLang="en-US" sz="6000" b="1" dirty="0"/>
          </a:p>
        </p:txBody>
      </p:sp>
      <p:grpSp>
        <p:nvGrpSpPr>
          <p:cNvPr id="3" name="グループ化 2">
            <a:extLst>
              <a:ext uri="{FF2B5EF4-FFF2-40B4-BE49-F238E27FC236}">
                <a16:creationId xmlns:a16="http://schemas.microsoft.com/office/drawing/2014/main" id="{EBB97755-4C6E-4350-A714-6CEB5CE795B9}"/>
              </a:ext>
            </a:extLst>
          </p:cNvPr>
          <p:cNvGrpSpPr/>
          <p:nvPr/>
        </p:nvGrpSpPr>
        <p:grpSpPr>
          <a:xfrm>
            <a:off x="3779186" y="4731151"/>
            <a:ext cx="2197708" cy="829925"/>
            <a:chOff x="3779186" y="4721103"/>
            <a:chExt cx="2197708" cy="829925"/>
          </a:xfrm>
        </p:grpSpPr>
        <p:sp>
          <p:nvSpPr>
            <p:cNvPr id="22" name="テキスト ボックス 21">
              <a:extLst>
                <a:ext uri="{FF2B5EF4-FFF2-40B4-BE49-F238E27FC236}">
                  <a16:creationId xmlns:a16="http://schemas.microsoft.com/office/drawing/2014/main" id="{EABE6536-E864-4492-96A6-590570746FE7}"/>
                </a:ext>
              </a:extLst>
            </p:cNvPr>
            <p:cNvSpPr txBox="1"/>
            <p:nvPr/>
          </p:nvSpPr>
          <p:spPr>
            <a:xfrm>
              <a:off x="4477725" y="4744680"/>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23" name="テキスト ボックス 22">
              <a:extLst>
                <a:ext uri="{FF2B5EF4-FFF2-40B4-BE49-F238E27FC236}">
                  <a16:creationId xmlns:a16="http://schemas.microsoft.com/office/drawing/2014/main" id="{365BE052-C033-49E4-AF29-EFFA8F908795}"/>
                </a:ext>
              </a:extLst>
            </p:cNvPr>
            <p:cNvSpPr txBox="1"/>
            <p:nvPr/>
          </p:nvSpPr>
          <p:spPr>
            <a:xfrm>
              <a:off x="5010689" y="4744680"/>
              <a:ext cx="576850" cy="769441"/>
            </a:xfrm>
            <a:prstGeom prst="rect">
              <a:avLst/>
            </a:prstGeom>
            <a:noFill/>
          </p:spPr>
          <p:txBody>
            <a:bodyPr wrap="square" rtlCol="0">
              <a:spAutoFit/>
            </a:bodyPr>
            <a:lstStyle/>
            <a:p>
              <a:r>
                <a:rPr lang="en-US" altLang="ja-JP" sz="4400" b="1" dirty="0"/>
                <a:t>5</a:t>
              </a:r>
              <a:endParaRPr kumimoji="1" lang="ja-JP" altLang="en-US" sz="6000" b="1" dirty="0"/>
            </a:p>
          </p:txBody>
        </p:sp>
        <p:sp>
          <p:nvSpPr>
            <p:cNvPr id="25" name="テキスト ボックス 24">
              <a:extLst>
                <a:ext uri="{FF2B5EF4-FFF2-40B4-BE49-F238E27FC236}">
                  <a16:creationId xmlns:a16="http://schemas.microsoft.com/office/drawing/2014/main" id="{711AEF8D-BF4B-467D-9108-6EBCDC36DB4C}"/>
                </a:ext>
              </a:extLst>
            </p:cNvPr>
            <p:cNvSpPr txBox="1"/>
            <p:nvPr/>
          </p:nvSpPr>
          <p:spPr>
            <a:xfrm>
              <a:off x="5400044" y="4721103"/>
              <a:ext cx="576850" cy="769441"/>
            </a:xfrm>
            <a:prstGeom prst="rect">
              <a:avLst/>
            </a:prstGeom>
            <a:noFill/>
          </p:spPr>
          <p:txBody>
            <a:bodyPr wrap="square" rtlCol="0">
              <a:spAutoFit/>
            </a:bodyPr>
            <a:lstStyle/>
            <a:p>
              <a:r>
                <a:rPr lang="ja-JP" altLang="en-US" sz="4400" b="1" dirty="0"/>
                <a:t>＝</a:t>
              </a:r>
              <a:endParaRPr kumimoji="1" lang="ja-JP" altLang="en-US" sz="6000" b="1" dirty="0"/>
            </a:p>
          </p:txBody>
        </p:sp>
        <p:sp>
          <p:nvSpPr>
            <p:cNvPr id="26" name="テキスト ボックス 25">
              <a:extLst>
                <a:ext uri="{FF2B5EF4-FFF2-40B4-BE49-F238E27FC236}">
                  <a16:creationId xmlns:a16="http://schemas.microsoft.com/office/drawing/2014/main" id="{343EF9B7-5218-4B37-BFED-4470647D72CD}"/>
                </a:ext>
              </a:extLst>
            </p:cNvPr>
            <p:cNvSpPr txBox="1"/>
            <p:nvPr/>
          </p:nvSpPr>
          <p:spPr>
            <a:xfrm>
              <a:off x="3779186" y="4781587"/>
              <a:ext cx="909045" cy="769441"/>
            </a:xfrm>
            <a:prstGeom prst="rect">
              <a:avLst/>
            </a:prstGeom>
            <a:noFill/>
          </p:spPr>
          <p:txBody>
            <a:bodyPr wrap="square" rtlCol="0">
              <a:spAutoFit/>
            </a:bodyPr>
            <a:lstStyle/>
            <a:p>
              <a:r>
                <a:rPr lang="en-US" altLang="ja-JP" sz="4400" b="1" dirty="0"/>
                <a:t>20</a:t>
              </a:r>
              <a:endParaRPr kumimoji="1" lang="ja-JP" altLang="en-US" sz="6000" b="1" dirty="0"/>
            </a:p>
          </p:txBody>
        </p:sp>
      </p:grpSp>
      <p:sp>
        <p:nvSpPr>
          <p:cNvPr id="27" name="テキスト ボックス 26">
            <a:extLst>
              <a:ext uri="{FF2B5EF4-FFF2-40B4-BE49-F238E27FC236}">
                <a16:creationId xmlns:a16="http://schemas.microsoft.com/office/drawing/2014/main" id="{10FA1961-1BBE-4028-A40B-65F3759851B3}"/>
              </a:ext>
            </a:extLst>
          </p:cNvPr>
          <p:cNvSpPr txBox="1"/>
          <p:nvPr/>
        </p:nvSpPr>
        <p:spPr>
          <a:xfrm>
            <a:off x="1934890" y="4821583"/>
            <a:ext cx="1585092" cy="646331"/>
          </a:xfrm>
          <a:prstGeom prst="rect">
            <a:avLst/>
          </a:prstGeom>
          <a:noFill/>
        </p:spPr>
        <p:txBody>
          <a:bodyPr wrap="square" rtlCol="0">
            <a:spAutoFit/>
          </a:bodyPr>
          <a:lstStyle/>
          <a:p>
            <a:r>
              <a:rPr lang="ja-JP" altLang="en-US" sz="3600" b="1" dirty="0"/>
              <a:t>あきら</a:t>
            </a:r>
            <a:endParaRPr kumimoji="1" lang="ja-JP" altLang="en-US" sz="3600" b="1" dirty="0"/>
          </a:p>
        </p:txBody>
      </p:sp>
      <p:sp>
        <p:nvSpPr>
          <p:cNvPr id="31" name="テキスト ボックス 30">
            <a:extLst>
              <a:ext uri="{FF2B5EF4-FFF2-40B4-BE49-F238E27FC236}">
                <a16:creationId xmlns:a16="http://schemas.microsoft.com/office/drawing/2014/main" id="{9FEFCBEA-59DA-4F12-98AB-ED970B705371}"/>
              </a:ext>
            </a:extLst>
          </p:cNvPr>
          <p:cNvSpPr txBox="1"/>
          <p:nvPr/>
        </p:nvSpPr>
        <p:spPr>
          <a:xfrm>
            <a:off x="5991237" y="5466498"/>
            <a:ext cx="1136194" cy="769441"/>
          </a:xfrm>
          <a:prstGeom prst="rect">
            <a:avLst/>
          </a:prstGeom>
          <a:noFill/>
        </p:spPr>
        <p:txBody>
          <a:bodyPr wrap="square" rtlCol="0">
            <a:spAutoFit/>
          </a:bodyPr>
          <a:lstStyle/>
          <a:p>
            <a:r>
              <a:rPr lang="en-US" altLang="ja-JP" sz="4400" b="1" dirty="0"/>
              <a:t>5.2</a:t>
            </a:r>
            <a:endParaRPr kumimoji="1" lang="ja-JP" altLang="en-US" sz="6000" b="1" dirty="0"/>
          </a:p>
        </p:txBody>
      </p:sp>
      <p:grpSp>
        <p:nvGrpSpPr>
          <p:cNvPr id="4" name="グループ化 3">
            <a:extLst>
              <a:ext uri="{FF2B5EF4-FFF2-40B4-BE49-F238E27FC236}">
                <a16:creationId xmlns:a16="http://schemas.microsoft.com/office/drawing/2014/main" id="{7D78AAB8-793A-49E3-AD1D-7E2B59DDB172}"/>
              </a:ext>
            </a:extLst>
          </p:cNvPr>
          <p:cNvGrpSpPr/>
          <p:nvPr/>
        </p:nvGrpSpPr>
        <p:grpSpPr>
          <a:xfrm>
            <a:off x="3766171" y="5434145"/>
            <a:ext cx="2197708" cy="829925"/>
            <a:chOff x="3766171" y="5434145"/>
            <a:chExt cx="2197708" cy="829925"/>
          </a:xfrm>
        </p:grpSpPr>
        <p:sp>
          <p:nvSpPr>
            <p:cNvPr id="29" name="テキスト ボックス 28">
              <a:extLst>
                <a:ext uri="{FF2B5EF4-FFF2-40B4-BE49-F238E27FC236}">
                  <a16:creationId xmlns:a16="http://schemas.microsoft.com/office/drawing/2014/main" id="{B2DFF81D-31EF-467F-9E10-964A260F2228}"/>
                </a:ext>
              </a:extLst>
            </p:cNvPr>
            <p:cNvSpPr txBox="1"/>
            <p:nvPr/>
          </p:nvSpPr>
          <p:spPr>
            <a:xfrm>
              <a:off x="4464710" y="5457722"/>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30" name="テキスト ボックス 29">
              <a:extLst>
                <a:ext uri="{FF2B5EF4-FFF2-40B4-BE49-F238E27FC236}">
                  <a16:creationId xmlns:a16="http://schemas.microsoft.com/office/drawing/2014/main" id="{3EEAC0BA-7CC1-43D9-823D-413D49F5B589}"/>
                </a:ext>
              </a:extLst>
            </p:cNvPr>
            <p:cNvSpPr txBox="1"/>
            <p:nvPr/>
          </p:nvSpPr>
          <p:spPr>
            <a:xfrm>
              <a:off x="4997674" y="5457722"/>
              <a:ext cx="576850" cy="769441"/>
            </a:xfrm>
            <a:prstGeom prst="rect">
              <a:avLst/>
            </a:prstGeom>
            <a:noFill/>
          </p:spPr>
          <p:txBody>
            <a:bodyPr wrap="square" rtlCol="0">
              <a:spAutoFit/>
            </a:bodyPr>
            <a:lstStyle/>
            <a:p>
              <a:r>
                <a:rPr lang="en-US" altLang="ja-JP" sz="4400" b="1" dirty="0"/>
                <a:t>5</a:t>
              </a:r>
              <a:endParaRPr kumimoji="1" lang="ja-JP" altLang="en-US" sz="6000" b="1" dirty="0"/>
            </a:p>
          </p:txBody>
        </p:sp>
        <p:sp>
          <p:nvSpPr>
            <p:cNvPr id="32" name="テキスト ボックス 31">
              <a:extLst>
                <a:ext uri="{FF2B5EF4-FFF2-40B4-BE49-F238E27FC236}">
                  <a16:creationId xmlns:a16="http://schemas.microsoft.com/office/drawing/2014/main" id="{F28F06DA-FC4E-4079-8E9A-3571C4DFF5EC}"/>
                </a:ext>
              </a:extLst>
            </p:cNvPr>
            <p:cNvSpPr txBox="1"/>
            <p:nvPr/>
          </p:nvSpPr>
          <p:spPr>
            <a:xfrm>
              <a:off x="5387029" y="5434145"/>
              <a:ext cx="576850" cy="769441"/>
            </a:xfrm>
            <a:prstGeom prst="rect">
              <a:avLst/>
            </a:prstGeom>
            <a:noFill/>
          </p:spPr>
          <p:txBody>
            <a:bodyPr wrap="square" rtlCol="0">
              <a:spAutoFit/>
            </a:bodyPr>
            <a:lstStyle/>
            <a:p>
              <a:r>
                <a:rPr lang="ja-JP" altLang="en-US" sz="4400" b="1" dirty="0"/>
                <a:t>＝</a:t>
              </a:r>
              <a:endParaRPr kumimoji="1" lang="ja-JP" altLang="en-US" sz="6000" b="1" dirty="0"/>
            </a:p>
          </p:txBody>
        </p:sp>
        <p:sp>
          <p:nvSpPr>
            <p:cNvPr id="33" name="テキスト ボックス 32">
              <a:extLst>
                <a:ext uri="{FF2B5EF4-FFF2-40B4-BE49-F238E27FC236}">
                  <a16:creationId xmlns:a16="http://schemas.microsoft.com/office/drawing/2014/main" id="{8B57F629-C492-4BAA-82A2-45C3D3A2D96C}"/>
                </a:ext>
              </a:extLst>
            </p:cNvPr>
            <p:cNvSpPr txBox="1"/>
            <p:nvPr/>
          </p:nvSpPr>
          <p:spPr>
            <a:xfrm>
              <a:off x="3766171" y="5494629"/>
              <a:ext cx="909045" cy="769441"/>
            </a:xfrm>
            <a:prstGeom prst="rect">
              <a:avLst/>
            </a:prstGeom>
            <a:noFill/>
          </p:spPr>
          <p:txBody>
            <a:bodyPr wrap="square" rtlCol="0">
              <a:spAutoFit/>
            </a:bodyPr>
            <a:lstStyle/>
            <a:p>
              <a:r>
                <a:rPr lang="en-US" altLang="ja-JP" sz="4400" b="1" dirty="0"/>
                <a:t>26</a:t>
              </a:r>
              <a:endParaRPr kumimoji="1" lang="ja-JP" altLang="en-US" sz="6000" b="1" dirty="0"/>
            </a:p>
          </p:txBody>
        </p:sp>
      </p:grpSp>
      <p:sp>
        <p:nvSpPr>
          <p:cNvPr id="34" name="テキスト ボックス 33">
            <a:extLst>
              <a:ext uri="{FF2B5EF4-FFF2-40B4-BE49-F238E27FC236}">
                <a16:creationId xmlns:a16="http://schemas.microsoft.com/office/drawing/2014/main" id="{0D1EC37E-5E7D-48D2-963A-79D91A1E042B}"/>
              </a:ext>
            </a:extLst>
          </p:cNvPr>
          <p:cNvSpPr txBox="1"/>
          <p:nvPr/>
        </p:nvSpPr>
        <p:spPr>
          <a:xfrm>
            <a:off x="1880404" y="5506819"/>
            <a:ext cx="1692617" cy="646331"/>
          </a:xfrm>
          <a:prstGeom prst="rect">
            <a:avLst/>
          </a:prstGeom>
          <a:noFill/>
        </p:spPr>
        <p:txBody>
          <a:bodyPr wrap="square" rtlCol="0">
            <a:spAutoFit/>
          </a:bodyPr>
          <a:lstStyle/>
          <a:p>
            <a:r>
              <a:rPr lang="ja-JP" altLang="en-US" sz="3600" b="1" dirty="0"/>
              <a:t>けんた</a:t>
            </a:r>
            <a:endParaRPr kumimoji="1" lang="ja-JP" altLang="en-US" sz="3600" b="1" dirty="0"/>
          </a:p>
        </p:txBody>
      </p:sp>
      <p:sp>
        <p:nvSpPr>
          <p:cNvPr id="36" name="テキスト ボックス 35">
            <a:extLst>
              <a:ext uri="{FF2B5EF4-FFF2-40B4-BE49-F238E27FC236}">
                <a16:creationId xmlns:a16="http://schemas.microsoft.com/office/drawing/2014/main" id="{CFF4BADE-3F0B-40C4-B215-FC045BE87277}"/>
              </a:ext>
            </a:extLst>
          </p:cNvPr>
          <p:cNvSpPr txBox="1"/>
          <p:nvPr/>
        </p:nvSpPr>
        <p:spPr>
          <a:xfrm>
            <a:off x="2010480" y="3328293"/>
            <a:ext cx="10020750" cy="707886"/>
          </a:xfrm>
          <a:prstGeom prst="rect">
            <a:avLst/>
          </a:prstGeom>
          <a:noFill/>
        </p:spPr>
        <p:txBody>
          <a:bodyPr wrap="square" rtlCol="0">
            <a:spAutoFit/>
          </a:bodyPr>
          <a:lstStyle/>
          <a:p>
            <a:r>
              <a:rPr lang="en-US" altLang="ja-JP" sz="4000" b="1" dirty="0"/>
              <a:t>3</a:t>
            </a:r>
            <a:r>
              <a:rPr lang="ja-JP" altLang="en-US" sz="4000" b="1" dirty="0"/>
              <a:t>人とも</a:t>
            </a:r>
            <a:r>
              <a:rPr lang="en-US" altLang="ja-JP" sz="4000" b="1" dirty="0"/>
              <a:t>1</a:t>
            </a:r>
            <a:r>
              <a:rPr lang="ja-JP" altLang="en-US" sz="4000" b="1" dirty="0"/>
              <a:t>秒あたり速さでやってみるよ</a:t>
            </a:r>
            <a:endParaRPr kumimoji="1" lang="ja-JP" altLang="en-US" sz="4000" b="1" dirty="0"/>
          </a:p>
        </p:txBody>
      </p:sp>
      <p:sp>
        <p:nvSpPr>
          <p:cNvPr id="37" name="テキスト ボックス 36">
            <a:extLst>
              <a:ext uri="{FF2B5EF4-FFF2-40B4-BE49-F238E27FC236}">
                <a16:creationId xmlns:a16="http://schemas.microsoft.com/office/drawing/2014/main" id="{43F09D53-ED02-40F9-861E-3F0404C78560}"/>
              </a:ext>
            </a:extLst>
          </p:cNvPr>
          <p:cNvSpPr txBox="1"/>
          <p:nvPr/>
        </p:nvSpPr>
        <p:spPr>
          <a:xfrm>
            <a:off x="7320580" y="4007495"/>
            <a:ext cx="4405845" cy="769441"/>
          </a:xfrm>
          <a:prstGeom prst="rect">
            <a:avLst/>
          </a:prstGeom>
          <a:noFill/>
        </p:spPr>
        <p:txBody>
          <a:bodyPr wrap="square" rtlCol="0">
            <a:spAutoFit/>
          </a:bodyPr>
          <a:lstStyle/>
          <a:p>
            <a:r>
              <a:rPr lang="ja-JP" altLang="en-US" sz="4400" b="1" dirty="0"/>
              <a:t>１秒あたり</a:t>
            </a:r>
            <a:r>
              <a:rPr lang="en-US" altLang="ja-JP" sz="4400" b="1" dirty="0"/>
              <a:t>5</a:t>
            </a:r>
            <a:r>
              <a:rPr lang="ja-JP" altLang="en-US" sz="4400" b="1" dirty="0"/>
              <a:t>ｍ</a:t>
            </a:r>
            <a:endParaRPr kumimoji="1" lang="ja-JP" altLang="en-US" sz="6000" b="1" dirty="0"/>
          </a:p>
        </p:txBody>
      </p:sp>
      <p:sp>
        <p:nvSpPr>
          <p:cNvPr id="38" name="テキスト ボックス 37">
            <a:extLst>
              <a:ext uri="{FF2B5EF4-FFF2-40B4-BE49-F238E27FC236}">
                <a16:creationId xmlns:a16="http://schemas.microsoft.com/office/drawing/2014/main" id="{0BF38771-532D-4A2B-AC2B-3916315A05E9}"/>
              </a:ext>
            </a:extLst>
          </p:cNvPr>
          <p:cNvSpPr txBox="1"/>
          <p:nvPr/>
        </p:nvSpPr>
        <p:spPr>
          <a:xfrm>
            <a:off x="7320581" y="4731151"/>
            <a:ext cx="4405844" cy="769441"/>
          </a:xfrm>
          <a:prstGeom prst="rect">
            <a:avLst/>
          </a:prstGeom>
          <a:noFill/>
        </p:spPr>
        <p:txBody>
          <a:bodyPr wrap="square" rtlCol="0">
            <a:spAutoFit/>
          </a:bodyPr>
          <a:lstStyle/>
          <a:p>
            <a:r>
              <a:rPr lang="ja-JP" altLang="en-US" sz="4400" b="1" dirty="0"/>
              <a:t>１秒あたり</a:t>
            </a:r>
            <a:r>
              <a:rPr lang="en-US" altLang="ja-JP" sz="4400" b="1" dirty="0"/>
              <a:t>4</a:t>
            </a:r>
            <a:r>
              <a:rPr lang="ja-JP" altLang="en-US" sz="4400" b="1" dirty="0"/>
              <a:t>ｍ</a:t>
            </a:r>
            <a:endParaRPr kumimoji="1" lang="ja-JP" altLang="en-US" sz="6000" b="1" dirty="0"/>
          </a:p>
        </p:txBody>
      </p:sp>
      <p:sp>
        <p:nvSpPr>
          <p:cNvPr id="39" name="テキスト ボックス 38">
            <a:extLst>
              <a:ext uri="{FF2B5EF4-FFF2-40B4-BE49-F238E27FC236}">
                <a16:creationId xmlns:a16="http://schemas.microsoft.com/office/drawing/2014/main" id="{BED9BB95-7997-4D98-999C-992AF8C2697D}"/>
              </a:ext>
            </a:extLst>
          </p:cNvPr>
          <p:cNvSpPr txBox="1"/>
          <p:nvPr/>
        </p:nvSpPr>
        <p:spPr>
          <a:xfrm>
            <a:off x="7320580" y="5449457"/>
            <a:ext cx="4598995" cy="769441"/>
          </a:xfrm>
          <a:prstGeom prst="rect">
            <a:avLst/>
          </a:prstGeom>
          <a:noFill/>
        </p:spPr>
        <p:txBody>
          <a:bodyPr wrap="square" rtlCol="0">
            <a:spAutoFit/>
          </a:bodyPr>
          <a:lstStyle/>
          <a:p>
            <a:r>
              <a:rPr lang="ja-JP" altLang="en-US" sz="4400" b="1" dirty="0"/>
              <a:t>１秒あたり</a:t>
            </a:r>
            <a:r>
              <a:rPr lang="en-US" altLang="ja-JP" sz="4400" b="1" dirty="0"/>
              <a:t>5.2</a:t>
            </a:r>
            <a:r>
              <a:rPr lang="ja-JP" altLang="en-US" sz="4400" b="1" dirty="0"/>
              <a:t>ｍ</a:t>
            </a:r>
            <a:endParaRPr kumimoji="1" lang="ja-JP" altLang="en-US" sz="6000" b="1" dirty="0"/>
          </a:p>
        </p:txBody>
      </p:sp>
      <p:sp>
        <p:nvSpPr>
          <p:cNvPr id="40" name="テキスト ボックス 39">
            <a:extLst>
              <a:ext uri="{FF2B5EF4-FFF2-40B4-BE49-F238E27FC236}">
                <a16:creationId xmlns:a16="http://schemas.microsoft.com/office/drawing/2014/main" id="{A83DF198-F0B7-48D0-B592-9E4C51FF70B2}"/>
              </a:ext>
            </a:extLst>
          </p:cNvPr>
          <p:cNvSpPr txBox="1"/>
          <p:nvPr/>
        </p:nvSpPr>
        <p:spPr>
          <a:xfrm>
            <a:off x="0" y="6208241"/>
            <a:ext cx="1939276" cy="646331"/>
          </a:xfrm>
          <a:prstGeom prst="rect">
            <a:avLst/>
          </a:prstGeom>
          <a:noFill/>
        </p:spPr>
        <p:txBody>
          <a:bodyPr wrap="square" rtlCol="0">
            <a:spAutoFit/>
          </a:bodyPr>
          <a:lstStyle/>
          <a:p>
            <a:r>
              <a:rPr lang="ja-JP" altLang="en-US" sz="3600" b="1" dirty="0"/>
              <a:t>れん君</a:t>
            </a:r>
            <a:endParaRPr kumimoji="1" lang="ja-JP" altLang="en-US" sz="3600" b="1" dirty="0"/>
          </a:p>
        </p:txBody>
      </p:sp>
      <p:sp>
        <p:nvSpPr>
          <p:cNvPr id="41" name="テキスト ボックス 40">
            <a:extLst>
              <a:ext uri="{FF2B5EF4-FFF2-40B4-BE49-F238E27FC236}">
                <a16:creationId xmlns:a16="http://schemas.microsoft.com/office/drawing/2014/main" id="{15685D6E-572A-40E2-8A2D-AC6C15841D10}"/>
              </a:ext>
            </a:extLst>
          </p:cNvPr>
          <p:cNvSpPr txBox="1"/>
          <p:nvPr/>
        </p:nvSpPr>
        <p:spPr>
          <a:xfrm>
            <a:off x="1880403" y="6177463"/>
            <a:ext cx="10167571" cy="707886"/>
          </a:xfrm>
          <a:prstGeom prst="rect">
            <a:avLst/>
          </a:prstGeom>
          <a:noFill/>
        </p:spPr>
        <p:txBody>
          <a:bodyPr wrap="square" rtlCol="0">
            <a:spAutoFit/>
          </a:bodyPr>
          <a:lstStyle/>
          <a:p>
            <a:r>
              <a:rPr lang="ja-JP" altLang="en-US" sz="4000" b="1" dirty="0"/>
              <a:t>けんたが</a:t>
            </a:r>
            <a:r>
              <a:rPr lang="en-US" altLang="ja-JP" sz="4000" b="1" dirty="0"/>
              <a:t>1</a:t>
            </a:r>
            <a:r>
              <a:rPr lang="ja-JP" altLang="en-US" sz="4000" b="1" dirty="0"/>
              <a:t>番ゆたかが</a:t>
            </a:r>
            <a:r>
              <a:rPr lang="en-US" altLang="ja-JP" sz="4000" b="1" dirty="0"/>
              <a:t>2</a:t>
            </a:r>
            <a:r>
              <a:rPr lang="ja-JP" altLang="en-US" sz="4000" b="1" dirty="0"/>
              <a:t>番あきらが</a:t>
            </a:r>
            <a:r>
              <a:rPr lang="en-US" altLang="ja-JP" sz="4000" b="1" dirty="0"/>
              <a:t>3</a:t>
            </a:r>
            <a:r>
              <a:rPr lang="ja-JP" altLang="en-US" sz="4000" b="1" dirty="0"/>
              <a:t>番だね</a:t>
            </a:r>
            <a:endParaRPr kumimoji="1" lang="ja-JP" altLang="en-US" sz="4000" b="1" dirty="0"/>
          </a:p>
        </p:txBody>
      </p:sp>
    </p:spTree>
    <p:extLst>
      <p:ext uri="{BB962C8B-B14F-4D97-AF65-F5344CB8AC3E}">
        <p14:creationId xmlns:p14="http://schemas.microsoft.com/office/powerpoint/2010/main" val="38096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7" grpId="0"/>
      <p:bldP spid="21" grpId="0"/>
      <p:bldP spid="24" grpId="0"/>
      <p:bldP spid="27" grpId="0"/>
      <p:bldP spid="31" grpId="0"/>
      <p:bldP spid="34" grpId="0"/>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B2639B48-C0FA-4B1D-B8D5-CF3F58DCF4E4}"/>
              </a:ext>
            </a:extLst>
          </p:cNvPr>
          <p:cNvSpPr txBox="1"/>
          <p:nvPr/>
        </p:nvSpPr>
        <p:spPr>
          <a:xfrm>
            <a:off x="964789" y="54374"/>
            <a:ext cx="9805788" cy="1015663"/>
          </a:xfrm>
          <a:prstGeom prst="rect">
            <a:avLst/>
          </a:prstGeom>
          <a:noFill/>
        </p:spPr>
        <p:txBody>
          <a:bodyPr wrap="square" rtlCol="0">
            <a:spAutoFit/>
          </a:bodyPr>
          <a:lstStyle/>
          <a:p>
            <a:r>
              <a:rPr kumimoji="1" lang="ja-JP" altLang="en-US" sz="6000" b="1" dirty="0"/>
              <a:t>速さも単位量あたりで表す</a:t>
            </a:r>
            <a:endParaRPr kumimoji="1" lang="ja-JP" altLang="en-US" sz="4000" b="1" dirty="0"/>
          </a:p>
        </p:txBody>
      </p:sp>
      <p:sp>
        <p:nvSpPr>
          <p:cNvPr id="49" name="テキスト ボックス 48">
            <a:extLst>
              <a:ext uri="{FF2B5EF4-FFF2-40B4-BE49-F238E27FC236}">
                <a16:creationId xmlns:a16="http://schemas.microsoft.com/office/drawing/2014/main" id="{DDBBB57A-117E-4DDD-82F5-0281016B4C66}"/>
              </a:ext>
            </a:extLst>
          </p:cNvPr>
          <p:cNvSpPr txBox="1"/>
          <p:nvPr/>
        </p:nvSpPr>
        <p:spPr>
          <a:xfrm>
            <a:off x="373470" y="1096172"/>
            <a:ext cx="5494213" cy="1200329"/>
          </a:xfrm>
          <a:prstGeom prst="rect">
            <a:avLst/>
          </a:prstGeom>
          <a:noFill/>
        </p:spPr>
        <p:txBody>
          <a:bodyPr wrap="square" rtlCol="0">
            <a:spAutoFit/>
          </a:bodyPr>
          <a:lstStyle/>
          <a:p>
            <a:r>
              <a:rPr kumimoji="1" lang="en-US" altLang="ja-JP" sz="7200" b="1" dirty="0"/>
              <a:t>1</a:t>
            </a:r>
            <a:r>
              <a:rPr kumimoji="1" lang="ja-JP" altLang="en-US" sz="7200" b="1" dirty="0"/>
              <a:t>秒間あたり</a:t>
            </a:r>
            <a:endParaRPr kumimoji="1" lang="ja-JP" altLang="en-US" sz="4800" b="1" dirty="0"/>
          </a:p>
        </p:txBody>
      </p:sp>
      <p:sp>
        <p:nvSpPr>
          <p:cNvPr id="50" name="テキスト ボックス 49">
            <a:extLst>
              <a:ext uri="{FF2B5EF4-FFF2-40B4-BE49-F238E27FC236}">
                <a16:creationId xmlns:a16="http://schemas.microsoft.com/office/drawing/2014/main" id="{6D093677-FB34-4C90-87A4-45F91BFAB83C}"/>
              </a:ext>
            </a:extLst>
          </p:cNvPr>
          <p:cNvSpPr txBox="1"/>
          <p:nvPr/>
        </p:nvSpPr>
        <p:spPr>
          <a:xfrm>
            <a:off x="373470" y="2195122"/>
            <a:ext cx="5705228" cy="1200329"/>
          </a:xfrm>
          <a:prstGeom prst="rect">
            <a:avLst/>
          </a:prstGeom>
          <a:noFill/>
        </p:spPr>
        <p:txBody>
          <a:bodyPr wrap="square" rtlCol="0">
            <a:spAutoFit/>
          </a:bodyPr>
          <a:lstStyle/>
          <a:p>
            <a:r>
              <a:rPr kumimoji="1" lang="en-US" altLang="ja-JP" sz="7200" b="1" dirty="0"/>
              <a:t>1</a:t>
            </a:r>
            <a:r>
              <a:rPr kumimoji="1" lang="ja-JP" altLang="en-US" sz="7200" b="1" dirty="0"/>
              <a:t>分間あたり</a:t>
            </a:r>
            <a:endParaRPr kumimoji="1" lang="ja-JP" altLang="en-US" sz="4800" b="1" dirty="0"/>
          </a:p>
        </p:txBody>
      </p:sp>
      <p:sp>
        <p:nvSpPr>
          <p:cNvPr id="51" name="テキスト ボックス 50">
            <a:extLst>
              <a:ext uri="{FF2B5EF4-FFF2-40B4-BE49-F238E27FC236}">
                <a16:creationId xmlns:a16="http://schemas.microsoft.com/office/drawing/2014/main" id="{2024D9F5-97AD-4375-851C-DA7275AE4B4D}"/>
              </a:ext>
            </a:extLst>
          </p:cNvPr>
          <p:cNvSpPr txBox="1"/>
          <p:nvPr/>
        </p:nvSpPr>
        <p:spPr>
          <a:xfrm>
            <a:off x="373470" y="3263932"/>
            <a:ext cx="5494213" cy="1200329"/>
          </a:xfrm>
          <a:prstGeom prst="rect">
            <a:avLst/>
          </a:prstGeom>
          <a:noFill/>
        </p:spPr>
        <p:txBody>
          <a:bodyPr wrap="square" rtlCol="0">
            <a:spAutoFit/>
          </a:bodyPr>
          <a:lstStyle/>
          <a:p>
            <a:r>
              <a:rPr kumimoji="1" lang="en-US" altLang="ja-JP" sz="7200" b="1" dirty="0"/>
              <a:t>1</a:t>
            </a:r>
            <a:r>
              <a:rPr kumimoji="1" lang="ja-JP" altLang="en-US" sz="7200" b="1" dirty="0"/>
              <a:t>時間あたり</a:t>
            </a:r>
            <a:endParaRPr kumimoji="1" lang="ja-JP" altLang="en-US" sz="4800" b="1" dirty="0"/>
          </a:p>
        </p:txBody>
      </p:sp>
      <p:sp>
        <p:nvSpPr>
          <p:cNvPr id="52" name="テキスト ボックス 51">
            <a:extLst>
              <a:ext uri="{FF2B5EF4-FFF2-40B4-BE49-F238E27FC236}">
                <a16:creationId xmlns:a16="http://schemas.microsoft.com/office/drawing/2014/main" id="{8989610A-DED9-4185-8418-79473D02C8A5}"/>
              </a:ext>
            </a:extLst>
          </p:cNvPr>
          <p:cNvSpPr txBox="1"/>
          <p:nvPr/>
        </p:nvSpPr>
        <p:spPr>
          <a:xfrm>
            <a:off x="4534352" y="4437249"/>
            <a:ext cx="3826397" cy="2215991"/>
          </a:xfrm>
          <a:prstGeom prst="rect">
            <a:avLst/>
          </a:prstGeom>
          <a:noFill/>
        </p:spPr>
        <p:txBody>
          <a:bodyPr wrap="square" rtlCol="0">
            <a:spAutoFit/>
          </a:bodyPr>
          <a:lstStyle/>
          <a:p>
            <a:r>
              <a:rPr lang="ja-JP" altLang="en-US" sz="13800" b="1" dirty="0"/>
              <a:t>速さ</a:t>
            </a:r>
            <a:endParaRPr kumimoji="1" lang="ja-JP" altLang="en-US" sz="8000" b="1" dirty="0"/>
          </a:p>
        </p:txBody>
      </p:sp>
      <p:sp>
        <p:nvSpPr>
          <p:cNvPr id="3" name="右中かっこ 2">
            <a:extLst>
              <a:ext uri="{FF2B5EF4-FFF2-40B4-BE49-F238E27FC236}">
                <a16:creationId xmlns:a16="http://schemas.microsoft.com/office/drawing/2014/main" id="{D0440778-0774-474B-AB6D-5D42E8EB2B2F}"/>
              </a:ext>
            </a:extLst>
          </p:cNvPr>
          <p:cNvSpPr/>
          <p:nvPr/>
        </p:nvSpPr>
        <p:spPr>
          <a:xfrm>
            <a:off x="5420116" y="1195755"/>
            <a:ext cx="576800" cy="294534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B3BCAFA-0E9F-4FCB-A61E-BF99596E2247}"/>
              </a:ext>
            </a:extLst>
          </p:cNvPr>
          <p:cNvSpPr txBox="1"/>
          <p:nvPr/>
        </p:nvSpPr>
        <p:spPr>
          <a:xfrm>
            <a:off x="6235856" y="2114427"/>
            <a:ext cx="3702395" cy="1107996"/>
          </a:xfrm>
          <a:prstGeom prst="rect">
            <a:avLst/>
          </a:prstGeom>
          <a:noFill/>
        </p:spPr>
        <p:txBody>
          <a:bodyPr wrap="square" rtlCol="0">
            <a:spAutoFit/>
          </a:bodyPr>
          <a:lstStyle/>
          <a:p>
            <a:r>
              <a:rPr lang="ja-JP" altLang="en-US" sz="6600" b="1" dirty="0"/>
              <a:t>の道のり</a:t>
            </a:r>
            <a:endParaRPr kumimoji="1" lang="ja-JP" altLang="en-US" sz="4400" b="1" dirty="0"/>
          </a:p>
        </p:txBody>
      </p:sp>
      <p:sp>
        <p:nvSpPr>
          <p:cNvPr id="2" name="テキスト ボックス 1">
            <a:extLst>
              <a:ext uri="{FF2B5EF4-FFF2-40B4-BE49-F238E27FC236}">
                <a16:creationId xmlns:a16="http://schemas.microsoft.com/office/drawing/2014/main" id="{9053AED1-9EFE-BE04-6C46-A63ADD6E943B}"/>
              </a:ext>
            </a:extLst>
          </p:cNvPr>
          <p:cNvSpPr txBox="1"/>
          <p:nvPr/>
        </p:nvSpPr>
        <p:spPr>
          <a:xfrm>
            <a:off x="6447551" y="3144320"/>
            <a:ext cx="5128428" cy="923330"/>
          </a:xfrm>
          <a:prstGeom prst="rect">
            <a:avLst/>
          </a:prstGeom>
          <a:noFill/>
        </p:spPr>
        <p:txBody>
          <a:bodyPr wrap="square" rtlCol="0">
            <a:spAutoFit/>
          </a:bodyPr>
          <a:lstStyle/>
          <a:p>
            <a:r>
              <a:rPr lang="en-US" altLang="ja-JP" sz="5400" b="1" dirty="0"/>
              <a:t>(</a:t>
            </a:r>
            <a:r>
              <a:rPr lang="ja-JP" altLang="en-US" sz="5400" b="1" dirty="0"/>
              <a:t>いける距離</a:t>
            </a:r>
            <a:r>
              <a:rPr lang="en-US" altLang="ja-JP" sz="5400" b="1" dirty="0"/>
              <a:t>)</a:t>
            </a:r>
            <a:endParaRPr kumimoji="1" lang="ja-JP" altLang="en-US" sz="3600" b="1" dirty="0"/>
          </a:p>
        </p:txBody>
      </p:sp>
      <p:sp>
        <p:nvSpPr>
          <p:cNvPr id="4" name="テキスト ボックス 3">
            <a:extLst>
              <a:ext uri="{FF2B5EF4-FFF2-40B4-BE49-F238E27FC236}">
                <a16:creationId xmlns:a16="http://schemas.microsoft.com/office/drawing/2014/main" id="{B0477B0C-03BD-E038-64E9-7E44073B6878}"/>
              </a:ext>
            </a:extLst>
          </p:cNvPr>
          <p:cNvSpPr txBox="1"/>
          <p:nvPr/>
        </p:nvSpPr>
        <p:spPr>
          <a:xfrm>
            <a:off x="8811384" y="3852474"/>
            <a:ext cx="1448054" cy="584775"/>
          </a:xfrm>
          <a:prstGeom prst="rect">
            <a:avLst/>
          </a:prstGeom>
          <a:noFill/>
        </p:spPr>
        <p:txBody>
          <a:bodyPr wrap="square" rtlCol="0">
            <a:spAutoFit/>
          </a:bodyPr>
          <a:lstStyle/>
          <a:p>
            <a:r>
              <a:rPr lang="ja-JP" altLang="en-US" sz="3200" b="1" dirty="0"/>
              <a:t>きょり</a:t>
            </a:r>
            <a:endParaRPr kumimoji="1" lang="ja-JP" altLang="en-US" b="1" dirty="0"/>
          </a:p>
        </p:txBody>
      </p:sp>
    </p:spTree>
    <p:extLst>
      <p:ext uri="{BB962C8B-B14F-4D97-AF65-F5344CB8AC3E}">
        <p14:creationId xmlns:p14="http://schemas.microsoft.com/office/powerpoint/2010/main" val="1694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3" grpId="0" animBg="1"/>
      <p:bldP spid="9" grpId="0"/>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BF1AC32-10EC-4E4E-BF97-730844345B6E}"/>
              </a:ext>
            </a:extLst>
          </p:cNvPr>
          <p:cNvSpPr txBox="1"/>
          <p:nvPr/>
        </p:nvSpPr>
        <p:spPr>
          <a:xfrm>
            <a:off x="6052414" y="1095068"/>
            <a:ext cx="3508223" cy="769441"/>
          </a:xfrm>
          <a:prstGeom prst="rect">
            <a:avLst/>
          </a:prstGeom>
          <a:noFill/>
        </p:spPr>
        <p:txBody>
          <a:bodyPr wrap="square" rtlCol="0">
            <a:spAutoFit/>
          </a:bodyPr>
          <a:lstStyle/>
          <a:p>
            <a:r>
              <a:rPr lang="ja-JP" altLang="en-US" sz="4400" b="1" dirty="0"/>
              <a:t>速いのは</a:t>
            </a:r>
            <a:endParaRPr kumimoji="1" lang="ja-JP" altLang="en-US" sz="4400" b="1" dirty="0"/>
          </a:p>
        </p:txBody>
      </p:sp>
      <p:sp>
        <p:nvSpPr>
          <p:cNvPr id="6" name="テキスト ボックス 5">
            <a:extLst>
              <a:ext uri="{FF2B5EF4-FFF2-40B4-BE49-F238E27FC236}">
                <a16:creationId xmlns:a16="http://schemas.microsoft.com/office/drawing/2014/main" id="{25B078A8-1558-4EFE-A494-59EA4A87DAF2}"/>
              </a:ext>
            </a:extLst>
          </p:cNvPr>
          <p:cNvSpPr txBox="1"/>
          <p:nvPr/>
        </p:nvSpPr>
        <p:spPr>
          <a:xfrm>
            <a:off x="558656" y="1051830"/>
            <a:ext cx="5011615" cy="646331"/>
          </a:xfrm>
          <a:prstGeom prst="rect">
            <a:avLst/>
          </a:prstGeom>
          <a:noFill/>
        </p:spPr>
        <p:txBody>
          <a:bodyPr wrap="square" rtlCol="0">
            <a:spAutoFit/>
          </a:bodyPr>
          <a:lstStyle/>
          <a:p>
            <a:r>
              <a:rPr lang="ja-JP" altLang="en-US" sz="3600" b="1" dirty="0"/>
              <a:t>道のり </a:t>
            </a:r>
            <a:r>
              <a:rPr lang="en-US" altLang="ja-JP" sz="3600" b="1" dirty="0"/>
              <a:t>(</a:t>
            </a:r>
            <a:r>
              <a:rPr lang="ja-JP" altLang="en-US" sz="3600" b="1" dirty="0"/>
              <a:t>きょり</a:t>
            </a:r>
            <a:r>
              <a:rPr lang="en-US" altLang="ja-JP" sz="3600" b="1" dirty="0"/>
              <a:t>)</a:t>
            </a:r>
            <a:r>
              <a:rPr kumimoji="1" lang="ja-JP" altLang="en-US" sz="3600" b="1" dirty="0"/>
              <a:t>＝</a:t>
            </a:r>
            <a:r>
              <a:rPr kumimoji="1" lang="en-US" altLang="ja-JP" sz="3600" b="1" dirty="0"/>
              <a:t>50m</a:t>
            </a:r>
            <a:endParaRPr kumimoji="1" lang="ja-JP" altLang="en-US" sz="3600" b="1" dirty="0"/>
          </a:p>
        </p:txBody>
      </p:sp>
      <p:sp>
        <p:nvSpPr>
          <p:cNvPr id="7" name="テキスト ボックス 6">
            <a:extLst>
              <a:ext uri="{FF2B5EF4-FFF2-40B4-BE49-F238E27FC236}">
                <a16:creationId xmlns:a16="http://schemas.microsoft.com/office/drawing/2014/main" id="{73AABAF4-4D01-49A4-9799-2EE674EBDF59}"/>
              </a:ext>
            </a:extLst>
          </p:cNvPr>
          <p:cNvSpPr txBox="1"/>
          <p:nvPr/>
        </p:nvSpPr>
        <p:spPr>
          <a:xfrm>
            <a:off x="2005385" y="2119728"/>
            <a:ext cx="5762099" cy="707886"/>
          </a:xfrm>
          <a:prstGeom prst="rect">
            <a:avLst/>
          </a:prstGeom>
          <a:noFill/>
        </p:spPr>
        <p:txBody>
          <a:bodyPr wrap="square" rtlCol="0">
            <a:spAutoFit/>
          </a:bodyPr>
          <a:lstStyle/>
          <a:p>
            <a:r>
              <a:rPr lang="ja-JP" altLang="en-US" sz="4000" b="1" dirty="0"/>
              <a:t>さとし　　　</a:t>
            </a:r>
            <a:r>
              <a:rPr lang="en-US" altLang="ja-JP" sz="4000" b="1" dirty="0"/>
              <a:t>50</a:t>
            </a:r>
            <a:r>
              <a:rPr lang="ja-JP" altLang="en-US" sz="4000" b="1" dirty="0"/>
              <a:t>ｍを</a:t>
            </a:r>
            <a:r>
              <a:rPr lang="en-US" altLang="ja-JP" sz="4000" b="1" dirty="0"/>
              <a:t>8</a:t>
            </a:r>
            <a:r>
              <a:rPr lang="ja-JP" altLang="en-US" sz="4000" b="1" dirty="0"/>
              <a:t>秒</a:t>
            </a:r>
            <a:endParaRPr kumimoji="1" lang="ja-JP" altLang="en-US" sz="4000" b="1" dirty="0"/>
          </a:p>
        </p:txBody>
      </p:sp>
      <p:sp>
        <p:nvSpPr>
          <p:cNvPr id="8" name="テキスト ボックス 7">
            <a:extLst>
              <a:ext uri="{FF2B5EF4-FFF2-40B4-BE49-F238E27FC236}">
                <a16:creationId xmlns:a16="http://schemas.microsoft.com/office/drawing/2014/main" id="{57662194-5DD6-4A41-84E7-8C00B8995ABC}"/>
              </a:ext>
            </a:extLst>
          </p:cNvPr>
          <p:cNvSpPr txBox="1"/>
          <p:nvPr/>
        </p:nvSpPr>
        <p:spPr>
          <a:xfrm>
            <a:off x="2678445" y="4499997"/>
            <a:ext cx="5244616" cy="707886"/>
          </a:xfrm>
          <a:prstGeom prst="rect">
            <a:avLst/>
          </a:prstGeom>
          <a:noFill/>
        </p:spPr>
        <p:txBody>
          <a:bodyPr wrap="square" rtlCol="0">
            <a:spAutoFit/>
          </a:bodyPr>
          <a:lstStyle/>
          <a:p>
            <a:r>
              <a:rPr lang="ja-JP" altLang="en-US" sz="4000" b="1" dirty="0"/>
              <a:t>たいき　</a:t>
            </a:r>
            <a:r>
              <a:rPr lang="en-US" altLang="ja-JP" sz="4000" b="1" dirty="0"/>
              <a:t>50</a:t>
            </a:r>
            <a:r>
              <a:rPr lang="ja-JP" altLang="en-US" sz="4000" b="1" dirty="0"/>
              <a:t>ｍを</a:t>
            </a:r>
            <a:r>
              <a:rPr lang="en-US" altLang="ja-JP" sz="4000" b="1" dirty="0"/>
              <a:t>9</a:t>
            </a:r>
            <a:r>
              <a:rPr lang="ja-JP" altLang="en-US" sz="4000" b="1" dirty="0"/>
              <a:t>秒</a:t>
            </a:r>
            <a:endParaRPr kumimoji="1" lang="ja-JP" altLang="en-US" sz="4000" b="1" dirty="0"/>
          </a:p>
        </p:txBody>
      </p:sp>
      <p:sp>
        <p:nvSpPr>
          <p:cNvPr id="9" name="テキスト ボックス 8">
            <a:extLst>
              <a:ext uri="{FF2B5EF4-FFF2-40B4-BE49-F238E27FC236}">
                <a16:creationId xmlns:a16="http://schemas.microsoft.com/office/drawing/2014/main" id="{71657206-C92A-4DD7-B923-C05BDB2C3F06}"/>
              </a:ext>
            </a:extLst>
          </p:cNvPr>
          <p:cNvSpPr txBox="1"/>
          <p:nvPr/>
        </p:nvSpPr>
        <p:spPr>
          <a:xfrm>
            <a:off x="8687392" y="1130375"/>
            <a:ext cx="2238250" cy="769441"/>
          </a:xfrm>
          <a:prstGeom prst="rect">
            <a:avLst/>
          </a:prstGeom>
          <a:noFill/>
        </p:spPr>
        <p:txBody>
          <a:bodyPr wrap="square" rtlCol="0">
            <a:spAutoFit/>
          </a:bodyPr>
          <a:lstStyle/>
          <a:p>
            <a:r>
              <a:rPr lang="ja-JP" altLang="en-US" sz="4400" b="1" dirty="0"/>
              <a:t>さとし</a:t>
            </a:r>
            <a:endParaRPr kumimoji="1" lang="ja-JP" altLang="en-US" sz="4400" b="1" dirty="0"/>
          </a:p>
        </p:txBody>
      </p:sp>
      <p:sp>
        <p:nvSpPr>
          <p:cNvPr id="10" name="テキスト ボックス 9">
            <a:extLst>
              <a:ext uri="{FF2B5EF4-FFF2-40B4-BE49-F238E27FC236}">
                <a16:creationId xmlns:a16="http://schemas.microsoft.com/office/drawing/2014/main" id="{12B1DABF-52D7-42F1-B8E7-5CA4170AB9C6}"/>
              </a:ext>
            </a:extLst>
          </p:cNvPr>
          <p:cNvSpPr txBox="1"/>
          <p:nvPr/>
        </p:nvSpPr>
        <p:spPr>
          <a:xfrm>
            <a:off x="408791" y="5444796"/>
            <a:ext cx="9397726" cy="1446550"/>
          </a:xfrm>
          <a:prstGeom prst="rect">
            <a:avLst/>
          </a:prstGeom>
          <a:noFill/>
        </p:spPr>
        <p:txBody>
          <a:bodyPr wrap="square" rtlCol="0">
            <a:spAutoFit/>
          </a:bodyPr>
          <a:lstStyle/>
          <a:p>
            <a:r>
              <a:rPr kumimoji="1" lang="ja-JP" altLang="en-US" sz="4400" b="1" dirty="0">
                <a:solidFill>
                  <a:srgbClr val="FF0000"/>
                </a:solidFill>
              </a:rPr>
              <a:t>速さは     　　と　　　　</a:t>
            </a:r>
            <a:r>
              <a:rPr kumimoji="1" lang="en-US" altLang="ja-JP" sz="4400" b="1" dirty="0">
                <a:solidFill>
                  <a:srgbClr val="FF0000"/>
                </a:solidFill>
              </a:rPr>
              <a:t>(</a:t>
            </a:r>
            <a:r>
              <a:rPr kumimoji="1" lang="ja-JP" altLang="en-US" sz="4400" b="1" dirty="0">
                <a:solidFill>
                  <a:srgbClr val="FF0000"/>
                </a:solidFill>
              </a:rPr>
              <a:t>きょり</a:t>
            </a:r>
            <a:r>
              <a:rPr kumimoji="1" lang="en-US" altLang="ja-JP" sz="4400" b="1" dirty="0">
                <a:solidFill>
                  <a:srgbClr val="FF0000"/>
                </a:solidFill>
              </a:rPr>
              <a:t>)</a:t>
            </a:r>
            <a:r>
              <a:rPr kumimoji="1" lang="ja-JP" altLang="en-US" sz="4400" b="1" dirty="0">
                <a:solidFill>
                  <a:srgbClr val="FF0000"/>
                </a:solidFill>
              </a:rPr>
              <a:t>が</a:t>
            </a:r>
            <a:endParaRPr kumimoji="1" lang="en-US" altLang="ja-JP" sz="4400" b="1" dirty="0">
              <a:solidFill>
                <a:srgbClr val="FF0000"/>
              </a:solidFill>
            </a:endParaRPr>
          </a:p>
          <a:p>
            <a:r>
              <a:rPr kumimoji="1" lang="ja-JP" altLang="en-US" sz="4400" b="1" dirty="0">
                <a:solidFill>
                  <a:srgbClr val="FF0000"/>
                </a:solidFill>
              </a:rPr>
              <a:t>わかればくらべられる</a:t>
            </a:r>
          </a:p>
        </p:txBody>
      </p:sp>
      <p:sp>
        <p:nvSpPr>
          <p:cNvPr id="2" name="四角形: 角を丸くする 1">
            <a:extLst>
              <a:ext uri="{FF2B5EF4-FFF2-40B4-BE49-F238E27FC236}">
                <a16:creationId xmlns:a16="http://schemas.microsoft.com/office/drawing/2014/main" id="{6146CB36-4EDB-479D-9C6E-17D993B89C0E}"/>
              </a:ext>
            </a:extLst>
          </p:cNvPr>
          <p:cNvSpPr/>
          <p:nvPr/>
        </p:nvSpPr>
        <p:spPr>
          <a:xfrm>
            <a:off x="2385482" y="5311982"/>
            <a:ext cx="1594846" cy="82274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4127B25-7595-4B6B-B634-BAA98D7AB4FC}"/>
              </a:ext>
            </a:extLst>
          </p:cNvPr>
          <p:cNvSpPr/>
          <p:nvPr/>
        </p:nvSpPr>
        <p:spPr>
          <a:xfrm>
            <a:off x="4754880" y="5311982"/>
            <a:ext cx="2054710" cy="82274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9412BBD-CEA5-4F79-9272-141674037F3D}"/>
              </a:ext>
            </a:extLst>
          </p:cNvPr>
          <p:cNvSpPr txBox="1"/>
          <p:nvPr/>
        </p:nvSpPr>
        <p:spPr>
          <a:xfrm>
            <a:off x="2466254" y="5405151"/>
            <a:ext cx="1514075" cy="769441"/>
          </a:xfrm>
          <a:prstGeom prst="rect">
            <a:avLst/>
          </a:prstGeom>
          <a:noFill/>
        </p:spPr>
        <p:txBody>
          <a:bodyPr wrap="square" rtlCol="0">
            <a:spAutoFit/>
          </a:bodyPr>
          <a:lstStyle/>
          <a:p>
            <a:r>
              <a:rPr kumimoji="1" lang="ja-JP" altLang="en-US" sz="4400" b="1" dirty="0">
                <a:solidFill>
                  <a:srgbClr val="FF0000"/>
                </a:solidFill>
              </a:rPr>
              <a:t>時間</a:t>
            </a:r>
          </a:p>
        </p:txBody>
      </p:sp>
      <p:sp>
        <p:nvSpPr>
          <p:cNvPr id="13" name="テキスト ボックス 12">
            <a:extLst>
              <a:ext uri="{FF2B5EF4-FFF2-40B4-BE49-F238E27FC236}">
                <a16:creationId xmlns:a16="http://schemas.microsoft.com/office/drawing/2014/main" id="{24E23382-8758-41E6-9B21-8C3927558291}"/>
              </a:ext>
            </a:extLst>
          </p:cNvPr>
          <p:cNvSpPr txBox="1"/>
          <p:nvPr/>
        </p:nvSpPr>
        <p:spPr>
          <a:xfrm>
            <a:off x="4935825" y="5361038"/>
            <a:ext cx="2248153" cy="769441"/>
          </a:xfrm>
          <a:prstGeom prst="rect">
            <a:avLst/>
          </a:prstGeom>
          <a:noFill/>
        </p:spPr>
        <p:txBody>
          <a:bodyPr wrap="square" rtlCol="0">
            <a:spAutoFit/>
          </a:bodyPr>
          <a:lstStyle/>
          <a:p>
            <a:r>
              <a:rPr kumimoji="1" lang="ja-JP" altLang="en-US" sz="4400" b="1" dirty="0">
                <a:solidFill>
                  <a:srgbClr val="FF0000"/>
                </a:solidFill>
              </a:rPr>
              <a:t>道のり</a:t>
            </a:r>
          </a:p>
        </p:txBody>
      </p:sp>
      <p:cxnSp>
        <p:nvCxnSpPr>
          <p:cNvPr id="14" name="直線コネクタ 13">
            <a:extLst>
              <a:ext uri="{FF2B5EF4-FFF2-40B4-BE49-F238E27FC236}">
                <a16:creationId xmlns:a16="http://schemas.microsoft.com/office/drawing/2014/main" id="{6FB0036F-03DD-6E41-1002-DE0CE4D8BE0D}"/>
              </a:ext>
            </a:extLst>
          </p:cNvPr>
          <p:cNvCxnSpPr/>
          <p:nvPr/>
        </p:nvCxnSpPr>
        <p:spPr>
          <a:xfrm>
            <a:off x="255639" y="2812023"/>
            <a:ext cx="107568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4EBDCE7-470C-7D93-A8E5-333BE14D4AE5}"/>
              </a:ext>
            </a:extLst>
          </p:cNvPr>
          <p:cNvCxnSpPr/>
          <p:nvPr/>
        </p:nvCxnSpPr>
        <p:spPr>
          <a:xfrm>
            <a:off x="255639" y="4081275"/>
            <a:ext cx="107568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3207D2D-4FDA-D395-7397-E4746F0D62E8}"/>
              </a:ext>
            </a:extLst>
          </p:cNvPr>
          <p:cNvCxnSpPr/>
          <p:nvPr/>
        </p:nvCxnSpPr>
        <p:spPr>
          <a:xfrm>
            <a:off x="8298426" y="2272693"/>
            <a:ext cx="934064" cy="3479175"/>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F2B3CDF-50C5-00D3-42DE-2BDEEF83F027}"/>
              </a:ext>
            </a:extLst>
          </p:cNvPr>
          <p:cNvCxnSpPr/>
          <p:nvPr/>
        </p:nvCxnSpPr>
        <p:spPr>
          <a:xfrm>
            <a:off x="255639" y="5277566"/>
            <a:ext cx="1075688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図 19" descr="挿絵 が含まれている画像&#10;&#10;自動的に生成された説明">
            <a:extLst>
              <a:ext uri="{FF2B5EF4-FFF2-40B4-BE49-F238E27FC236}">
                <a16:creationId xmlns:a16="http://schemas.microsoft.com/office/drawing/2014/main" id="{BFFB6A48-423D-753E-6529-FB4C9DDBF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47" y="1935764"/>
            <a:ext cx="1714500" cy="1714500"/>
          </a:xfrm>
          <a:prstGeom prst="rect">
            <a:avLst/>
          </a:prstGeom>
        </p:spPr>
      </p:pic>
      <p:pic>
        <p:nvPicPr>
          <p:cNvPr id="22" name="図 21" descr="人, 持つ, テディ, クマ が含まれている画像&#10;&#10;自動的に生成された説明">
            <a:extLst>
              <a:ext uri="{FF2B5EF4-FFF2-40B4-BE49-F238E27FC236}">
                <a16:creationId xmlns:a16="http://schemas.microsoft.com/office/drawing/2014/main" id="{0C910BF1-27F3-40C7-8E78-259CB05D7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56149" y="3249181"/>
            <a:ext cx="1826756" cy="1714500"/>
          </a:xfrm>
          <a:prstGeom prst="rect">
            <a:avLst/>
          </a:prstGeom>
        </p:spPr>
      </p:pic>
      <p:sp>
        <p:nvSpPr>
          <p:cNvPr id="24" name="テキスト ボックス 23">
            <a:extLst>
              <a:ext uri="{FF2B5EF4-FFF2-40B4-BE49-F238E27FC236}">
                <a16:creationId xmlns:a16="http://schemas.microsoft.com/office/drawing/2014/main" id="{09A6D028-2558-7C8B-1486-43E47B2C4BBD}"/>
              </a:ext>
            </a:extLst>
          </p:cNvPr>
          <p:cNvSpPr txBox="1"/>
          <p:nvPr/>
        </p:nvSpPr>
        <p:spPr>
          <a:xfrm>
            <a:off x="883539" y="155448"/>
            <a:ext cx="7407859" cy="1015663"/>
          </a:xfrm>
          <a:prstGeom prst="rect">
            <a:avLst/>
          </a:prstGeom>
          <a:noFill/>
        </p:spPr>
        <p:txBody>
          <a:bodyPr wrap="square" rtlCol="0">
            <a:spAutoFit/>
          </a:bodyPr>
          <a:lstStyle/>
          <a:p>
            <a:r>
              <a:rPr lang="ja-JP" altLang="en-US" sz="6000" b="1" dirty="0"/>
              <a:t>どちらが速いかな</a:t>
            </a:r>
            <a:endParaRPr kumimoji="1" lang="ja-JP" altLang="en-US" sz="6000" b="1" dirty="0"/>
          </a:p>
        </p:txBody>
      </p:sp>
      <p:pic>
        <p:nvPicPr>
          <p:cNvPr id="26" name="図 25" descr="挿絵 が含まれている画像&#10;&#10;自動的に生成された説明">
            <a:extLst>
              <a:ext uri="{FF2B5EF4-FFF2-40B4-BE49-F238E27FC236}">
                <a16:creationId xmlns:a16="http://schemas.microsoft.com/office/drawing/2014/main" id="{2C7E4809-207C-C7BB-6E8C-916D66F71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627" y="1762743"/>
            <a:ext cx="695976" cy="695976"/>
          </a:xfrm>
          <a:prstGeom prst="rect">
            <a:avLst/>
          </a:prstGeom>
        </p:spPr>
      </p:pic>
    </p:spTree>
    <p:extLst>
      <p:ext uri="{BB962C8B-B14F-4D97-AF65-F5344CB8AC3E}">
        <p14:creationId xmlns:p14="http://schemas.microsoft.com/office/powerpoint/2010/main" val="37498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animBg="1"/>
      <p:bldP spid="11" grpId="0" animBg="1"/>
      <p:bldP spid="12" grpId="0"/>
      <p:bldP spid="1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4E256C4-1A1C-4D8C-9F9F-4A38012AC18F}"/>
              </a:ext>
            </a:extLst>
          </p:cNvPr>
          <p:cNvSpPr txBox="1"/>
          <p:nvPr/>
        </p:nvSpPr>
        <p:spPr>
          <a:xfrm>
            <a:off x="571476" y="69402"/>
            <a:ext cx="5829323" cy="923330"/>
          </a:xfrm>
          <a:prstGeom prst="rect">
            <a:avLst/>
          </a:prstGeom>
          <a:noFill/>
        </p:spPr>
        <p:txBody>
          <a:bodyPr wrap="square" rtlCol="0">
            <a:spAutoFit/>
          </a:bodyPr>
          <a:lstStyle/>
          <a:p>
            <a:r>
              <a:rPr kumimoji="1" lang="en-US" altLang="ja-JP" sz="5400" b="1" dirty="0"/>
              <a:t>5</a:t>
            </a:r>
            <a:r>
              <a:rPr kumimoji="1" lang="ja-JP" altLang="en-US" sz="5400" b="1" dirty="0"/>
              <a:t>分間走の記録</a:t>
            </a:r>
            <a:endParaRPr kumimoji="1" lang="ja-JP" altLang="en-US" sz="3600" b="1" dirty="0"/>
          </a:p>
        </p:txBody>
      </p:sp>
      <p:sp>
        <p:nvSpPr>
          <p:cNvPr id="5" name="テキスト ボックス 4">
            <a:extLst>
              <a:ext uri="{FF2B5EF4-FFF2-40B4-BE49-F238E27FC236}">
                <a16:creationId xmlns:a16="http://schemas.microsoft.com/office/drawing/2014/main" id="{915899C5-7FAA-4127-A62E-F51981B20846}"/>
              </a:ext>
            </a:extLst>
          </p:cNvPr>
          <p:cNvSpPr txBox="1"/>
          <p:nvPr/>
        </p:nvSpPr>
        <p:spPr>
          <a:xfrm>
            <a:off x="5566447" y="128850"/>
            <a:ext cx="3497507" cy="707886"/>
          </a:xfrm>
          <a:prstGeom prst="rect">
            <a:avLst/>
          </a:prstGeom>
          <a:noFill/>
        </p:spPr>
        <p:txBody>
          <a:bodyPr wrap="square" rtlCol="0">
            <a:spAutoFit/>
          </a:bodyPr>
          <a:lstStyle/>
          <a:p>
            <a:r>
              <a:rPr lang="ja-JP" altLang="en-US" sz="4000" b="1" dirty="0"/>
              <a:t>時間　</a:t>
            </a:r>
            <a:r>
              <a:rPr lang="en-US" altLang="ja-JP" sz="4000" b="1" dirty="0"/>
              <a:t>5</a:t>
            </a:r>
            <a:r>
              <a:rPr lang="ja-JP" altLang="en-US" sz="4000" b="1" dirty="0"/>
              <a:t>分</a:t>
            </a:r>
            <a:endParaRPr lang="en-US" altLang="ja-JP" sz="4000" b="1" dirty="0"/>
          </a:p>
        </p:txBody>
      </p:sp>
      <p:sp>
        <p:nvSpPr>
          <p:cNvPr id="6" name="テキスト ボックス 5">
            <a:extLst>
              <a:ext uri="{FF2B5EF4-FFF2-40B4-BE49-F238E27FC236}">
                <a16:creationId xmlns:a16="http://schemas.microsoft.com/office/drawing/2014/main" id="{3B3F8F54-79B9-4746-B9F5-6BF696EECB04}"/>
              </a:ext>
            </a:extLst>
          </p:cNvPr>
          <p:cNvSpPr txBox="1"/>
          <p:nvPr/>
        </p:nvSpPr>
        <p:spPr>
          <a:xfrm>
            <a:off x="6279051" y="1496496"/>
            <a:ext cx="5642642" cy="707886"/>
          </a:xfrm>
          <a:prstGeom prst="rect">
            <a:avLst/>
          </a:prstGeom>
          <a:noFill/>
        </p:spPr>
        <p:txBody>
          <a:bodyPr wrap="square" rtlCol="0">
            <a:spAutoFit/>
          </a:bodyPr>
          <a:lstStyle/>
          <a:p>
            <a:r>
              <a:rPr lang="ja-JP" altLang="en-US" sz="4000" b="1" dirty="0"/>
              <a:t>はやて　</a:t>
            </a:r>
            <a:r>
              <a:rPr lang="en-US" altLang="ja-JP" sz="4000" b="1" dirty="0"/>
              <a:t>5</a:t>
            </a:r>
            <a:r>
              <a:rPr lang="ja-JP" altLang="en-US" sz="4000" b="1" dirty="0"/>
              <a:t>分で</a:t>
            </a:r>
            <a:r>
              <a:rPr lang="en-US" altLang="ja-JP" sz="4000" b="1" dirty="0"/>
              <a:t>1100</a:t>
            </a:r>
            <a:r>
              <a:rPr lang="ja-JP" altLang="en-US" sz="4000" b="1" dirty="0"/>
              <a:t>ｍ</a:t>
            </a:r>
            <a:endParaRPr kumimoji="1" lang="ja-JP" altLang="en-US" sz="4000" b="1" dirty="0"/>
          </a:p>
        </p:txBody>
      </p:sp>
      <p:sp>
        <p:nvSpPr>
          <p:cNvPr id="7" name="テキスト ボックス 6">
            <a:extLst>
              <a:ext uri="{FF2B5EF4-FFF2-40B4-BE49-F238E27FC236}">
                <a16:creationId xmlns:a16="http://schemas.microsoft.com/office/drawing/2014/main" id="{4605ED25-98BC-4CC2-B31B-0186A2BF4072}"/>
              </a:ext>
            </a:extLst>
          </p:cNvPr>
          <p:cNvSpPr txBox="1"/>
          <p:nvPr/>
        </p:nvSpPr>
        <p:spPr>
          <a:xfrm>
            <a:off x="5978265" y="735084"/>
            <a:ext cx="3508223" cy="769441"/>
          </a:xfrm>
          <a:prstGeom prst="rect">
            <a:avLst/>
          </a:prstGeom>
          <a:noFill/>
        </p:spPr>
        <p:txBody>
          <a:bodyPr wrap="square" rtlCol="0">
            <a:spAutoFit/>
          </a:bodyPr>
          <a:lstStyle/>
          <a:p>
            <a:r>
              <a:rPr lang="ja-JP" altLang="en-US" sz="4400" b="1" dirty="0"/>
              <a:t>速いのは</a:t>
            </a:r>
            <a:endParaRPr kumimoji="1" lang="ja-JP" altLang="en-US" sz="4400" b="1" dirty="0"/>
          </a:p>
        </p:txBody>
      </p:sp>
      <p:sp>
        <p:nvSpPr>
          <p:cNvPr id="8" name="テキスト ボックス 7">
            <a:extLst>
              <a:ext uri="{FF2B5EF4-FFF2-40B4-BE49-F238E27FC236}">
                <a16:creationId xmlns:a16="http://schemas.microsoft.com/office/drawing/2014/main" id="{5D7B40C2-08E9-4214-932E-181BAD087919}"/>
              </a:ext>
            </a:extLst>
          </p:cNvPr>
          <p:cNvSpPr txBox="1"/>
          <p:nvPr/>
        </p:nvSpPr>
        <p:spPr>
          <a:xfrm>
            <a:off x="8467522" y="732602"/>
            <a:ext cx="2406838" cy="769441"/>
          </a:xfrm>
          <a:prstGeom prst="rect">
            <a:avLst/>
          </a:prstGeom>
          <a:noFill/>
        </p:spPr>
        <p:txBody>
          <a:bodyPr wrap="square" rtlCol="0">
            <a:spAutoFit/>
          </a:bodyPr>
          <a:lstStyle/>
          <a:p>
            <a:r>
              <a:rPr lang="ja-JP" altLang="en-US" sz="4400" b="1" dirty="0"/>
              <a:t>はやて</a:t>
            </a:r>
            <a:endParaRPr lang="en-US" altLang="ja-JP" sz="4400" b="1" dirty="0"/>
          </a:p>
        </p:txBody>
      </p:sp>
      <p:sp>
        <p:nvSpPr>
          <p:cNvPr id="9" name="テキスト ボックス 8">
            <a:extLst>
              <a:ext uri="{FF2B5EF4-FFF2-40B4-BE49-F238E27FC236}">
                <a16:creationId xmlns:a16="http://schemas.microsoft.com/office/drawing/2014/main" id="{86CA13CA-297D-4337-A56E-82967FA9371E}"/>
              </a:ext>
            </a:extLst>
          </p:cNvPr>
          <p:cNvSpPr txBox="1"/>
          <p:nvPr/>
        </p:nvSpPr>
        <p:spPr>
          <a:xfrm>
            <a:off x="4032962" y="4428366"/>
            <a:ext cx="5310307" cy="707886"/>
          </a:xfrm>
          <a:prstGeom prst="rect">
            <a:avLst/>
          </a:prstGeom>
          <a:noFill/>
        </p:spPr>
        <p:txBody>
          <a:bodyPr wrap="square" rtlCol="0">
            <a:spAutoFit/>
          </a:bodyPr>
          <a:lstStyle/>
          <a:p>
            <a:r>
              <a:rPr lang="ja-JP" altLang="en-US" sz="4000" b="1" dirty="0"/>
              <a:t>けんた　</a:t>
            </a:r>
            <a:r>
              <a:rPr lang="en-US" altLang="ja-JP" sz="4000" b="1" dirty="0"/>
              <a:t>5</a:t>
            </a:r>
            <a:r>
              <a:rPr lang="ja-JP" altLang="en-US" sz="4000" b="1" dirty="0"/>
              <a:t>分で</a:t>
            </a:r>
            <a:r>
              <a:rPr lang="en-US" altLang="ja-JP" sz="4000" b="1" dirty="0"/>
              <a:t>1000</a:t>
            </a:r>
            <a:r>
              <a:rPr lang="ja-JP" altLang="en-US" sz="4000" b="1" dirty="0"/>
              <a:t>ｍ</a:t>
            </a:r>
            <a:endParaRPr kumimoji="1" lang="ja-JP" altLang="en-US" sz="4000" b="1" dirty="0"/>
          </a:p>
        </p:txBody>
      </p:sp>
      <p:sp>
        <p:nvSpPr>
          <p:cNvPr id="10" name="テキスト ボックス 9">
            <a:extLst>
              <a:ext uri="{FF2B5EF4-FFF2-40B4-BE49-F238E27FC236}">
                <a16:creationId xmlns:a16="http://schemas.microsoft.com/office/drawing/2014/main" id="{03C12F82-5A9C-4FEA-8348-479882D8E902}"/>
              </a:ext>
            </a:extLst>
          </p:cNvPr>
          <p:cNvSpPr txBox="1"/>
          <p:nvPr/>
        </p:nvSpPr>
        <p:spPr>
          <a:xfrm>
            <a:off x="914402" y="5468355"/>
            <a:ext cx="9397726" cy="1446550"/>
          </a:xfrm>
          <a:prstGeom prst="rect">
            <a:avLst/>
          </a:prstGeom>
          <a:noFill/>
        </p:spPr>
        <p:txBody>
          <a:bodyPr wrap="square" rtlCol="0">
            <a:spAutoFit/>
          </a:bodyPr>
          <a:lstStyle/>
          <a:p>
            <a:r>
              <a:rPr kumimoji="1" lang="ja-JP" altLang="en-US" sz="4400" b="1" dirty="0">
                <a:solidFill>
                  <a:srgbClr val="FF0000"/>
                </a:solidFill>
              </a:rPr>
              <a:t>速さは     　　と　　　　</a:t>
            </a:r>
            <a:r>
              <a:rPr kumimoji="1" lang="en-US" altLang="ja-JP" sz="4400" b="1" dirty="0">
                <a:solidFill>
                  <a:srgbClr val="FF0000"/>
                </a:solidFill>
              </a:rPr>
              <a:t>(</a:t>
            </a:r>
            <a:r>
              <a:rPr kumimoji="1" lang="ja-JP" altLang="en-US" sz="4400" b="1" dirty="0">
                <a:solidFill>
                  <a:srgbClr val="FF0000"/>
                </a:solidFill>
              </a:rPr>
              <a:t>きょり</a:t>
            </a:r>
            <a:r>
              <a:rPr kumimoji="1" lang="en-US" altLang="ja-JP" sz="4400" b="1" dirty="0">
                <a:solidFill>
                  <a:srgbClr val="FF0000"/>
                </a:solidFill>
              </a:rPr>
              <a:t>)</a:t>
            </a:r>
            <a:r>
              <a:rPr kumimoji="1" lang="ja-JP" altLang="en-US" sz="4400" b="1" dirty="0">
                <a:solidFill>
                  <a:srgbClr val="FF0000"/>
                </a:solidFill>
              </a:rPr>
              <a:t>が</a:t>
            </a:r>
            <a:endParaRPr kumimoji="1" lang="en-US" altLang="ja-JP" sz="4400" b="1" dirty="0">
              <a:solidFill>
                <a:srgbClr val="FF0000"/>
              </a:solidFill>
            </a:endParaRPr>
          </a:p>
          <a:p>
            <a:r>
              <a:rPr kumimoji="1" lang="ja-JP" altLang="en-US" sz="4400" b="1" dirty="0">
                <a:solidFill>
                  <a:srgbClr val="FF0000"/>
                </a:solidFill>
              </a:rPr>
              <a:t>わかればくらべられる</a:t>
            </a:r>
          </a:p>
        </p:txBody>
      </p:sp>
      <p:sp>
        <p:nvSpPr>
          <p:cNvPr id="11" name="四角形: 角を丸くする 10">
            <a:extLst>
              <a:ext uri="{FF2B5EF4-FFF2-40B4-BE49-F238E27FC236}">
                <a16:creationId xmlns:a16="http://schemas.microsoft.com/office/drawing/2014/main" id="{C762A44F-74F4-462A-9DE2-6FDD889E1AD9}"/>
              </a:ext>
            </a:extLst>
          </p:cNvPr>
          <p:cNvSpPr/>
          <p:nvPr/>
        </p:nvSpPr>
        <p:spPr>
          <a:xfrm>
            <a:off x="2891093" y="5368887"/>
            <a:ext cx="1594846" cy="82274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A5B856C-61B3-4DFA-984C-0306E3C4AB35}"/>
              </a:ext>
            </a:extLst>
          </p:cNvPr>
          <p:cNvSpPr/>
          <p:nvPr/>
        </p:nvSpPr>
        <p:spPr>
          <a:xfrm>
            <a:off x="5260491" y="5368887"/>
            <a:ext cx="2054710" cy="82274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BBBE589-C591-4272-AD06-17784F35A139}"/>
              </a:ext>
            </a:extLst>
          </p:cNvPr>
          <p:cNvSpPr txBox="1"/>
          <p:nvPr/>
        </p:nvSpPr>
        <p:spPr>
          <a:xfrm>
            <a:off x="2971864" y="5443219"/>
            <a:ext cx="1514075" cy="769441"/>
          </a:xfrm>
          <a:prstGeom prst="rect">
            <a:avLst/>
          </a:prstGeom>
          <a:noFill/>
        </p:spPr>
        <p:txBody>
          <a:bodyPr wrap="square" rtlCol="0">
            <a:spAutoFit/>
          </a:bodyPr>
          <a:lstStyle/>
          <a:p>
            <a:r>
              <a:rPr kumimoji="1" lang="ja-JP" altLang="en-US" sz="4400" b="1" dirty="0">
                <a:solidFill>
                  <a:srgbClr val="FF0000"/>
                </a:solidFill>
              </a:rPr>
              <a:t>時間</a:t>
            </a:r>
          </a:p>
        </p:txBody>
      </p:sp>
      <p:sp>
        <p:nvSpPr>
          <p:cNvPr id="14" name="テキスト ボックス 13">
            <a:extLst>
              <a:ext uri="{FF2B5EF4-FFF2-40B4-BE49-F238E27FC236}">
                <a16:creationId xmlns:a16="http://schemas.microsoft.com/office/drawing/2014/main" id="{AD96545C-BD82-4C0A-AD80-0F4599FAC585}"/>
              </a:ext>
            </a:extLst>
          </p:cNvPr>
          <p:cNvSpPr txBox="1"/>
          <p:nvPr/>
        </p:nvSpPr>
        <p:spPr>
          <a:xfrm>
            <a:off x="5441435" y="5399106"/>
            <a:ext cx="2248153" cy="769441"/>
          </a:xfrm>
          <a:prstGeom prst="rect">
            <a:avLst/>
          </a:prstGeom>
          <a:noFill/>
        </p:spPr>
        <p:txBody>
          <a:bodyPr wrap="square" rtlCol="0">
            <a:spAutoFit/>
          </a:bodyPr>
          <a:lstStyle/>
          <a:p>
            <a:r>
              <a:rPr kumimoji="1" lang="ja-JP" altLang="en-US" sz="4400" b="1" dirty="0">
                <a:solidFill>
                  <a:srgbClr val="FF0000"/>
                </a:solidFill>
              </a:rPr>
              <a:t>道のり</a:t>
            </a:r>
          </a:p>
        </p:txBody>
      </p:sp>
      <p:cxnSp>
        <p:nvCxnSpPr>
          <p:cNvPr id="2" name="直線コネクタ 1">
            <a:extLst>
              <a:ext uri="{FF2B5EF4-FFF2-40B4-BE49-F238E27FC236}">
                <a16:creationId xmlns:a16="http://schemas.microsoft.com/office/drawing/2014/main" id="{F5732CB9-6B80-AA41-F8CC-7D2B6842E1F9}"/>
              </a:ext>
            </a:extLst>
          </p:cNvPr>
          <p:cNvCxnSpPr/>
          <p:nvPr/>
        </p:nvCxnSpPr>
        <p:spPr>
          <a:xfrm>
            <a:off x="967858" y="2530514"/>
            <a:ext cx="107568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1074B12-CBA1-69EA-6DC5-B15E4A18BB47}"/>
              </a:ext>
            </a:extLst>
          </p:cNvPr>
          <p:cNvCxnSpPr>
            <a:cxnSpLocks/>
          </p:cNvCxnSpPr>
          <p:nvPr/>
        </p:nvCxnSpPr>
        <p:spPr>
          <a:xfrm>
            <a:off x="9010645" y="1991184"/>
            <a:ext cx="1140908" cy="4061332"/>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4D91DE7-8F73-9764-9BA9-7E8B988B9F80}"/>
              </a:ext>
            </a:extLst>
          </p:cNvPr>
          <p:cNvCxnSpPr/>
          <p:nvPr/>
        </p:nvCxnSpPr>
        <p:spPr>
          <a:xfrm>
            <a:off x="234821" y="5202535"/>
            <a:ext cx="1075688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7597400D-1BFE-F190-2E86-FFE863E87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60758" flipH="1">
            <a:off x="3175945" y="2842286"/>
            <a:ext cx="1398573" cy="1937898"/>
          </a:xfrm>
          <a:prstGeom prst="rect">
            <a:avLst/>
          </a:prstGeom>
        </p:spPr>
      </p:pic>
      <p:pic>
        <p:nvPicPr>
          <p:cNvPr id="22" name="図 21">
            <a:extLst>
              <a:ext uri="{FF2B5EF4-FFF2-40B4-BE49-F238E27FC236}">
                <a16:creationId xmlns:a16="http://schemas.microsoft.com/office/drawing/2014/main" id="{65B4FE38-2668-053F-1658-6FCAD7952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39780" y="1562685"/>
            <a:ext cx="1393182" cy="1714500"/>
          </a:xfrm>
          <a:prstGeom prst="rect">
            <a:avLst/>
          </a:prstGeom>
        </p:spPr>
      </p:pic>
      <p:pic>
        <p:nvPicPr>
          <p:cNvPr id="24" name="図 23">
            <a:extLst>
              <a:ext uri="{FF2B5EF4-FFF2-40B4-BE49-F238E27FC236}">
                <a16:creationId xmlns:a16="http://schemas.microsoft.com/office/drawing/2014/main" id="{D4CD15E6-66B0-F73D-58F8-52312B5CFB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62137" y="1576298"/>
            <a:ext cx="1502253" cy="2545905"/>
          </a:xfrm>
          <a:prstGeom prst="rect">
            <a:avLst/>
          </a:prstGeom>
        </p:spPr>
      </p:pic>
      <p:pic>
        <p:nvPicPr>
          <p:cNvPr id="26" name="図 25">
            <a:extLst>
              <a:ext uri="{FF2B5EF4-FFF2-40B4-BE49-F238E27FC236}">
                <a16:creationId xmlns:a16="http://schemas.microsoft.com/office/drawing/2014/main" id="{52950167-4F80-0CC2-7C8F-6EE013B180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85" y="1813389"/>
            <a:ext cx="2042013" cy="1510990"/>
          </a:xfrm>
          <a:prstGeom prst="rect">
            <a:avLst/>
          </a:prstGeom>
        </p:spPr>
      </p:pic>
      <p:pic>
        <p:nvPicPr>
          <p:cNvPr id="28" name="図 27">
            <a:extLst>
              <a:ext uri="{FF2B5EF4-FFF2-40B4-BE49-F238E27FC236}">
                <a16:creationId xmlns:a16="http://schemas.microsoft.com/office/drawing/2014/main" id="{E2F5AF9E-BBD5-0FAF-B138-76134BB584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618" y="3095824"/>
            <a:ext cx="2042013" cy="1796971"/>
          </a:xfrm>
          <a:prstGeom prst="rect">
            <a:avLst/>
          </a:prstGeom>
        </p:spPr>
      </p:pic>
    </p:spTree>
    <p:extLst>
      <p:ext uri="{BB962C8B-B14F-4D97-AF65-F5344CB8AC3E}">
        <p14:creationId xmlns:p14="http://schemas.microsoft.com/office/powerpoint/2010/main" val="168528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2"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4DE7BD2-E1FA-4E40-B20E-36A13C642A9C}"/>
              </a:ext>
            </a:extLst>
          </p:cNvPr>
          <p:cNvSpPr txBox="1"/>
          <p:nvPr/>
        </p:nvSpPr>
        <p:spPr>
          <a:xfrm>
            <a:off x="334015" y="5854925"/>
            <a:ext cx="3508223" cy="646331"/>
          </a:xfrm>
          <a:prstGeom prst="rect">
            <a:avLst/>
          </a:prstGeom>
          <a:noFill/>
        </p:spPr>
        <p:txBody>
          <a:bodyPr wrap="square" rtlCol="0">
            <a:spAutoFit/>
          </a:bodyPr>
          <a:lstStyle/>
          <a:p>
            <a:r>
              <a:rPr lang="ja-JP" altLang="en-US" sz="3600" b="1" dirty="0"/>
              <a:t>速いのは</a:t>
            </a:r>
            <a:endParaRPr kumimoji="1" lang="ja-JP" altLang="en-US" sz="3600" b="1" dirty="0"/>
          </a:p>
        </p:txBody>
      </p:sp>
      <p:sp>
        <p:nvSpPr>
          <p:cNvPr id="7" name="テキスト ボックス 6">
            <a:extLst>
              <a:ext uri="{FF2B5EF4-FFF2-40B4-BE49-F238E27FC236}">
                <a16:creationId xmlns:a16="http://schemas.microsoft.com/office/drawing/2014/main" id="{78167293-7CC5-4FC8-A838-34F1B6E07188}"/>
              </a:ext>
            </a:extLst>
          </p:cNvPr>
          <p:cNvSpPr txBox="1"/>
          <p:nvPr/>
        </p:nvSpPr>
        <p:spPr>
          <a:xfrm>
            <a:off x="213528" y="3304327"/>
            <a:ext cx="5011615" cy="646331"/>
          </a:xfrm>
          <a:prstGeom prst="rect">
            <a:avLst/>
          </a:prstGeom>
          <a:noFill/>
        </p:spPr>
        <p:txBody>
          <a:bodyPr wrap="square" rtlCol="0">
            <a:spAutoFit/>
          </a:bodyPr>
          <a:lstStyle/>
          <a:p>
            <a:r>
              <a:rPr lang="ja-JP" altLang="en-US" sz="3600" b="1" dirty="0"/>
              <a:t>きょり</a:t>
            </a:r>
            <a:r>
              <a:rPr lang="en-US" altLang="ja-JP" sz="3600" b="1" dirty="0"/>
              <a:t>(</a:t>
            </a:r>
            <a:r>
              <a:rPr lang="ja-JP" altLang="en-US" sz="3600" b="1" dirty="0"/>
              <a:t>道のり</a:t>
            </a:r>
            <a:r>
              <a:rPr lang="en-US" altLang="ja-JP" sz="3600" b="1" dirty="0"/>
              <a:t>)</a:t>
            </a:r>
            <a:r>
              <a:rPr kumimoji="1" lang="ja-JP" altLang="en-US" sz="3600" b="1" dirty="0"/>
              <a:t>＝</a:t>
            </a:r>
            <a:r>
              <a:rPr kumimoji="1" lang="en-US" altLang="ja-JP" sz="3600" b="1" dirty="0"/>
              <a:t>50m</a:t>
            </a:r>
            <a:endParaRPr kumimoji="1" lang="ja-JP" altLang="en-US" sz="3600" b="1" dirty="0"/>
          </a:p>
        </p:txBody>
      </p:sp>
      <p:sp>
        <p:nvSpPr>
          <p:cNvPr id="8" name="テキスト ボックス 7">
            <a:extLst>
              <a:ext uri="{FF2B5EF4-FFF2-40B4-BE49-F238E27FC236}">
                <a16:creationId xmlns:a16="http://schemas.microsoft.com/office/drawing/2014/main" id="{489C6E13-D3DA-4C11-B3EE-752991F7110B}"/>
              </a:ext>
            </a:extLst>
          </p:cNvPr>
          <p:cNvSpPr txBox="1"/>
          <p:nvPr/>
        </p:nvSpPr>
        <p:spPr>
          <a:xfrm>
            <a:off x="6280639" y="3428999"/>
            <a:ext cx="3497507" cy="646331"/>
          </a:xfrm>
          <a:prstGeom prst="rect">
            <a:avLst/>
          </a:prstGeom>
          <a:noFill/>
        </p:spPr>
        <p:txBody>
          <a:bodyPr wrap="square" rtlCol="0">
            <a:spAutoFit/>
          </a:bodyPr>
          <a:lstStyle/>
          <a:p>
            <a:r>
              <a:rPr lang="ja-JP" altLang="en-US" sz="3600" b="1" dirty="0"/>
              <a:t>時間　</a:t>
            </a:r>
            <a:r>
              <a:rPr lang="en-US" altLang="ja-JP" sz="3600" b="1" dirty="0"/>
              <a:t>5</a:t>
            </a:r>
            <a:r>
              <a:rPr lang="ja-JP" altLang="en-US" sz="3600" b="1" dirty="0"/>
              <a:t>分</a:t>
            </a:r>
            <a:endParaRPr lang="en-US" altLang="ja-JP" sz="3600" b="1" dirty="0"/>
          </a:p>
        </p:txBody>
      </p:sp>
      <p:sp>
        <p:nvSpPr>
          <p:cNvPr id="9" name="テキスト ボックス 8">
            <a:extLst>
              <a:ext uri="{FF2B5EF4-FFF2-40B4-BE49-F238E27FC236}">
                <a16:creationId xmlns:a16="http://schemas.microsoft.com/office/drawing/2014/main" id="{CFF973D8-8431-43C9-81EB-46672C9E3901}"/>
              </a:ext>
            </a:extLst>
          </p:cNvPr>
          <p:cNvSpPr txBox="1"/>
          <p:nvPr/>
        </p:nvSpPr>
        <p:spPr>
          <a:xfrm>
            <a:off x="539508" y="4154526"/>
            <a:ext cx="5316169" cy="646331"/>
          </a:xfrm>
          <a:prstGeom prst="rect">
            <a:avLst/>
          </a:prstGeom>
          <a:noFill/>
        </p:spPr>
        <p:txBody>
          <a:bodyPr wrap="square" rtlCol="0">
            <a:spAutoFit/>
          </a:bodyPr>
          <a:lstStyle/>
          <a:p>
            <a:r>
              <a:rPr lang="ja-JP" altLang="en-US" sz="3600" b="1" dirty="0"/>
              <a:t>さとし　</a:t>
            </a:r>
            <a:r>
              <a:rPr lang="en-US" altLang="ja-JP" sz="3600" b="1" dirty="0"/>
              <a:t>50</a:t>
            </a:r>
            <a:r>
              <a:rPr lang="ja-JP" altLang="en-US" sz="3600" b="1" dirty="0"/>
              <a:t>ｍを</a:t>
            </a:r>
            <a:r>
              <a:rPr lang="en-US" altLang="ja-JP" sz="3600" b="1" dirty="0"/>
              <a:t>8</a:t>
            </a:r>
            <a:r>
              <a:rPr lang="ja-JP" altLang="en-US" sz="3600" b="1" dirty="0"/>
              <a:t>秒</a:t>
            </a:r>
            <a:endParaRPr kumimoji="1" lang="ja-JP" altLang="en-US" sz="3600" b="1" dirty="0"/>
          </a:p>
        </p:txBody>
      </p:sp>
      <p:sp>
        <p:nvSpPr>
          <p:cNvPr id="10" name="テキスト ボックス 9">
            <a:extLst>
              <a:ext uri="{FF2B5EF4-FFF2-40B4-BE49-F238E27FC236}">
                <a16:creationId xmlns:a16="http://schemas.microsoft.com/office/drawing/2014/main" id="{AEC9024F-0A5A-4075-9433-960DDBA428CC}"/>
              </a:ext>
            </a:extLst>
          </p:cNvPr>
          <p:cNvSpPr txBox="1"/>
          <p:nvPr/>
        </p:nvSpPr>
        <p:spPr>
          <a:xfrm>
            <a:off x="539508" y="4919842"/>
            <a:ext cx="5244616" cy="646331"/>
          </a:xfrm>
          <a:prstGeom prst="rect">
            <a:avLst/>
          </a:prstGeom>
          <a:noFill/>
        </p:spPr>
        <p:txBody>
          <a:bodyPr wrap="square" rtlCol="0">
            <a:spAutoFit/>
          </a:bodyPr>
          <a:lstStyle/>
          <a:p>
            <a:r>
              <a:rPr lang="ja-JP" altLang="en-US" sz="3600" b="1" dirty="0"/>
              <a:t>たいき　</a:t>
            </a:r>
            <a:r>
              <a:rPr lang="en-US" altLang="ja-JP" sz="3600" b="1" dirty="0"/>
              <a:t>50</a:t>
            </a:r>
            <a:r>
              <a:rPr lang="ja-JP" altLang="en-US" sz="3600" b="1" dirty="0"/>
              <a:t>ｍを</a:t>
            </a:r>
            <a:r>
              <a:rPr lang="en-US" altLang="ja-JP" sz="3600" b="1" dirty="0"/>
              <a:t>9</a:t>
            </a:r>
            <a:r>
              <a:rPr lang="ja-JP" altLang="en-US" sz="3600" b="1" dirty="0"/>
              <a:t>秒</a:t>
            </a:r>
            <a:endParaRPr kumimoji="1" lang="ja-JP" altLang="en-US" sz="3600" b="1" dirty="0"/>
          </a:p>
        </p:txBody>
      </p:sp>
      <p:sp>
        <p:nvSpPr>
          <p:cNvPr id="11" name="テキスト ボックス 10">
            <a:extLst>
              <a:ext uri="{FF2B5EF4-FFF2-40B4-BE49-F238E27FC236}">
                <a16:creationId xmlns:a16="http://schemas.microsoft.com/office/drawing/2014/main" id="{E322DB85-FCCA-4201-9A11-C3E9849BDEA9}"/>
              </a:ext>
            </a:extLst>
          </p:cNvPr>
          <p:cNvSpPr txBox="1"/>
          <p:nvPr/>
        </p:nvSpPr>
        <p:spPr>
          <a:xfrm>
            <a:off x="6881693" y="4154526"/>
            <a:ext cx="4917584" cy="646331"/>
          </a:xfrm>
          <a:prstGeom prst="rect">
            <a:avLst/>
          </a:prstGeom>
          <a:noFill/>
        </p:spPr>
        <p:txBody>
          <a:bodyPr wrap="square" rtlCol="0">
            <a:spAutoFit/>
          </a:bodyPr>
          <a:lstStyle/>
          <a:p>
            <a:r>
              <a:rPr lang="ja-JP" altLang="en-US" sz="3600" b="1" dirty="0"/>
              <a:t>はやて　</a:t>
            </a:r>
            <a:r>
              <a:rPr lang="en-US" altLang="ja-JP" sz="3600" b="1" dirty="0"/>
              <a:t>5</a:t>
            </a:r>
            <a:r>
              <a:rPr lang="ja-JP" altLang="en-US" sz="3600" b="1" dirty="0"/>
              <a:t>分で</a:t>
            </a:r>
            <a:r>
              <a:rPr lang="en-US" altLang="ja-JP" sz="3600" b="1" dirty="0"/>
              <a:t>1100</a:t>
            </a:r>
            <a:r>
              <a:rPr lang="ja-JP" altLang="en-US" sz="3600" b="1" dirty="0"/>
              <a:t>ｍ</a:t>
            </a:r>
            <a:endParaRPr kumimoji="1" lang="ja-JP" altLang="en-US" sz="3600" b="1" dirty="0"/>
          </a:p>
        </p:txBody>
      </p:sp>
      <p:sp>
        <p:nvSpPr>
          <p:cNvPr id="12" name="テキスト ボックス 11">
            <a:extLst>
              <a:ext uri="{FF2B5EF4-FFF2-40B4-BE49-F238E27FC236}">
                <a16:creationId xmlns:a16="http://schemas.microsoft.com/office/drawing/2014/main" id="{61BB93DC-FB15-4C16-81C7-EB5A8D48726E}"/>
              </a:ext>
            </a:extLst>
          </p:cNvPr>
          <p:cNvSpPr txBox="1"/>
          <p:nvPr/>
        </p:nvSpPr>
        <p:spPr>
          <a:xfrm>
            <a:off x="6881693" y="4919842"/>
            <a:ext cx="5310307" cy="646331"/>
          </a:xfrm>
          <a:prstGeom prst="rect">
            <a:avLst/>
          </a:prstGeom>
          <a:noFill/>
        </p:spPr>
        <p:txBody>
          <a:bodyPr wrap="square" rtlCol="0">
            <a:spAutoFit/>
          </a:bodyPr>
          <a:lstStyle/>
          <a:p>
            <a:r>
              <a:rPr lang="ja-JP" altLang="en-US" sz="3600" b="1" dirty="0"/>
              <a:t>けんた　</a:t>
            </a:r>
            <a:r>
              <a:rPr lang="en-US" altLang="ja-JP" sz="3600" b="1" dirty="0"/>
              <a:t>5</a:t>
            </a:r>
            <a:r>
              <a:rPr lang="ja-JP" altLang="en-US" sz="3600" b="1" dirty="0"/>
              <a:t>分で</a:t>
            </a:r>
            <a:r>
              <a:rPr lang="en-US" altLang="ja-JP" sz="3600" b="1" dirty="0"/>
              <a:t>1000</a:t>
            </a:r>
            <a:r>
              <a:rPr lang="ja-JP" altLang="en-US" sz="3600" b="1" dirty="0"/>
              <a:t>ｍ</a:t>
            </a:r>
            <a:endParaRPr kumimoji="1" lang="ja-JP" altLang="en-US" sz="3600" b="1" dirty="0"/>
          </a:p>
        </p:txBody>
      </p:sp>
      <p:sp>
        <p:nvSpPr>
          <p:cNvPr id="13" name="テキスト ボックス 12">
            <a:extLst>
              <a:ext uri="{FF2B5EF4-FFF2-40B4-BE49-F238E27FC236}">
                <a16:creationId xmlns:a16="http://schemas.microsoft.com/office/drawing/2014/main" id="{E3471F8B-DBF0-469B-A95E-6C8B1D3EC5BD}"/>
              </a:ext>
            </a:extLst>
          </p:cNvPr>
          <p:cNvSpPr txBox="1"/>
          <p:nvPr/>
        </p:nvSpPr>
        <p:spPr>
          <a:xfrm>
            <a:off x="6275280" y="5854925"/>
            <a:ext cx="3508223" cy="646331"/>
          </a:xfrm>
          <a:prstGeom prst="rect">
            <a:avLst/>
          </a:prstGeom>
          <a:noFill/>
        </p:spPr>
        <p:txBody>
          <a:bodyPr wrap="square" rtlCol="0">
            <a:spAutoFit/>
          </a:bodyPr>
          <a:lstStyle/>
          <a:p>
            <a:r>
              <a:rPr lang="ja-JP" altLang="en-US" sz="3600" b="1" dirty="0"/>
              <a:t>速いのは</a:t>
            </a:r>
            <a:endParaRPr kumimoji="1" lang="ja-JP" altLang="en-US" sz="3600" b="1" dirty="0"/>
          </a:p>
        </p:txBody>
      </p:sp>
      <p:sp>
        <p:nvSpPr>
          <p:cNvPr id="14" name="テキスト ボックス 13">
            <a:extLst>
              <a:ext uri="{FF2B5EF4-FFF2-40B4-BE49-F238E27FC236}">
                <a16:creationId xmlns:a16="http://schemas.microsoft.com/office/drawing/2014/main" id="{1FA715EC-C14A-40C4-BB9D-B0FC3AF62AA4}"/>
              </a:ext>
            </a:extLst>
          </p:cNvPr>
          <p:cNvSpPr txBox="1"/>
          <p:nvPr/>
        </p:nvSpPr>
        <p:spPr>
          <a:xfrm>
            <a:off x="2612571" y="5854925"/>
            <a:ext cx="1746490" cy="646331"/>
          </a:xfrm>
          <a:prstGeom prst="rect">
            <a:avLst/>
          </a:prstGeom>
          <a:noFill/>
        </p:spPr>
        <p:txBody>
          <a:bodyPr wrap="square" rtlCol="0">
            <a:spAutoFit/>
          </a:bodyPr>
          <a:lstStyle/>
          <a:p>
            <a:r>
              <a:rPr lang="ja-JP" altLang="en-US" sz="3600" b="1" dirty="0"/>
              <a:t>さとし</a:t>
            </a:r>
            <a:endParaRPr kumimoji="1" lang="ja-JP" altLang="en-US" sz="3600" b="1" dirty="0"/>
          </a:p>
        </p:txBody>
      </p:sp>
      <p:sp>
        <p:nvSpPr>
          <p:cNvPr id="15" name="テキスト ボックス 14">
            <a:extLst>
              <a:ext uri="{FF2B5EF4-FFF2-40B4-BE49-F238E27FC236}">
                <a16:creationId xmlns:a16="http://schemas.microsoft.com/office/drawing/2014/main" id="{8045B7B5-AD17-44DC-B348-748114BEB948}"/>
              </a:ext>
            </a:extLst>
          </p:cNvPr>
          <p:cNvSpPr txBox="1"/>
          <p:nvPr/>
        </p:nvSpPr>
        <p:spPr>
          <a:xfrm>
            <a:off x="8759985" y="5854924"/>
            <a:ext cx="1746490" cy="646331"/>
          </a:xfrm>
          <a:prstGeom prst="rect">
            <a:avLst/>
          </a:prstGeom>
          <a:noFill/>
        </p:spPr>
        <p:txBody>
          <a:bodyPr wrap="square" rtlCol="0">
            <a:spAutoFit/>
          </a:bodyPr>
          <a:lstStyle/>
          <a:p>
            <a:r>
              <a:rPr lang="ja-JP" altLang="en-US" sz="3600" b="1" dirty="0"/>
              <a:t>はやて</a:t>
            </a:r>
            <a:endParaRPr lang="en-US" altLang="ja-JP" sz="3600" b="1" dirty="0"/>
          </a:p>
        </p:txBody>
      </p:sp>
      <p:sp>
        <p:nvSpPr>
          <p:cNvPr id="2" name="四角形: 角を丸くする 1">
            <a:extLst>
              <a:ext uri="{FF2B5EF4-FFF2-40B4-BE49-F238E27FC236}">
                <a16:creationId xmlns:a16="http://schemas.microsoft.com/office/drawing/2014/main" id="{E4659371-01AA-4B44-A566-77AA42F2A26F}"/>
              </a:ext>
            </a:extLst>
          </p:cNvPr>
          <p:cNvSpPr/>
          <p:nvPr/>
        </p:nvSpPr>
        <p:spPr>
          <a:xfrm>
            <a:off x="2302136" y="4098858"/>
            <a:ext cx="1183342" cy="14673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0668242-7D61-4D9B-A709-9FBA423203E2}"/>
              </a:ext>
            </a:extLst>
          </p:cNvPr>
          <p:cNvSpPr/>
          <p:nvPr/>
        </p:nvSpPr>
        <p:spPr>
          <a:xfrm>
            <a:off x="8584601" y="4114442"/>
            <a:ext cx="1048629" cy="14673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F9EAD895-5B60-0C6F-9C35-6824D6C8852C}"/>
              </a:ext>
            </a:extLst>
          </p:cNvPr>
          <p:cNvCxnSpPr>
            <a:cxnSpLocks/>
          </p:cNvCxnSpPr>
          <p:nvPr/>
        </p:nvCxnSpPr>
        <p:spPr>
          <a:xfrm>
            <a:off x="334015" y="762532"/>
            <a:ext cx="4621443" cy="4223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963C73B-9BEA-8F98-48CE-E5DDB1AA7265}"/>
              </a:ext>
            </a:extLst>
          </p:cNvPr>
          <p:cNvCxnSpPr>
            <a:cxnSpLocks/>
          </p:cNvCxnSpPr>
          <p:nvPr/>
        </p:nvCxnSpPr>
        <p:spPr>
          <a:xfrm>
            <a:off x="334015" y="1353875"/>
            <a:ext cx="4778759" cy="117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344F2DA-3D57-5C13-C34C-F48BA29D2DEB}"/>
              </a:ext>
            </a:extLst>
          </p:cNvPr>
          <p:cNvCxnSpPr/>
          <p:nvPr/>
        </p:nvCxnSpPr>
        <p:spPr>
          <a:xfrm>
            <a:off x="4081136" y="511260"/>
            <a:ext cx="435179" cy="1620941"/>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0A82BAA-208D-D20F-8908-BF31AF7C6A05}"/>
              </a:ext>
            </a:extLst>
          </p:cNvPr>
          <p:cNvCxnSpPr/>
          <p:nvPr/>
        </p:nvCxnSpPr>
        <p:spPr>
          <a:xfrm>
            <a:off x="334015" y="1911225"/>
            <a:ext cx="501161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2" name="図 21" descr="挿絵 が含まれている画像&#10;&#10;自動的に生成された説明">
            <a:extLst>
              <a:ext uri="{FF2B5EF4-FFF2-40B4-BE49-F238E27FC236}">
                <a16:creationId xmlns:a16="http://schemas.microsoft.com/office/drawing/2014/main" id="{6F300699-27D1-840C-1304-6D9DB1B96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945" y="354285"/>
            <a:ext cx="798783" cy="798782"/>
          </a:xfrm>
          <a:prstGeom prst="rect">
            <a:avLst/>
          </a:prstGeom>
        </p:spPr>
      </p:pic>
      <p:pic>
        <p:nvPicPr>
          <p:cNvPr id="23" name="図 22" descr="人, 持つ, テディ, クマ が含まれている画像&#10;&#10;自動的に生成された説明">
            <a:extLst>
              <a:ext uri="{FF2B5EF4-FFF2-40B4-BE49-F238E27FC236}">
                <a16:creationId xmlns:a16="http://schemas.microsoft.com/office/drawing/2014/main" id="{CBE695AF-7C64-EBE8-E442-E46C7E3E1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6741" y="966204"/>
            <a:ext cx="851082" cy="798782"/>
          </a:xfrm>
          <a:prstGeom prst="rect">
            <a:avLst/>
          </a:prstGeom>
        </p:spPr>
      </p:pic>
      <p:sp>
        <p:nvSpPr>
          <p:cNvPr id="25" name="テキスト ボックス 24">
            <a:extLst>
              <a:ext uri="{FF2B5EF4-FFF2-40B4-BE49-F238E27FC236}">
                <a16:creationId xmlns:a16="http://schemas.microsoft.com/office/drawing/2014/main" id="{DD53F133-A921-2F8A-BAB2-246892D8A1F5}"/>
              </a:ext>
            </a:extLst>
          </p:cNvPr>
          <p:cNvSpPr txBox="1"/>
          <p:nvPr/>
        </p:nvSpPr>
        <p:spPr>
          <a:xfrm>
            <a:off x="8977976" y="568153"/>
            <a:ext cx="2821301" cy="707886"/>
          </a:xfrm>
          <a:prstGeom prst="rect">
            <a:avLst/>
          </a:prstGeom>
          <a:noFill/>
        </p:spPr>
        <p:txBody>
          <a:bodyPr wrap="square" rtlCol="0">
            <a:spAutoFit/>
          </a:bodyPr>
          <a:lstStyle/>
          <a:p>
            <a:endParaRPr kumimoji="1" lang="ja-JP" altLang="en-US" sz="4000" b="1" dirty="0"/>
          </a:p>
        </p:txBody>
      </p:sp>
      <p:cxnSp>
        <p:nvCxnSpPr>
          <p:cNvPr id="33" name="直線コネクタ 32">
            <a:extLst>
              <a:ext uri="{FF2B5EF4-FFF2-40B4-BE49-F238E27FC236}">
                <a16:creationId xmlns:a16="http://schemas.microsoft.com/office/drawing/2014/main" id="{CA340992-0545-6BD9-D6BD-F9ADD46D7C15}"/>
              </a:ext>
            </a:extLst>
          </p:cNvPr>
          <p:cNvCxnSpPr/>
          <p:nvPr/>
        </p:nvCxnSpPr>
        <p:spPr>
          <a:xfrm>
            <a:off x="6322397" y="1062729"/>
            <a:ext cx="537840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A766742-6EF3-CEBC-C764-05AF57651874}"/>
              </a:ext>
            </a:extLst>
          </p:cNvPr>
          <p:cNvCxnSpPr>
            <a:cxnSpLocks/>
          </p:cNvCxnSpPr>
          <p:nvPr/>
        </p:nvCxnSpPr>
        <p:spPr>
          <a:xfrm>
            <a:off x="10343763" y="804765"/>
            <a:ext cx="570450" cy="1942554"/>
          </a:xfrm>
          <a:prstGeom prst="line">
            <a:avLst/>
          </a:prstGeom>
          <a:ln w="107950"/>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AA1E79D0-5C56-770B-907E-6BF4F1283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60758" flipH="1">
            <a:off x="7566395" y="1205113"/>
            <a:ext cx="699282" cy="926906"/>
          </a:xfrm>
          <a:prstGeom prst="rect">
            <a:avLst/>
          </a:prstGeom>
        </p:spPr>
      </p:pic>
      <p:pic>
        <p:nvPicPr>
          <p:cNvPr id="36" name="図 35">
            <a:extLst>
              <a:ext uri="{FF2B5EF4-FFF2-40B4-BE49-F238E27FC236}">
                <a16:creationId xmlns:a16="http://schemas.microsoft.com/office/drawing/2014/main" id="{6E7FB112-46DC-5ACC-9EEF-570FFB18D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79835" y="683205"/>
            <a:ext cx="696586" cy="820053"/>
          </a:xfrm>
          <a:prstGeom prst="rect">
            <a:avLst/>
          </a:prstGeom>
        </p:spPr>
      </p:pic>
      <p:pic>
        <p:nvPicPr>
          <p:cNvPr id="37" name="図 36">
            <a:extLst>
              <a:ext uri="{FF2B5EF4-FFF2-40B4-BE49-F238E27FC236}">
                <a16:creationId xmlns:a16="http://schemas.microsoft.com/office/drawing/2014/main" id="{33DE2533-6317-1875-B05A-61372A7D27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75152" flipH="1">
            <a:off x="9257669" y="811556"/>
            <a:ext cx="751121" cy="1217718"/>
          </a:xfrm>
          <a:prstGeom prst="rect">
            <a:avLst/>
          </a:prstGeom>
        </p:spPr>
      </p:pic>
      <p:pic>
        <p:nvPicPr>
          <p:cNvPr id="38" name="図 37">
            <a:extLst>
              <a:ext uri="{FF2B5EF4-FFF2-40B4-BE49-F238E27FC236}">
                <a16:creationId xmlns:a16="http://schemas.microsoft.com/office/drawing/2014/main" id="{0975813F-B958-A9B5-9F0C-643F71B142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7151" y="880049"/>
            <a:ext cx="1020999" cy="722714"/>
          </a:xfrm>
          <a:prstGeom prst="rect">
            <a:avLst/>
          </a:prstGeom>
        </p:spPr>
      </p:pic>
      <p:cxnSp>
        <p:nvCxnSpPr>
          <p:cNvPr id="41" name="直線コネクタ 40">
            <a:extLst>
              <a:ext uri="{FF2B5EF4-FFF2-40B4-BE49-F238E27FC236}">
                <a16:creationId xmlns:a16="http://schemas.microsoft.com/office/drawing/2014/main" id="{E0553928-52F1-7D86-0F74-AB79850C01A1}"/>
              </a:ext>
            </a:extLst>
          </p:cNvPr>
          <p:cNvCxnSpPr/>
          <p:nvPr/>
        </p:nvCxnSpPr>
        <p:spPr>
          <a:xfrm>
            <a:off x="6537262" y="2532651"/>
            <a:ext cx="537840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26E7F7A7-7AA6-F425-FFC9-08238EAAAFFB}"/>
              </a:ext>
            </a:extLst>
          </p:cNvPr>
          <p:cNvSpPr txBox="1"/>
          <p:nvPr/>
        </p:nvSpPr>
        <p:spPr>
          <a:xfrm>
            <a:off x="8977816" y="204406"/>
            <a:ext cx="1746490" cy="584775"/>
          </a:xfrm>
          <a:prstGeom prst="rect">
            <a:avLst/>
          </a:prstGeom>
          <a:noFill/>
        </p:spPr>
        <p:txBody>
          <a:bodyPr wrap="square" rtlCol="0">
            <a:spAutoFit/>
          </a:bodyPr>
          <a:lstStyle/>
          <a:p>
            <a:r>
              <a:rPr lang="ja-JP" altLang="en-US" sz="3200" b="1" dirty="0"/>
              <a:t>はやて</a:t>
            </a:r>
            <a:endParaRPr kumimoji="1" lang="ja-JP" altLang="en-US" sz="3200" b="1" dirty="0"/>
          </a:p>
        </p:txBody>
      </p:sp>
      <p:sp>
        <p:nvSpPr>
          <p:cNvPr id="45" name="テキスト ボックス 44">
            <a:extLst>
              <a:ext uri="{FF2B5EF4-FFF2-40B4-BE49-F238E27FC236}">
                <a16:creationId xmlns:a16="http://schemas.microsoft.com/office/drawing/2014/main" id="{17E518EC-BACA-76DB-F72D-9377375322DA}"/>
              </a:ext>
            </a:extLst>
          </p:cNvPr>
          <p:cNvSpPr txBox="1"/>
          <p:nvPr/>
        </p:nvSpPr>
        <p:spPr>
          <a:xfrm>
            <a:off x="385435" y="1901198"/>
            <a:ext cx="1746490" cy="584775"/>
          </a:xfrm>
          <a:prstGeom prst="rect">
            <a:avLst/>
          </a:prstGeom>
          <a:noFill/>
        </p:spPr>
        <p:txBody>
          <a:bodyPr wrap="square" rtlCol="0">
            <a:spAutoFit/>
          </a:bodyPr>
          <a:lstStyle/>
          <a:p>
            <a:r>
              <a:rPr lang="ja-JP" altLang="en-US" sz="3200" b="1" dirty="0"/>
              <a:t>たいき</a:t>
            </a:r>
            <a:endParaRPr kumimoji="1" lang="ja-JP" altLang="en-US" sz="3200" b="1" dirty="0"/>
          </a:p>
        </p:txBody>
      </p:sp>
      <p:sp>
        <p:nvSpPr>
          <p:cNvPr id="46" name="テキスト ボックス 45">
            <a:extLst>
              <a:ext uri="{FF2B5EF4-FFF2-40B4-BE49-F238E27FC236}">
                <a16:creationId xmlns:a16="http://schemas.microsoft.com/office/drawing/2014/main" id="{CED42562-265F-20DB-528C-8A2822F3329A}"/>
              </a:ext>
            </a:extLst>
          </p:cNvPr>
          <p:cNvSpPr txBox="1"/>
          <p:nvPr/>
        </p:nvSpPr>
        <p:spPr>
          <a:xfrm>
            <a:off x="613486" y="230976"/>
            <a:ext cx="1746490" cy="584775"/>
          </a:xfrm>
          <a:prstGeom prst="rect">
            <a:avLst/>
          </a:prstGeom>
          <a:noFill/>
        </p:spPr>
        <p:txBody>
          <a:bodyPr wrap="square" rtlCol="0">
            <a:spAutoFit/>
          </a:bodyPr>
          <a:lstStyle/>
          <a:p>
            <a:r>
              <a:rPr lang="ja-JP" altLang="en-US" sz="3200" b="1" dirty="0"/>
              <a:t>さとし</a:t>
            </a:r>
            <a:endParaRPr kumimoji="1" lang="ja-JP" altLang="en-US" sz="3200" b="1" dirty="0"/>
          </a:p>
        </p:txBody>
      </p:sp>
      <p:sp>
        <p:nvSpPr>
          <p:cNvPr id="47" name="テキスト ボックス 46">
            <a:extLst>
              <a:ext uri="{FF2B5EF4-FFF2-40B4-BE49-F238E27FC236}">
                <a16:creationId xmlns:a16="http://schemas.microsoft.com/office/drawing/2014/main" id="{B858CC85-A767-B617-DBE8-41C0BA96E3C6}"/>
              </a:ext>
            </a:extLst>
          </p:cNvPr>
          <p:cNvSpPr txBox="1"/>
          <p:nvPr/>
        </p:nvSpPr>
        <p:spPr>
          <a:xfrm>
            <a:off x="6979678" y="1999712"/>
            <a:ext cx="1746490" cy="584775"/>
          </a:xfrm>
          <a:prstGeom prst="rect">
            <a:avLst/>
          </a:prstGeom>
          <a:noFill/>
        </p:spPr>
        <p:txBody>
          <a:bodyPr wrap="square" rtlCol="0">
            <a:spAutoFit/>
          </a:bodyPr>
          <a:lstStyle/>
          <a:p>
            <a:r>
              <a:rPr lang="ja-JP" altLang="en-US" sz="3200" b="1" dirty="0"/>
              <a:t>けんた</a:t>
            </a:r>
            <a:endParaRPr kumimoji="1" lang="ja-JP" altLang="en-US" sz="3200" b="1" dirty="0"/>
          </a:p>
        </p:txBody>
      </p:sp>
      <p:pic>
        <p:nvPicPr>
          <p:cNvPr id="48" name="図 47">
            <a:extLst>
              <a:ext uri="{FF2B5EF4-FFF2-40B4-BE49-F238E27FC236}">
                <a16:creationId xmlns:a16="http://schemas.microsoft.com/office/drawing/2014/main" id="{2EBF7B80-DCAE-529E-A90B-FFE710FD10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8715" y="1408284"/>
            <a:ext cx="828255" cy="728864"/>
          </a:xfrm>
          <a:prstGeom prst="rect">
            <a:avLst/>
          </a:prstGeom>
        </p:spPr>
      </p:pic>
    </p:spTree>
    <p:extLst>
      <p:ext uri="{BB962C8B-B14F-4D97-AF65-F5344CB8AC3E}">
        <p14:creationId xmlns:p14="http://schemas.microsoft.com/office/powerpoint/2010/main" val="39918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2"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descr="テーブル が含まれている画像&#10;&#10;自動的に生成された説明">
            <a:extLst>
              <a:ext uri="{FF2B5EF4-FFF2-40B4-BE49-F238E27FC236}">
                <a16:creationId xmlns:a16="http://schemas.microsoft.com/office/drawing/2014/main" id="{A1185144-3DF8-400F-BEC9-2E90F60D0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6" y="468630"/>
            <a:ext cx="12167811" cy="5749290"/>
          </a:xfrm>
          <a:prstGeom prst="rect">
            <a:avLst/>
          </a:prstGeom>
        </p:spPr>
      </p:pic>
      <p:sp>
        <p:nvSpPr>
          <p:cNvPr id="5" name="テキスト ボックス 4">
            <a:extLst>
              <a:ext uri="{FF2B5EF4-FFF2-40B4-BE49-F238E27FC236}">
                <a16:creationId xmlns:a16="http://schemas.microsoft.com/office/drawing/2014/main" id="{6808BECB-EC41-453C-9A77-77A99DE9B7F2}"/>
              </a:ext>
            </a:extLst>
          </p:cNvPr>
          <p:cNvSpPr txBox="1"/>
          <p:nvPr/>
        </p:nvSpPr>
        <p:spPr>
          <a:xfrm>
            <a:off x="308149" y="-49551"/>
            <a:ext cx="8197810" cy="707886"/>
          </a:xfrm>
          <a:prstGeom prst="rect">
            <a:avLst/>
          </a:prstGeom>
          <a:noFill/>
        </p:spPr>
        <p:txBody>
          <a:bodyPr wrap="square" rtlCol="0">
            <a:spAutoFit/>
          </a:bodyPr>
          <a:lstStyle/>
          <a:p>
            <a:r>
              <a:rPr lang="ja-JP" altLang="en-US" sz="4000" b="1" dirty="0"/>
              <a:t>めあて　速さをくらべよう</a:t>
            </a:r>
            <a:endParaRPr kumimoji="1" lang="ja-JP" altLang="en-US" sz="4000" b="1" dirty="0"/>
          </a:p>
        </p:txBody>
      </p:sp>
      <p:pic>
        <p:nvPicPr>
          <p:cNvPr id="14" name="図 13" descr="白いバックグラウンドの前に立っているキリン&#10;&#10;自動的に生成された説明">
            <a:extLst>
              <a:ext uri="{FF2B5EF4-FFF2-40B4-BE49-F238E27FC236}">
                <a16:creationId xmlns:a16="http://schemas.microsoft.com/office/drawing/2014/main" id="{0FEF405D-72E6-4122-92CB-B8276D148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25" y="541976"/>
            <a:ext cx="3510132" cy="5504584"/>
          </a:xfrm>
          <a:prstGeom prst="rect">
            <a:avLst/>
          </a:prstGeom>
        </p:spPr>
      </p:pic>
      <p:pic>
        <p:nvPicPr>
          <p:cNvPr id="16" name="図 15">
            <a:extLst>
              <a:ext uri="{FF2B5EF4-FFF2-40B4-BE49-F238E27FC236}">
                <a16:creationId xmlns:a16="http://schemas.microsoft.com/office/drawing/2014/main" id="{1FDA2128-0537-4A40-9CE5-F1AD75FA0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5957" y="541976"/>
            <a:ext cx="4514629" cy="5504584"/>
          </a:xfrm>
          <a:prstGeom prst="rect">
            <a:avLst/>
          </a:prstGeom>
        </p:spPr>
      </p:pic>
      <p:sp>
        <p:nvSpPr>
          <p:cNvPr id="12" name="テキスト ボックス 11">
            <a:extLst>
              <a:ext uri="{FF2B5EF4-FFF2-40B4-BE49-F238E27FC236}">
                <a16:creationId xmlns:a16="http://schemas.microsoft.com/office/drawing/2014/main" id="{F31F13C5-9DF4-412F-A572-9D0D795162A5}"/>
              </a:ext>
            </a:extLst>
          </p:cNvPr>
          <p:cNvSpPr txBox="1"/>
          <p:nvPr/>
        </p:nvSpPr>
        <p:spPr>
          <a:xfrm>
            <a:off x="2363544" y="5677228"/>
            <a:ext cx="1183616" cy="369332"/>
          </a:xfrm>
          <a:prstGeom prst="rect">
            <a:avLst/>
          </a:prstGeom>
          <a:noFill/>
        </p:spPr>
        <p:txBody>
          <a:bodyPr wrap="square">
            <a:spAutoFit/>
          </a:bodyPr>
          <a:lstStyle/>
          <a:p>
            <a:r>
              <a:rPr lang="en-US" altLang="ja-JP" b="0" i="0" dirty="0">
                <a:solidFill>
                  <a:srgbClr val="000000"/>
                </a:solidFill>
                <a:effectLst/>
                <a:latin typeface="Arial" panose="020B0604020202020204" pitchFamily="34" charset="0"/>
              </a:rPr>
              <a:t>Giraffe</a:t>
            </a:r>
            <a:endParaRPr lang="ja-JP" altLang="en-US" dirty="0"/>
          </a:p>
        </p:txBody>
      </p:sp>
      <p:sp>
        <p:nvSpPr>
          <p:cNvPr id="11" name="テキスト ボックス 10">
            <a:extLst>
              <a:ext uri="{FF2B5EF4-FFF2-40B4-BE49-F238E27FC236}">
                <a16:creationId xmlns:a16="http://schemas.microsoft.com/office/drawing/2014/main" id="{DD15B423-1A85-4AD1-8687-48BBE0BCB035}"/>
              </a:ext>
            </a:extLst>
          </p:cNvPr>
          <p:cNvSpPr txBox="1"/>
          <p:nvPr/>
        </p:nvSpPr>
        <p:spPr>
          <a:xfrm>
            <a:off x="6978492" y="5686179"/>
            <a:ext cx="1183616" cy="369332"/>
          </a:xfrm>
          <a:prstGeom prst="rect">
            <a:avLst/>
          </a:prstGeom>
          <a:noFill/>
        </p:spPr>
        <p:txBody>
          <a:bodyPr wrap="square">
            <a:spAutoFit/>
          </a:bodyPr>
          <a:lstStyle/>
          <a:p>
            <a:r>
              <a:rPr lang="en-US" altLang="ja-JP" b="0" i="0" dirty="0">
                <a:solidFill>
                  <a:srgbClr val="000000"/>
                </a:solidFill>
                <a:effectLst/>
                <a:latin typeface="Arial" panose="020B0604020202020204" pitchFamily="34" charset="0"/>
              </a:rPr>
              <a:t>Kangaroo</a:t>
            </a:r>
            <a:endParaRPr lang="ja-JP" altLang="en-US" dirty="0"/>
          </a:p>
        </p:txBody>
      </p:sp>
      <p:sp>
        <p:nvSpPr>
          <p:cNvPr id="8" name="テキスト ボックス 7">
            <a:extLst>
              <a:ext uri="{FF2B5EF4-FFF2-40B4-BE49-F238E27FC236}">
                <a16:creationId xmlns:a16="http://schemas.microsoft.com/office/drawing/2014/main" id="{E67B4F1F-0B24-410A-B5B0-15A72CEB2EBA}"/>
              </a:ext>
            </a:extLst>
          </p:cNvPr>
          <p:cNvSpPr txBox="1"/>
          <p:nvPr/>
        </p:nvSpPr>
        <p:spPr>
          <a:xfrm>
            <a:off x="4009231" y="6035925"/>
            <a:ext cx="2461875" cy="923330"/>
          </a:xfrm>
          <a:prstGeom prst="rect">
            <a:avLst/>
          </a:prstGeom>
          <a:noFill/>
        </p:spPr>
        <p:txBody>
          <a:bodyPr wrap="square" rtlCol="0">
            <a:spAutoFit/>
          </a:bodyPr>
          <a:lstStyle/>
          <a:p>
            <a:r>
              <a:rPr kumimoji="1" lang="ja-JP" altLang="en-US" sz="5400" b="1" dirty="0">
                <a:solidFill>
                  <a:srgbClr val="00B050"/>
                </a:solidFill>
              </a:rPr>
              <a:t>道のり</a:t>
            </a:r>
          </a:p>
        </p:txBody>
      </p:sp>
      <p:sp>
        <p:nvSpPr>
          <p:cNvPr id="9" name="テキスト ボックス 8">
            <a:extLst>
              <a:ext uri="{FF2B5EF4-FFF2-40B4-BE49-F238E27FC236}">
                <a16:creationId xmlns:a16="http://schemas.microsoft.com/office/drawing/2014/main" id="{DDAD6191-4ACC-4F2A-BF06-652DE20898E4}"/>
              </a:ext>
            </a:extLst>
          </p:cNvPr>
          <p:cNvSpPr txBox="1"/>
          <p:nvPr/>
        </p:nvSpPr>
        <p:spPr>
          <a:xfrm>
            <a:off x="6471106" y="6035925"/>
            <a:ext cx="2034853" cy="923330"/>
          </a:xfrm>
          <a:prstGeom prst="rect">
            <a:avLst/>
          </a:prstGeom>
          <a:noFill/>
        </p:spPr>
        <p:txBody>
          <a:bodyPr wrap="square" rtlCol="0">
            <a:spAutoFit/>
          </a:bodyPr>
          <a:lstStyle/>
          <a:p>
            <a:r>
              <a:rPr kumimoji="1" lang="ja-JP" altLang="en-US" sz="5400" b="1" dirty="0">
                <a:solidFill>
                  <a:srgbClr val="0070C0"/>
                </a:solidFill>
              </a:rPr>
              <a:t>時間</a:t>
            </a:r>
          </a:p>
        </p:txBody>
      </p:sp>
      <p:pic>
        <p:nvPicPr>
          <p:cNvPr id="20" name="図 19">
            <a:extLst>
              <a:ext uri="{FF2B5EF4-FFF2-40B4-BE49-F238E27FC236}">
                <a16:creationId xmlns:a16="http://schemas.microsoft.com/office/drawing/2014/main" id="{A1329DE6-8E8F-4F95-BDBD-68B5D0B5B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6079" y="561924"/>
            <a:ext cx="3719656" cy="5575128"/>
          </a:xfrm>
          <a:prstGeom prst="rect">
            <a:avLst/>
          </a:prstGeom>
        </p:spPr>
      </p:pic>
      <p:sp>
        <p:nvSpPr>
          <p:cNvPr id="10" name="テキスト ボックス 9">
            <a:extLst>
              <a:ext uri="{FF2B5EF4-FFF2-40B4-BE49-F238E27FC236}">
                <a16:creationId xmlns:a16="http://schemas.microsoft.com/office/drawing/2014/main" id="{BE22BFAA-F665-466F-8FD2-AD6016F745A1}"/>
              </a:ext>
            </a:extLst>
          </p:cNvPr>
          <p:cNvSpPr txBox="1"/>
          <p:nvPr/>
        </p:nvSpPr>
        <p:spPr>
          <a:xfrm>
            <a:off x="10921644" y="5781004"/>
            <a:ext cx="960120" cy="369332"/>
          </a:xfrm>
          <a:prstGeom prst="rect">
            <a:avLst/>
          </a:prstGeom>
          <a:noFill/>
        </p:spPr>
        <p:txBody>
          <a:bodyPr wrap="square">
            <a:spAutoFit/>
          </a:bodyPr>
          <a:lstStyle/>
          <a:p>
            <a:r>
              <a:rPr lang="en-US" altLang="ja-JP" b="0" i="0" dirty="0">
                <a:solidFill>
                  <a:srgbClr val="000000"/>
                </a:solidFill>
                <a:effectLst/>
                <a:latin typeface="Arial" panose="020B0604020202020204" pitchFamily="34" charset="0"/>
              </a:rPr>
              <a:t>Ostrich</a:t>
            </a:r>
            <a:endParaRPr lang="ja-JP" altLang="en-US" dirty="0"/>
          </a:p>
        </p:txBody>
      </p:sp>
      <p:sp>
        <p:nvSpPr>
          <p:cNvPr id="6" name="テキスト ボックス 5">
            <a:extLst>
              <a:ext uri="{FF2B5EF4-FFF2-40B4-BE49-F238E27FC236}">
                <a16:creationId xmlns:a16="http://schemas.microsoft.com/office/drawing/2014/main" id="{74EE7C1B-196A-4CB4-84F7-354DA403C0A5}"/>
              </a:ext>
            </a:extLst>
          </p:cNvPr>
          <p:cNvSpPr txBox="1"/>
          <p:nvPr/>
        </p:nvSpPr>
        <p:spPr>
          <a:xfrm>
            <a:off x="308149" y="4871027"/>
            <a:ext cx="8322627" cy="707886"/>
          </a:xfrm>
          <a:prstGeom prst="rect">
            <a:avLst/>
          </a:prstGeom>
          <a:noFill/>
        </p:spPr>
        <p:txBody>
          <a:bodyPr wrap="square" rtlCol="0">
            <a:spAutoFit/>
          </a:bodyPr>
          <a:lstStyle/>
          <a:p>
            <a:r>
              <a:rPr lang="ja-JP" altLang="en-US" sz="4000" b="1" dirty="0"/>
              <a:t>何と何がわかればくらべられるの</a:t>
            </a:r>
            <a:endParaRPr kumimoji="1" lang="ja-JP" altLang="en-US" sz="4000" b="1" dirty="0"/>
          </a:p>
        </p:txBody>
      </p:sp>
    </p:spTree>
    <p:extLst>
      <p:ext uri="{BB962C8B-B14F-4D97-AF65-F5344CB8AC3E}">
        <p14:creationId xmlns:p14="http://schemas.microsoft.com/office/powerpoint/2010/main" val="212350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775C88CF-C27C-40CF-B5D2-28C8F0714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93" y="-8692"/>
            <a:ext cx="9108076" cy="2844764"/>
          </a:xfrm>
          <a:prstGeom prst="rect">
            <a:avLst/>
          </a:prstGeom>
        </p:spPr>
      </p:pic>
      <p:sp>
        <p:nvSpPr>
          <p:cNvPr id="4" name="テキスト ボックス 3">
            <a:extLst>
              <a:ext uri="{FF2B5EF4-FFF2-40B4-BE49-F238E27FC236}">
                <a16:creationId xmlns:a16="http://schemas.microsoft.com/office/drawing/2014/main" id="{71515E1D-9807-4269-A7EB-6FCD7E15E85F}"/>
              </a:ext>
            </a:extLst>
          </p:cNvPr>
          <p:cNvSpPr txBox="1"/>
          <p:nvPr/>
        </p:nvSpPr>
        <p:spPr>
          <a:xfrm>
            <a:off x="195439" y="2608126"/>
            <a:ext cx="4725137" cy="1200329"/>
          </a:xfrm>
          <a:prstGeom prst="rect">
            <a:avLst/>
          </a:prstGeom>
          <a:noFill/>
        </p:spPr>
        <p:txBody>
          <a:bodyPr wrap="square" rtlCol="0">
            <a:spAutoFit/>
          </a:bodyPr>
          <a:lstStyle/>
          <a:p>
            <a:r>
              <a:rPr lang="ja-JP" altLang="en-US" sz="3600" b="1" dirty="0"/>
              <a:t>キリン　</a:t>
            </a:r>
            <a:r>
              <a:rPr lang="en-US" altLang="ja-JP" sz="3600" b="1" dirty="0"/>
              <a:t> </a:t>
            </a:r>
          </a:p>
          <a:p>
            <a:r>
              <a:rPr lang="ja-JP" altLang="en-US" sz="3600" b="1" dirty="0"/>
              <a:t>　</a:t>
            </a:r>
            <a:r>
              <a:rPr lang="en-US" altLang="ja-JP" sz="3600" b="1" dirty="0"/>
              <a:t>160</a:t>
            </a:r>
            <a:r>
              <a:rPr lang="ja-JP" altLang="en-US" sz="3600" b="1" dirty="0"/>
              <a:t>ｍを</a:t>
            </a:r>
            <a:r>
              <a:rPr lang="en-US" altLang="ja-JP" sz="3600" b="1" dirty="0"/>
              <a:t>10</a:t>
            </a:r>
            <a:r>
              <a:rPr lang="ja-JP" altLang="en-US" sz="3600" b="1" dirty="0"/>
              <a:t>秒で走る</a:t>
            </a:r>
            <a:endParaRPr kumimoji="1" lang="ja-JP" altLang="en-US" sz="3600" b="1" dirty="0"/>
          </a:p>
        </p:txBody>
      </p:sp>
      <p:sp>
        <p:nvSpPr>
          <p:cNvPr id="5" name="テキスト ボックス 4">
            <a:extLst>
              <a:ext uri="{FF2B5EF4-FFF2-40B4-BE49-F238E27FC236}">
                <a16:creationId xmlns:a16="http://schemas.microsoft.com/office/drawing/2014/main" id="{C20F53FB-1686-4D3C-9855-F77B1B59BF53}"/>
              </a:ext>
            </a:extLst>
          </p:cNvPr>
          <p:cNvSpPr txBox="1"/>
          <p:nvPr/>
        </p:nvSpPr>
        <p:spPr>
          <a:xfrm>
            <a:off x="188503" y="3765152"/>
            <a:ext cx="4725137" cy="1200329"/>
          </a:xfrm>
          <a:prstGeom prst="rect">
            <a:avLst/>
          </a:prstGeom>
          <a:noFill/>
        </p:spPr>
        <p:txBody>
          <a:bodyPr wrap="square" rtlCol="0">
            <a:spAutoFit/>
          </a:bodyPr>
          <a:lstStyle/>
          <a:p>
            <a:r>
              <a:rPr lang="ja-JP" altLang="en-US" sz="3600" b="1" dirty="0"/>
              <a:t>カンガルー</a:t>
            </a:r>
            <a:endParaRPr lang="en-US" altLang="ja-JP" sz="3600" b="1" dirty="0"/>
          </a:p>
          <a:p>
            <a:r>
              <a:rPr lang="ja-JP" altLang="en-US" sz="3600" b="1" dirty="0"/>
              <a:t>　</a:t>
            </a:r>
            <a:r>
              <a:rPr lang="en-US" altLang="ja-JP" sz="3600" b="1" dirty="0"/>
              <a:t>200</a:t>
            </a:r>
            <a:r>
              <a:rPr lang="ja-JP" altLang="en-US" sz="3600" b="1" dirty="0"/>
              <a:t>ｍを</a:t>
            </a:r>
            <a:r>
              <a:rPr lang="en-US" altLang="ja-JP" sz="3600" b="1" dirty="0"/>
              <a:t>10</a:t>
            </a:r>
            <a:r>
              <a:rPr lang="ja-JP" altLang="en-US" sz="3600" b="1" dirty="0"/>
              <a:t>秒で走る　</a:t>
            </a:r>
            <a:endParaRPr kumimoji="1" lang="ja-JP" altLang="en-US" sz="3600" b="1" dirty="0"/>
          </a:p>
        </p:txBody>
      </p:sp>
      <p:sp>
        <p:nvSpPr>
          <p:cNvPr id="6" name="テキスト ボックス 5">
            <a:extLst>
              <a:ext uri="{FF2B5EF4-FFF2-40B4-BE49-F238E27FC236}">
                <a16:creationId xmlns:a16="http://schemas.microsoft.com/office/drawing/2014/main" id="{16CAA989-C986-4528-8088-032712CEA596}"/>
              </a:ext>
            </a:extLst>
          </p:cNvPr>
          <p:cNvSpPr txBox="1"/>
          <p:nvPr/>
        </p:nvSpPr>
        <p:spPr>
          <a:xfrm>
            <a:off x="500003" y="5098024"/>
            <a:ext cx="4514122" cy="1200329"/>
          </a:xfrm>
          <a:prstGeom prst="rect">
            <a:avLst/>
          </a:prstGeom>
          <a:noFill/>
        </p:spPr>
        <p:txBody>
          <a:bodyPr wrap="square" rtlCol="0">
            <a:spAutoFit/>
          </a:bodyPr>
          <a:lstStyle/>
          <a:p>
            <a:r>
              <a:rPr lang="ja-JP" altLang="en-US" sz="3600" b="1" dirty="0"/>
              <a:t>ダチョウ</a:t>
            </a:r>
            <a:endParaRPr lang="en-US" altLang="ja-JP" sz="3600" b="1" dirty="0"/>
          </a:p>
          <a:p>
            <a:r>
              <a:rPr lang="ja-JP" altLang="en-US" sz="3600" b="1" dirty="0"/>
              <a:t>　</a:t>
            </a:r>
            <a:r>
              <a:rPr lang="en-US" altLang="ja-JP" sz="3600" b="1" dirty="0"/>
              <a:t>160m</a:t>
            </a:r>
            <a:r>
              <a:rPr lang="ja-JP" altLang="en-US" sz="3600" b="1" dirty="0"/>
              <a:t>を</a:t>
            </a:r>
            <a:r>
              <a:rPr lang="en-US" altLang="ja-JP" sz="3600" b="1" dirty="0"/>
              <a:t>7</a:t>
            </a:r>
            <a:r>
              <a:rPr lang="ja-JP" altLang="en-US" sz="3600" b="1" dirty="0"/>
              <a:t>秒で走る</a:t>
            </a:r>
            <a:endParaRPr kumimoji="1" lang="ja-JP" altLang="en-US" sz="3600" b="1" dirty="0"/>
          </a:p>
        </p:txBody>
      </p:sp>
      <p:sp>
        <p:nvSpPr>
          <p:cNvPr id="7" name="テキスト ボックス 6">
            <a:extLst>
              <a:ext uri="{FF2B5EF4-FFF2-40B4-BE49-F238E27FC236}">
                <a16:creationId xmlns:a16="http://schemas.microsoft.com/office/drawing/2014/main" id="{D741EE1D-BF80-4146-B03C-2151745F98D5}"/>
              </a:ext>
            </a:extLst>
          </p:cNvPr>
          <p:cNvSpPr txBox="1"/>
          <p:nvPr/>
        </p:nvSpPr>
        <p:spPr>
          <a:xfrm>
            <a:off x="6421002" y="2830795"/>
            <a:ext cx="3812259" cy="646331"/>
          </a:xfrm>
          <a:prstGeom prst="rect">
            <a:avLst/>
          </a:prstGeom>
          <a:noFill/>
        </p:spPr>
        <p:txBody>
          <a:bodyPr wrap="square" rtlCol="0">
            <a:spAutoFit/>
          </a:bodyPr>
          <a:lstStyle/>
          <a:p>
            <a:r>
              <a:rPr lang="ja-JP" altLang="en-US" sz="3600" b="1" dirty="0"/>
              <a:t>キリン　</a:t>
            </a:r>
            <a:r>
              <a:rPr lang="en-US" altLang="ja-JP" sz="3600" b="1" dirty="0"/>
              <a:t>1</a:t>
            </a:r>
            <a:r>
              <a:rPr lang="ja-JP" altLang="en-US" sz="3600" b="1" dirty="0"/>
              <a:t>秒間に</a:t>
            </a:r>
            <a:endParaRPr kumimoji="1" lang="ja-JP" altLang="en-US" sz="3600" b="1" dirty="0"/>
          </a:p>
        </p:txBody>
      </p:sp>
      <p:sp>
        <p:nvSpPr>
          <p:cNvPr id="8" name="テキスト ボックス 7">
            <a:extLst>
              <a:ext uri="{FF2B5EF4-FFF2-40B4-BE49-F238E27FC236}">
                <a16:creationId xmlns:a16="http://schemas.microsoft.com/office/drawing/2014/main" id="{A0F942E9-E5F0-4422-8E87-4A4483011673}"/>
              </a:ext>
            </a:extLst>
          </p:cNvPr>
          <p:cNvSpPr txBox="1"/>
          <p:nvPr/>
        </p:nvSpPr>
        <p:spPr>
          <a:xfrm>
            <a:off x="9997256" y="2839923"/>
            <a:ext cx="1400908" cy="646331"/>
          </a:xfrm>
          <a:prstGeom prst="rect">
            <a:avLst/>
          </a:prstGeom>
          <a:noFill/>
        </p:spPr>
        <p:txBody>
          <a:bodyPr wrap="square" rtlCol="0">
            <a:spAutoFit/>
          </a:bodyPr>
          <a:lstStyle/>
          <a:p>
            <a:r>
              <a:rPr lang="en-US" altLang="ja-JP" sz="3600" b="1" dirty="0"/>
              <a:t>16</a:t>
            </a:r>
            <a:r>
              <a:rPr lang="ja-JP" altLang="en-US" sz="3600" b="1" dirty="0"/>
              <a:t>ｍ</a:t>
            </a:r>
            <a:endParaRPr kumimoji="1" lang="ja-JP" altLang="en-US" sz="3600" b="1" dirty="0"/>
          </a:p>
        </p:txBody>
      </p:sp>
      <p:sp>
        <p:nvSpPr>
          <p:cNvPr id="9" name="テキスト ボックス 8">
            <a:extLst>
              <a:ext uri="{FF2B5EF4-FFF2-40B4-BE49-F238E27FC236}">
                <a16:creationId xmlns:a16="http://schemas.microsoft.com/office/drawing/2014/main" id="{E9246D17-AE3A-4CBA-9D98-0E9737E78BF3}"/>
              </a:ext>
            </a:extLst>
          </p:cNvPr>
          <p:cNvSpPr txBox="1"/>
          <p:nvPr/>
        </p:nvSpPr>
        <p:spPr>
          <a:xfrm>
            <a:off x="5500901" y="4053949"/>
            <a:ext cx="4923815" cy="646331"/>
          </a:xfrm>
          <a:prstGeom prst="rect">
            <a:avLst/>
          </a:prstGeom>
          <a:noFill/>
        </p:spPr>
        <p:txBody>
          <a:bodyPr wrap="square" rtlCol="0">
            <a:spAutoFit/>
          </a:bodyPr>
          <a:lstStyle/>
          <a:p>
            <a:r>
              <a:rPr lang="ja-JP" altLang="en-US" sz="3600" b="1" dirty="0"/>
              <a:t>カンガルー　</a:t>
            </a:r>
            <a:r>
              <a:rPr lang="en-US" altLang="ja-JP" sz="3600" b="1" dirty="0"/>
              <a:t>1</a:t>
            </a:r>
            <a:r>
              <a:rPr lang="ja-JP" altLang="en-US" sz="3600" b="1" dirty="0"/>
              <a:t>秒間に</a:t>
            </a:r>
            <a:endParaRPr kumimoji="1" lang="ja-JP" altLang="en-US" sz="3600" b="1" dirty="0"/>
          </a:p>
        </p:txBody>
      </p:sp>
      <p:sp>
        <p:nvSpPr>
          <p:cNvPr id="10" name="テキスト ボックス 9">
            <a:extLst>
              <a:ext uri="{FF2B5EF4-FFF2-40B4-BE49-F238E27FC236}">
                <a16:creationId xmlns:a16="http://schemas.microsoft.com/office/drawing/2014/main" id="{C6104EBF-7EED-4A64-91AA-89B34E1FA491}"/>
              </a:ext>
            </a:extLst>
          </p:cNvPr>
          <p:cNvSpPr txBox="1"/>
          <p:nvPr/>
        </p:nvSpPr>
        <p:spPr>
          <a:xfrm>
            <a:off x="10118328" y="4053949"/>
            <a:ext cx="1400908" cy="646331"/>
          </a:xfrm>
          <a:prstGeom prst="rect">
            <a:avLst/>
          </a:prstGeom>
          <a:noFill/>
        </p:spPr>
        <p:txBody>
          <a:bodyPr wrap="square" rtlCol="0">
            <a:spAutoFit/>
          </a:bodyPr>
          <a:lstStyle/>
          <a:p>
            <a:r>
              <a:rPr lang="en-US" altLang="ja-JP" sz="3600" b="1" dirty="0"/>
              <a:t>20</a:t>
            </a:r>
            <a:r>
              <a:rPr lang="ja-JP" altLang="en-US" sz="3600" b="1" dirty="0"/>
              <a:t>ｍ</a:t>
            </a:r>
            <a:endParaRPr kumimoji="1" lang="ja-JP" altLang="en-US" sz="3600" b="1" dirty="0"/>
          </a:p>
        </p:txBody>
      </p:sp>
      <p:sp>
        <p:nvSpPr>
          <p:cNvPr id="11" name="テキスト ボックス 10">
            <a:extLst>
              <a:ext uri="{FF2B5EF4-FFF2-40B4-BE49-F238E27FC236}">
                <a16:creationId xmlns:a16="http://schemas.microsoft.com/office/drawing/2014/main" id="{0A0C2096-E323-4851-B53F-7C1934CAD12E}"/>
              </a:ext>
            </a:extLst>
          </p:cNvPr>
          <p:cNvSpPr txBox="1"/>
          <p:nvPr/>
        </p:nvSpPr>
        <p:spPr>
          <a:xfrm>
            <a:off x="5819130" y="5353381"/>
            <a:ext cx="4178126" cy="646331"/>
          </a:xfrm>
          <a:prstGeom prst="rect">
            <a:avLst/>
          </a:prstGeom>
          <a:noFill/>
        </p:spPr>
        <p:txBody>
          <a:bodyPr wrap="square" rtlCol="0">
            <a:spAutoFit/>
          </a:bodyPr>
          <a:lstStyle/>
          <a:p>
            <a:r>
              <a:rPr lang="ja-JP" altLang="en-US" sz="3600" b="1" dirty="0"/>
              <a:t>ダチョウ   </a:t>
            </a:r>
            <a:r>
              <a:rPr lang="en-US" altLang="ja-JP" sz="3600" b="1" dirty="0"/>
              <a:t>1</a:t>
            </a:r>
            <a:r>
              <a:rPr lang="ja-JP" altLang="en-US" sz="3600" b="1" dirty="0"/>
              <a:t>秒間に</a:t>
            </a:r>
            <a:endParaRPr kumimoji="1" lang="ja-JP" altLang="en-US" sz="3600" b="1" dirty="0"/>
          </a:p>
        </p:txBody>
      </p:sp>
      <p:sp>
        <p:nvSpPr>
          <p:cNvPr id="12" name="テキスト ボックス 11">
            <a:extLst>
              <a:ext uri="{FF2B5EF4-FFF2-40B4-BE49-F238E27FC236}">
                <a16:creationId xmlns:a16="http://schemas.microsoft.com/office/drawing/2014/main" id="{6077DD2D-A7BB-44F0-85F3-D9175DE9D0F4}"/>
              </a:ext>
            </a:extLst>
          </p:cNvPr>
          <p:cNvSpPr txBox="1"/>
          <p:nvPr/>
        </p:nvSpPr>
        <p:spPr>
          <a:xfrm>
            <a:off x="9741877" y="5370211"/>
            <a:ext cx="2450123" cy="646331"/>
          </a:xfrm>
          <a:prstGeom prst="rect">
            <a:avLst/>
          </a:prstGeom>
          <a:noFill/>
        </p:spPr>
        <p:txBody>
          <a:bodyPr wrap="square" rtlCol="0">
            <a:spAutoFit/>
          </a:bodyPr>
          <a:lstStyle/>
          <a:p>
            <a:r>
              <a:rPr lang="en-US" altLang="ja-JP" sz="3600" b="1" dirty="0"/>
              <a:t>22.85…</a:t>
            </a:r>
            <a:r>
              <a:rPr lang="ja-JP" altLang="en-US" sz="3600" b="1" dirty="0"/>
              <a:t>ｍ</a:t>
            </a:r>
            <a:endParaRPr kumimoji="1" lang="ja-JP" altLang="en-US" sz="3600" b="1" dirty="0"/>
          </a:p>
        </p:txBody>
      </p:sp>
      <p:sp>
        <p:nvSpPr>
          <p:cNvPr id="13" name="テキスト ボックス 12">
            <a:extLst>
              <a:ext uri="{FF2B5EF4-FFF2-40B4-BE49-F238E27FC236}">
                <a16:creationId xmlns:a16="http://schemas.microsoft.com/office/drawing/2014/main" id="{78C2CFDF-DB5A-4536-9EE2-9A5193624250}"/>
              </a:ext>
            </a:extLst>
          </p:cNvPr>
          <p:cNvSpPr txBox="1"/>
          <p:nvPr/>
        </p:nvSpPr>
        <p:spPr>
          <a:xfrm>
            <a:off x="9822836" y="3327972"/>
            <a:ext cx="1400908" cy="646331"/>
          </a:xfrm>
          <a:prstGeom prst="rect">
            <a:avLst/>
          </a:prstGeom>
          <a:noFill/>
        </p:spPr>
        <p:txBody>
          <a:bodyPr wrap="square" rtlCol="0">
            <a:spAutoFit/>
          </a:bodyPr>
          <a:lstStyle/>
          <a:p>
            <a:r>
              <a:rPr lang="en-US" altLang="ja-JP" sz="3600" b="1" dirty="0"/>
              <a:t>16</a:t>
            </a:r>
            <a:r>
              <a:rPr lang="ja-JP" altLang="en-US" sz="3600" b="1" dirty="0"/>
              <a:t>ｍ</a:t>
            </a:r>
            <a:endParaRPr kumimoji="1" lang="ja-JP" altLang="en-US" sz="3600" b="1" dirty="0"/>
          </a:p>
        </p:txBody>
      </p:sp>
      <p:sp>
        <p:nvSpPr>
          <p:cNvPr id="14" name="テキスト ボックス 13">
            <a:extLst>
              <a:ext uri="{FF2B5EF4-FFF2-40B4-BE49-F238E27FC236}">
                <a16:creationId xmlns:a16="http://schemas.microsoft.com/office/drawing/2014/main" id="{2D1CF16A-37F2-473E-A5CF-25BF2D51C777}"/>
              </a:ext>
            </a:extLst>
          </p:cNvPr>
          <p:cNvSpPr txBox="1"/>
          <p:nvPr/>
        </p:nvSpPr>
        <p:spPr>
          <a:xfrm>
            <a:off x="9742282" y="5915826"/>
            <a:ext cx="2449718" cy="646331"/>
          </a:xfrm>
          <a:prstGeom prst="rect">
            <a:avLst/>
          </a:prstGeom>
          <a:noFill/>
        </p:spPr>
        <p:txBody>
          <a:bodyPr wrap="square" rtlCol="0">
            <a:spAutoFit/>
          </a:bodyPr>
          <a:lstStyle/>
          <a:p>
            <a:r>
              <a:rPr lang="en-US" altLang="ja-JP" sz="3600" b="1" dirty="0"/>
              <a:t>22.85…</a:t>
            </a:r>
            <a:r>
              <a:rPr lang="ja-JP" altLang="en-US" sz="3600" b="1" dirty="0"/>
              <a:t>ｍ</a:t>
            </a:r>
            <a:endParaRPr kumimoji="1" lang="ja-JP" altLang="en-US" sz="3600" b="1" dirty="0"/>
          </a:p>
        </p:txBody>
      </p:sp>
      <p:sp>
        <p:nvSpPr>
          <p:cNvPr id="15" name="テキスト ボックス 14">
            <a:extLst>
              <a:ext uri="{FF2B5EF4-FFF2-40B4-BE49-F238E27FC236}">
                <a16:creationId xmlns:a16="http://schemas.microsoft.com/office/drawing/2014/main" id="{BB39D8CA-57BD-4C80-92CE-8F3936F845DB}"/>
              </a:ext>
            </a:extLst>
          </p:cNvPr>
          <p:cNvSpPr txBox="1"/>
          <p:nvPr/>
        </p:nvSpPr>
        <p:spPr>
          <a:xfrm>
            <a:off x="8734091" y="3327834"/>
            <a:ext cx="1400908" cy="646331"/>
          </a:xfrm>
          <a:prstGeom prst="rect">
            <a:avLst/>
          </a:prstGeom>
          <a:noFill/>
        </p:spPr>
        <p:txBody>
          <a:bodyPr wrap="square" rtlCol="0">
            <a:spAutoFit/>
          </a:bodyPr>
          <a:lstStyle/>
          <a:p>
            <a:r>
              <a:rPr lang="ja-JP" altLang="en-US" sz="3600" b="1" dirty="0"/>
              <a:t>秒速</a:t>
            </a:r>
            <a:endParaRPr kumimoji="1" lang="ja-JP" altLang="en-US" sz="3600" b="1" dirty="0"/>
          </a:p>
        </p:txBody>
      </p:sp>
      <p:sp>
        <p:nvSpPr>
          <p:cNvPr id="16" name="テキスト ボックス 15">
            <a:extLst>
              <a:ext uri="{FF2B5EF4-FFF2-40B4-BE49-F238E27FC236}">
                <a16:creationId xmlns:a16="http://schemas.microsoft.com/office/drawing/2014/main" id="{78BFAE26-0B40-45FD-B249-5A58489BAE58}"/>
              </a:ext>
            </a:extLst>
          </p:cNvPr>
          <p:cNvSpPr txBox="1"/>
          <p:nvPr/>
        </p:nvSpPr>
        <p:spPr>
          <a:xfrm>
            <a:off x="9822836" y="4500656"/>
            <a:ext cx="1400908" cy="646331"/>
          </a:xfrm>
          <a:prstGeom prst="rect">
            <a:avLst/>
          </a:prstGeom>
          <a:noFill/>
        </p:spPr>
        <p:txBody>
          <a:bodyPr wrap="square" rtlCol="0">
            <a:spAutoFit/>
          </a:bodyPr>
          <a:lstStyle/>
          <a:p>
            <a:r>
              <a:rPr lang="en-US" altLang="ja-JP" sz="3600" b="1" dirty="0"/>
              <a:t>20</a:t>
            </a:r>
            <a:r>
              <a:rPr lang="ja-JP" altLang="en-US" sz="3600" b="1" dirty="0"/>
              <a:t>ｍ</a:t>
            </a:r>
            <a:endParaRPr kumimoji="1" lang="ja-JP" altLang="en-US" sz="3600" b="1" dirty="0"/>
          </a:p>
        </p:txBody>
      </p:sp>
      <p:sp>
        <p:nvSpPr>
          <p:cNvPr id="17" name="テキスト ボックス 16">
            <a:extLst>
              <a:ext uri="{FF2B5EF4-FFF2-40B4-BE49-F238E27FC236}">
                <a16:creationId xmlns:a16="http://schemas.microsoft.com/office/drawing/2014/main" id="{C368EDDB-2C6F-48AF-91A9-2E202CDE50DD}"/>
              </a:ext>
            </a:extLst>
          </p:cNvPr>
          <p:cNvSpPr txBox="1"/>
          <p:nvPr/>
        </p:nvSpPr>
        <p:spPr>
          <a:xfrm>
            <a:off x="8751069" y="4519882"/>
            <a:ext cx="1400908" cy="646331"/>
          </a:xfrm>
          <a:prstGeom prst="rect">
            <a:avLst/>
          </a:prstGeom>
          <a:noFill/>
        </p:spPr>
        <p:txBody>
          <a:bodyPr wrap="square" rtlCol="0">
            <a:spAutoFit/>
          </a:bodyPr>
          <a:lstStyle/>
          <a:p>
            <a:r>
              <a:rPr lang="ja-JP" altLang="en-US" sz="3600" b="1" dirty="0"/>
              <a:t>秒速</a:t>
            </a:r>
            <a:endParaRPr kumimoji="1" lang="ja-JP" altLang="en-US" sz="3600" b="1" dirty="0"/>
          </a:p>
        </p:txBody>
      </p:sp>
      <p:sp>
        <p:nvSpPr>
          <p:cNvPr id="18" name="テキスト ボックス 17">
            <a:extLst>
              <a:ext uri="{FF2B5EF4-FFF2-40B4-BE49-F238E27FC236}">
                <a16:creationId xmlns:a16="http://schemas.microsoft.com/office/drawing/2014/main" id="{513151D4-038C-4588-8324-6C65E1D75501}"/>
              </a:ext>
            </a:extLst>
          </p:cNvPr>
          <p:cNvSpPr txBox="1"/>
          <p:nvPr/>
        </p:nvSpPr>
        <p:spPr>
          <a:xfrm>
            <a:off x="8751069" y="5915826"/>
            <a:ext cx="1400908" cy="646331"/>
          </a:xfrm>
          <a:prstGeom prst="rect">
            <a:avLst/>
          </a:prstGeom>
          <a:noFill/>
        </p:spPr>
        <p:txBody>
          <a:bodyPr wrap="square" rtlCol="0">
            <a:spAutoFit/>
          </a:bodyPr>
          <a:lstStyle/>
          <a:p>
            <a:r>
              <a:rPr lang="ja-JP" altLang="en-US" sz="3600" b="1" dirty="0"/>
              <a:t>秒速</a:t>
            </a:r>
            <a:endParaRPr kumimoji="1" lang="ja-JP" altLang="en-US" sz="3600" b="1" dirty="0"/>
          </a:p>
        </p:txBody>
      </p:sp>
    </p:spTree>
    <p:extLst>
      <p:ext uri="{BB962C8B-B14F-4D97-AF65-F5344CB8AC3E}">
        <p14:creationId xmlns:p14="http://schemas.microsoft.com/office/powerpoint/2010/main" val="23005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775C88CF-C27C-40CF-B5D2-28C8F0714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874" y="181843"/>
            <a:ext cx="8889021" cy="2776345"/>
          </a:xfrm>
          <a:prstGeom prst="rect">
            <a:avLst/>
          </a:prstGeom>
        </p:spPr>
      </p:pic>
      <p:sp>
        <p:nvSpPr>
          <p:cNvPr id="4" name="テキスト ボックス 3">
            <a:extLst>
              <a:ext uri="{FF2B5EF4-FFF2-40B4-BE49-F238E27FC236}">
                <a16:creationId xmlns:a16="http://schemas.microsoft.com/office/drawing/2014/main" id="{71515E1D-9807-4269-A7EB-6FCD7E15E85F}"/>
              </a:ext>
            </a:extLst>
          </p:cNvPr>
          <p:cNvSpPr txBox="1"/>
          <p:nvPr/>
        </p:nvSpPr>
        <p:spPr>
          <a:xfrm>
            <a:off x="4343088" y="3386997"/>
            <a:ext cx="3351645" cy="646331"/>
          </a:xfrm>
          <a:prstGeom prst="rect">
            <a:avLst/>
          </a:prstGeom>
          <a:noFill/>
        </p:spPr>
        <p:txBody>
          <a:bodyPr wrap="square" rtlCol="0">
            <a:spAutoFit/>
          </a:bodyPr>
          <a:lstStyle/>
          <a:p>
            <a:r>
              <a:rPr lang="ja-JP" altLang="en-US" sz="3600" b="1" dirty="0"/>
              <a:t> </a:t>
            </a:r>
            <a:r>
              <a:rPr lang="en-US" altLang="ja-JP" sz="3600" b="1" dirty="0"/>
              <a:t>160÷10</a:t>
            </a:r>
            <a:r>
              <a:rPr lang="ja-JP" altLang="en-US" sz="3600" b="1" dirty="0"/>
              <a:t>＝</a:t>
            </a:r>
            <a:r>
              <a:rPr lang="en-US" altLang="ja-JP" sz="3600" b="1" dirty="0"/>
              <a:t>16</a:t>
            </a:r>
            <a:endParaRPr kumimoji="1" lang="ja-JP" altLang="en-US" sz="3600" b="1" dirty="0"/>
          </a:p>
        </p:txBody>
      </p:sp>
      <p:sp>
        <p:nvSpPr>
          <p:cNvPr id="5" name="テキスト ボックス 4">
            <a:extLst>
              <a:ext uri="{FF2B5EF4-FFF2-40B4-BE49-F238E27FC236}">
                <a16:creationId xmlns:a16="http://schemas.microsoft.com/office/drawing/2014/main" id="{C20F53FB-1686-4D3C-9855-F77B1B59BF53}"/>
              </a:ext>
            </a:extLst>
          </p:cNvPr>
          <p:cNvSpPr txBox="1"/>
          <p:nvPr/>
        </p:nvSpPr>
        <p:spPr>
          <a:xfrm>
            <a:off x="4436448" y="4700358"/>
            <a:ext cx="3164924" cy="646331"/>
          </a:xfrm>
          <a:prstGeom prst="rect">
            <a:avLst/>
          </a:prstGeom>
          <a:noFill/>
        </p:spPr>
        <p:txBody>
          <a:bodyPr wrap="square" rtlCol="0">
            <a:spAutoFit/>
          </a:bodyPr>
          <a:lstStyle/>
          <a:p>
            <a:r>
              <a:rPr lang="en-US" altLang="ja-JP" sz="3600" b="1" dirty="0"/>
              <a:t>200÷10</a:t>
            </a:r>
            <a:r>
              <a:rPr lang="ja-JP" altLang="en-US" sz="3600" b="1" dirty="0"/>
              <a:t>＝</a:t>
            </a:r>
            <a:r>
              <a:rPr lang="en-US" altLang="ja-JP" sz="3600" b="1" dirty="0"/>
              <a:t>20</a:t>
            </a:r>
            <a:r>
              <a:rPr lang="ja-JP" altLang="en-US" sz="3600" b="1" dirty="0"/>
              <a:t>　</a:t>
            </a:r>
            <a:endParaRPr kumimoji="1" lang="ja-JP" altLang="en-US" sz="3600" b="1" dirty="0"/>
          </a:p>
        </p:txBody>
      </p:sp>
      <p:sp>
        <p:nvSpPr>
          <p:cNvPr id="6" name="テキスト ボックス 5">
            <a:extLst>
              <a:ext uri="{FF2B5EF4-FFF2-40B4-BE49-F238E27FC236}">
                <a16:creationId xmlns:a16="http://schemas.microsoft.com/office/drawing/2014/main" id="{16CAA989-C986-4528-8088-032712CEA596}"/>
              </a:ext>
            </a:extLst>
          </p:cNvPr>
          <p:cNvSpPr txBox="1"/>
          <p:nvPr/>
        </p:nvSpPr>
        <p:spPr>
          <a:xfrm>
            <a:off x="4416352" y="5948469"/>
            <a:ext cx="4096900" cy="646331"/>
          </a:xfrm>
          <a:prstGeom prst="rect">
            <a:avLst/>
          </a:prstGeom>
          <a:noFill/>
        </p:spPr>
        <p:txBody>
          <a:bodyPr wrap="square" rtlCol="0">
            <a:spAutoFit/>
          </a:bodyPr>
          <a:lstStyle/>
          <a:p>
            <a:r>
              <a:rPr lang="en-US" altLang="ja-JP" sz="3600" b="1" dirty="0"/>
              <a:t>160÷7</a:t>
            </a:r>
            <a:r>
              <a:rPr lang="ja-JP" altLang="en-US" sz="3600" b="1" dirty="0"/>
              <a:t>＝</a:t>
            </a:r>
            <a:r>
              <a:rPr lang="en-US" altLang="ja-JP" sz="3600" b="1" dirty="0"/>
              <a:t>22.85…</a:t>
            </a:r>
            <a:endParaRPr kumimoji="1" lang="ja-JP" altLang="en-US" sz="3600" b="1" dirty="0"/>
          </a:p>
        </p:txBody>
      </p:sp>
      <p:sp>
        <p:nvSpPr>
          <p:cNvPr id="13" name="テキスト ボックス 12">
            <a:extLst>
              <a:ext uri="{FF2B5EF4-FFF2-40B4-BE49-F238E27FC236}">
                <a16:creationId xmlns:a16="http://schemas.microsoft.com/office/drawing/2014/main" id="{6EFD67F5-BD49-4E1A-9C1D-A574D9BF7DFA}"/>
              </a:ext>
            </a:extLst>
          </p:cNvPr>
          <p:cNvSpPr txBox="1"/>
          <p:nvPr/>
        </p:nvSpPr>
        <p:spPr>
          <a:xfrm>
            <a:off x="9688443" y="3336757"/>
            <a:ext cx="1400908" cy="646331"/>
          </a:xfrm>
          <a:prstGeom prst="rect">
            <a:avLst/>
          </a:prstGeom>
          <a:noFill/>
        </p:spPr>
        <p:txBody>
          <a:bodyPr wrap="square" rtlCol="0">
            <a:spAutoFit/>
          </a:bodyPr>
          <a:lstStyle/>
          <a:p>
            <a:r>
              <a:rPr lang="en-US" altLang="ja-JP" sz="3600" b="1" dirty="0"/>
              <a:t>16</a:t>
            </a:r>
            <a:r>
              <a:rPr lang="ja-JP" altLang="en-US" sz="3600" b="1" dirty="0"/>
              <a:t>ｍ</a:t>
            </a:r>
            <a:endParaRPr kumimoji="1" lang="ja-JP" altLang="en-US" sz="3600" b="1" dirty="0"/>
          </a:p>
        </p:txBody>
      </p:sp>
      <p:sp>
        <p:nvSpPr>
          <p:cNvPr id="14" name="テキスト ボックス 13">
            <a:extLst>
              <a:ext uri="{FF2B5EF4-FFF2-40B4-BE49-F238E27FC236}">
                <a16:creationId xmlns:a16="http://schemas.microsoft.com/office/drawing/2014/main" id="{53890901-ED59-43F3-8A48-BA29DC0CB1D1}"/>
              </a:ext>
            </a:extLst>
          </p:cNvPr>
          <p:cNvSpPr txBox="1"/>
          <p:nvPr/>
        </p:nvSpPr>
        <p:spPr>
          <a:xfrm>
            <a:off x="9607889" y="5898229"/>
            <a:ext cx="2449718" cy="646331"/>
          </a:xfrm>
          <a:prstGeom prst="rect">
            <a:avLst/>
          </a:prstGeom>
          <a:noFill/>
        </p:spPr>
        <p:txBody>
          <a:bodyPr wrap="square" rtlCol="0">
            <a:spAutoFit/>
          </a:bodyPr>
          <a:lstStyle/>
          <a:p>
            <a:r>
              <a:rPr lang="en-US" altLang="ja-JP" sz="3600" b="1" dirty="0"/>
              <a:t>22.85…</a:t>
            </a:r>
            <a:r>
              <a:rPr lang="ja-JP" altLang="en-US" sz="3600" b="1" dirty="0"/>
              <a:t>ｍ</a:t>
            </a:r>
            <a:endParaRPr kumimoji="1" lang="ja-JP" altLang="en-US" sz="3600" b="1" dirty="0"/>
          </a:p>
        </p:txBody>
      </p:sp>
      <p:sp>
        <p:nvSpPr>
          <p:cNvPr id="15" name="テキスト ボックス 14">
            <a:extLst>
              <a:ext uri="{FF2B5EF4-FFF2-40B4-BE49-F238E27FC236}">
                <a16:creationId xmlns:a16="http://schemas.microsoft.com/office/drawing/2014/main" id="{EA0021F5-0A06-48AC-8310-4019023585EF}"/>
              </a:ext>
            </a:extLst>
          </p:cNvPr>
          <p:cNvSpPr txBox="1"/>
          <p:nvPr/>
        </p:nvSpPr>
        <p:spPr>
          <a:xfrm>
            <a:off x="8599698" y="3336619"/>
            <a:ext cx="1400908" cy="646331"/>
          </a:xfrm>
          <a:prstGeom prst="rect">
            <a:avLst/>
          </a:prstGeom>
          <a:noFill/>
        </p:spPr>
        <p:txBody>
          <a:bodyPr wrap="square" rtlCol="0">
            <a:spAutoFit/>
          </a:bodyPr>
          <a:lstStyle/>
          <a:p>
            <a:r>
              <a:rPr lang="ja-JP" altLang="en-US" sz="3600" b="1" dirty="0"/>
              <a:t>秒速</a:t>
            </a:r>
            <a:endParaRPr kumimoji="1" lang="ja-JP" altLang="en-US" sz="3600" b="1" dirty="0"/>
          </a:p>
        </p:txBody>
      </p:sp>
      <p:sp>
        <p:nvSpPr>
          <p:cNvPr id="16" name="テキスト ボックス 15">
            <a:extLst>
              <a:ext uri="{FF2B5EF4-FFF2-40B4-BE49-F238E27FC236}">
                <a16:creationId xmlns:a16="http://schemas.microsoft.com/office/drawing/2014/main" id="{E05AD5A9-02FE-4EAD-8134-E5977B890AE6}"/>
              </a:ext>
            </a:extLst>
          </p:cNvPr>
          <p:cNvSpPr txBox="1"/>
          <p:nvPr/>
        </p:nvSpPr>
        <p:spPr>
          <a:xfrm>
            <a:off x="9688443" y="4650118"/>
            <a:ext cx="1400908" cy="646331"/>
          </a:xfrm>
          <a:prstGeom prst="rect">
            <a:avLst/>
          </a:prstGeom>
          <a:noFill/>
        </p:spPr>
        <p:txBody>
          <a:bodyPr wrap="square" rtlCol="0">
            <a:spAutoFit/>
          </a:bodyPr>
          <a:lstStyle/>
          <a:p>
            <a:r>
              <a:rPr lang="en-US" altLang="ja-JP" sz="3600" b="1" dirty="0"/>
              <a:t>20</a:t>
            </a:r>
            <a:r>
              <a:rPr lang="ja-JP" altLang="en-US" sz="3600" b="1" dirty="0"/>
              <a:t>ｍ</a:t>
            </a:r>
            <a:endParaRPr kumimoji="1" lang="ja-JP" altLang="en-US" sz="3600" b="1" dirty="0"/>
          </a:p>
        </p:txBody>
      </p:sp>
      <p:sp>
        <p:nvSpPr>
          <p:cNvPr id="17" name="テキスト ボックス 16">
            <a:extLst>
              <a:ext uri="{FF2B5EF4-FFF2-40B4-BE49-F238E27FC236}">
                <a16:creationId xmlns:a16="http://schemas.microsoft.com/office/drawing/2014/main" id="{E4291012-D0C0-405F-862C-39D0CA242E4B}"/>
              </a:ext>
            </a:extLst>
          </p:cNvPr>
          <p:cNvSpPr txBox="1"/>
          <p:nvPr/>
        </p:nvSpPr>
        <p:spPr>
          <a:xfrm>
            <a:off x="8616676" y="4650118"/>
            <a:ext cx="1400908" cy="646331"/>
          </a:xfrm>
          <a:prstGeom prst="rect">
            <a:avLst/>
          </a:prstGeom>
          <a:noFill/>
        </p:spPr>
        <p:txBody>
          <a:bodyPr wrap="square" rtlCol="0">
            <a:spAutoFit/>
          </a:bodyPr>
          <a:lstStyle/>
          <a:p>
            <a:r>
              <a:rPr lang="ja-JP" altLang="en-US" sz="3600" b="1" dirty="0"/>
              <a:t>秒速</a:t>
            </a:r>
            <a:endParaRPr kumimoji="1" lang="ja-JP" altLang="en-US" sz="3600" b="1" dirty="0"/>
          </a:p>
        </p:txBody>
      </p:sp>
      <p:sp>
        <p:nvSpPr>
          <p:cNvPr id="18" name="テキスト ボックス 17">
            <a:extLst>
              <a:ext uri="{FF2B5EF4-FFF2-40B4-BE49-F238E27FC236}">
                <a16:creationId xmlns:a16="http://schemas.microsoft.com/office/drawing/2014/main" id="{C69F4675-FAFA-418B-9341-24E63AE4E1A3}"/>
              </a:ext>
            </a:extLst>
          </p:cNvPr>
          <p:cNvSpPr txBox="1"/>
          <p:nvPr/>
        </p:nvSpPr>
        <p:spPr>
          <a:xfrm>
            <a:off x="8616676" y="5898229"/>
            <a:ext cx="1400908" cy="646331"/>
          </a:xfrm>
          <a:prstGeom prst="rect">
            <a:avLst/>
          </a:prstGeom>
          <a:noFill/>
        </p:spPr>
        <p:txBody>
          <a:bodyPr wrap="square" rtlCol="0">
            <a:spAutoFit/>
          </a:bodyPr>
          <a:lstStyle/>
          <a:p>
            <a:r>
              <a:rPr lang="ja-JP" altLang="en-US" sz="3600" b="1" dirty="0"/>
              <a:t>秒速</a:t>
            </a:r>
            <a:endParaRPr kumimoji="1" lang="ja-JP" altLang="en-US" sz="3600" b="1" dirty="0"/>
          </a:p>
        </p:txBody>
      </p:sp>
      <p:sp>
        <p:nvSpPr>
          <p:cNvPr id="19" name="テキスト ボックス 18">
            <a:extLst>
              <a:ext uri="{FF2B5EF4-FFF2-40B4-BE49-F238E27FC236}">
                <a16:creationId xmlns:a16="http://schemas.microsoft.com/office/drawing/2014/main" id="{F91E9728-3CC2-4BE5-A5AF-44364AC7EB8D}"/>
              </a:ext>
            </a:extLst>
          </p:cNvPr>
          <p:cNvSpPr txBox="1"/>
          <p:nvPr/>
        </p:nvSpPr>
        <p:spPr>
          <a:xfrm>
            <a:off x="3865720" y="2948765"/>
            <a:ext cx="1555715" cy="646331"/>
          </a:xfrm>
          <a:prstGeom prst="rect">
            <a:avLst/>
          </a:prstGeom>
          <a:noFill/>
        </p:spPr>
        <p:txBody>
          <a:bodyPr wrap="square" rtlCol="0">
            <a:spAutoFit/>
          </a:bodyPr>
          <a:lstStyle/>
          <a:p>
            <a:r>
              <a:rPr lang="ja-JP" altLang="en-US" sz="3600" b="1" dirty="0">
                <a:solidFill>
                  <a:srgbClr val="0070C0"/>
                </a:solidFill>
              </a:rPr>
              <a:t>道のり</a:t>
            </a:r>
            <a:endParaRPr kumimoji="1" lang="ja-JP" altLang="en-US" sz="3600" b="1" dirty="0">
              <a:solidFill>
                <a:srgbClr val="0070C0"/>
              </a:solidFill>
            </a:endParaRPr>
          </a:p>
        </p:txBody>
      </p:sp>
      <p:sp>
        <p:nvSpPr>
          <p:cNvPr id="20" name="テキスト ボックス 19">
            <a:extLst>
              <a:ext uri="{FF2B5EF4-FFF2-40B4-BE49-F238E27FC236}">
                <a16:creationId xmlns:a16="http://schemas.microsoft.com/office/drawing/2014/main" id="{E470CB51-44D9-4C32-B160-16619C2FAFBA}"/>
              </a:ext>
            </a:extLst>
          </p:cNvPr>
          <p:cNvSpPr txBox="1"/>
          <p:nvPr/>
        </p:nvSpPr>
        <p:spPr>
          <a:xfrm>
            <a:off x="5226030" y="2919722"/>
            <a:ext cx="533222" cy="646331"/>
          </a:xfrm>
          <a:prstGeom prst="rect">
            <a:avLst/>
          </a:prstGeom>
          <a:noFill/>
        </p:spPr>
        <p:txBody>
          <a:bodyPr wrap="square" rtlCol="0">
            <a:spAutoFit/>
          </a:bodyPr>
          <a:lstStyle/>
          <a:p>
            <a:r>
              <a:rPr lang="en-US" altLang="ja-JP" sz="3600" b="1" dirty="0"/>
              <a:t>÷</a:t>
            </a:r>
            <a:endParaRPr kumimoji="1" lang="ja-JP" altLang="en-US" sz="3600" b="1" dirty="0"/>
          </a:p>
        </p:txBody>
      </p:sp>
      <p:sp>
        <p:nvSpPr>
          <p:cNvPr id="21" name="テキスト ボックス 20">
            <a:extLst>
              <a:ext uri="{FF2B5EF4-FFF2-40B4-BE49-F238E27FC236}">
                <a16:creationId xmlns:a16="http://schemas.microsoft.com/office/drawing/2014/main" id="{5B2F78B5-3ABE-47B1-9651-E0EE02BBCB9C}"/>
              </a:ext>
            </a:extLst>
          </p:cNvPr>
          <p:cNvSpPr txBox="1"/>
          <p:nvPr/>
        </p:nvSpPr>
        <p:spPr>
          <a:xfrm>
            <a:off x="5699170" y="2929171"/>
            <a:ext cx="1148827" cy="646331"/>
          </a:xfrm>
          <a:prstGeom prst="rect">
            <a:avLst/>
          </a:prstGeom>
          <a:noFill/>
        </p:spPr>
        <p:txBody>
          <a:bodyPr wrap="square" rtlCol="0">
            <a:spAutoFit/>
          </a:bodyPr>
          <a:lstStyle/>
          <a:p>
            <a:r>
              <a:rPr lang="ja-JP" altLang="en-US" sz="3600" b="1" dirty="0">
                <a:solidFill>
                  <a:srgbClr val="00B050"/>
                </a:solidFill>
              </a:rPr>
              <a:t>時間</a:t>
            </a:r>
            <a:endParaRPr kumimoji="1" lang="ja-JP" altLang="en-US" sz="3600" b="1" dirty="0">
              <a:solidFill>
                <a:srgbClr val="00B050"/>
              </a:solidFill>
            </a:endParaRPr>
          </a:p>
        </p:txBody>
      </p:sp>
      <p:sp>
        <p:nvSpPr>
          <p:cNvPr id="22" name="テキスト ボックス 21">
            <a:extLst>
              <a:ext uri="{FF2B5EF4-FFF2-40B4-BE49-F238E27FC236}">
                <a16:creationId xmlns:a16="http://schemas.microsoft.com/office/drawing/2014/main" id="{6B7BA1E2-7A01-49ED-B12B-06E8F7F8C466}"/>
              </a:ext>
            </a:extLst>
          </p:cNvPr>
          <p:cNvSpPr txBox="1"/>
          <p:nvPr/>
        </p:nvSpPr>
        <p:spPr>
          <a:xfrm>
            <a:off x="6687760" y="2919722"/>
            <a:ext cx="533223" cy="646331"/>
          </a:xfrm>
          <a:prstGeom prst="rect">
            <a:avLst/>
          </a:prstGeom>
          <a:noFill/>
        </p:spPr>
        <p:txBody>
          <a:bodyPr wrap="square" rtlCol="0">
            <a:spAutoFit/>
          </a:bodyPr>
          <a:lstStyle/>
          <a:p>
            <a:r>
              <a:rPr lang="ja-JP" altLang="en-US" sz="3600" b="1" dirty="0"/>
              <a:t>＝</a:t>
            </a:r>
            <a:endParaRPr kumimoji="1" lang="ja-JP" altLang="en-US" sz="3600" b="1" dirty="0"/>
          </a:p>
        </p:txBody>
      </p:sp>
      <p:sp>
        <p:nvSpPr>
          <p:cNvPr id="23" name="テキスト ボックス 22">
            <a:extLst>
              <a:ext uri="{FF2B5EF4-FFF2-40B4-BE49-F238E27FC236}">
                <a16:creationId xmlns:a16="http://schemas.microsoft.com/office/drawing/2014/main" id="{7515952D-2E64-48E2-9476-CD727763FAE5}"/>
              </a:ext>
            </a:extLst>
          </p:cNvPr>
          <p:cNvSpPr txBox="1"/>
          <p:nvPr/>
        </p:nvSpPr>
        <p:spPr>
          <a:xfrm>
            <a:off x="7171297" y="2886194"/>
            <a:ext cx="1148827" cy="646331"/>
          </a:xfrm>
          <a:prstGeom prst="rect">
            <a:avLst/>
          </a:prstGeom>
          <a:noFill/>
        </p:spPr>
        <p:txBody>
          <a:bodyPr wrap="square" rtlCol="0">
            <a:spAutoFit/>
          </a:bodyPr>
          <a:lstStyle/>
          <a:p>
            <a:r>
              <a:rPr lang="ja-JP" altLang="en-US" sz="3600" b="1" dirty="0">
                <a:solidFill>
                  <a:srgbClr val="FF0000"/>
                </a:solidFill>
              </a:rPr>
              <a:t>速さ</a:t>
            </a:r>
            <a:endParaRPr kumimoji="1" lang="ja-JP" altLang="en-US" sz="3600" b="1" dirty="0">
              <a:solidFill>
                <a:srgbClr val="FF0000"/>
              </a:solidFill>
            </a:endParaRPr>
          </a:p>
        </p:txBody>
      </p:sp>
      <p:sp>
        <p:nvSpPr>
          <p:cNvPr id="24" name="テキスト ボックス 23">
            <a:extLst>
              <a:ext uri="{FF2B5EF4-FFF2-40B4-BE49-F238E27FC236}">
                <a16:creationId xmlns:a16="http://schemas.microsoft.com/office/drawing/2014/main" id="{B521A199-F3D7-4548-A35F-607B648894E9}"/>
              </a:ext>
            </a:extLst>
          </p:cNvPr>
          <p:cNvSpPr txBox="1"/>
          <p:nvPr/>
        </p:nvSpPr>
        <p:spPr>
          <a:xfrm>
            <a:off x="3877087" y="4218074"/>
            <a:ext cx="1555715" cy="646331"/>
          </a:xfrm>
          <a:prstGeom prst="rect">
            <a:avLst/>
          </a:prstGeom>
          <a:noFill/>
        </p:spPr>
        <p:txBody>
          <a:bodyPr wrap="square" rtlCol="0">
            <a:spAutoFit/>
          </a:bodyPr>
          <a:lstStyle/>
          <a:p>
            <a:r>
              <a:rPr lang="ja-JP" altLang="en-US" sz="3600" b="1" dirty="0">
                <a:solidFill>
                  <a:srgbClr val="0070C0"/>
                </a:solidFill>
              </a:rPr>
              <a:t>道のり</a:t>
            </a:r>
            <a:endParaRPr kumimoji="1" lang="ja-JP" altLang="en-US" sz="3600" b="1" dirty="0">
              <a:solidFill>
                <a:srgbClr val="0070C0"/>
              </a:solidFill>
            </a:endParaRPr>
          </a:p>
        </p:txBody>
      </p:sp>
      <p:sp>
        <p:nvSpPr>
          <p:cNvPr id="25" name="テキスト ボックス 24">
            <a:extLst>
              <a:ext uri="{FF2B5EF4-FFF2-40B4-BE49-F238E27FC236}">
                <a16:creationId xmlns:a16="http://schemas.microsoft.com/office/drawing/2014/main" id="{5BD469F6-F134-4405-8ABF-BDBAEC4DAD2C}"/>
              </a:ext>
            </a:extLst>
          </p:cNvPr>
          <p:cNvSpPr txBox="1"/>
          <p:nvPr/>
        </p:nvSpPr>
        <p:spPr>
          <a:xfrm>
            <a:off x="5237397" y="4189031"/>
            <a:ext cx="533222" cy="646331"/>
          </a:xfrm>
          <a:prstGeom prst="rect">
            <a:avLst/>
          </a:prstGeom>
          <a:noFill/>
        </p:spPr>
        <p:txBody>
          <a:bodyPr wrap="square" rtlCol="0">
            <a:spAutoFit/>
          </a:bodyPr>
          <a:lstStyle/>
          <a:p>
            <a:r>
              <a:rPr lang="en-US" altLang="ja-JP" sz="3600" b="1" dirty="0"/>
              <a:t>÷</a:t>
            </a:r>
            <a:endParaRPr kumimoji="1" lang="ja-JP" altLang="en-US" sz="3600" b="1" dirty="0"/>
          </a:p>
        </p:txBody>
      </p:sp>
      <p:sp>
        <p:nvSpPr>
          <p:cNvPr id="26" name="テキスト ボックス 25">
            <a:extLst>
              <a:ext uri="{FF2B5EF4-FFF2-40B4-BE49-F238E27FC236}">
                <a16:creationId xmlns:a16="http://schemas.microsoft.com/office/drawing/2014/main" id="{2F84B4E2-7574-4ABF-BF1A-E822820A7422}"/>
              </a:ext>
            </a:extLst>
          </p:cNvPr>
          <p:cNvSpPr txBox="1"/>
          <p:nvPr/>
        </p:nvSpPr>
        <p:spPr>
          <a:xfrm>
            <a:off x="5710537" y="4198480"/>
            <a:ext cx="1148827" cy="646331"/>
          </a:xfrm>
          <a:prstGeom prst="rect">
            <a:avLst/>
          </a:prstGeom>
          <a:noFill/>
        </p:spPr>
        <p:txBody>
          <a:bodyPr wrap="square" rtlCol="0">
            <a:spAutoFit/>
          </a:bodyPr>
          <a:lstStyle/>
          <a:p>
            <a:r>
              <a:rPr lang="ja-JP" altLang="en-US" sz="3600" b="1" dirty="0">
                <a:solidFill>
                  <a:srgbClr val="00B050"/>
                </a:solidFill>
              </a:rPr>
              <a:t>時間</a:t>
            </a:r>
            <a:endParaRPr kumimoji="1" lang="ja-JP" altLang="en-US" sz="3600" b="1" dirty="0">
              <a:solidFill>
                <a:srgbClr val="00B050"/>
              </a:solidFill>
            </a:endParaRPr>
          </a:p>
        </p:txBody>
      </p:sp>
      <p:sp>
        <p:nvSpPr>
          <p:cNvPr id="27" name="テキスト ボックス 26">
            <a:extLst>
              <a:ext uri="{FF2B5EF4-FFF2-40B4-BE49-F238E27FC236}">
                <a16:creationId xmlns:a16="http://schemas.microsoft.com/office/drawing/2014/main" id="{F080EE81-5AAC-4EA0-9583-2F33B1E71DF1}"/>
              </a:ext>
            </a:extLst>
          </p:cNvPr>
          <p:cNvSpPr txBox="1"/>
          <p:nvPr/>
        </p:nvSpPr>
        <p:spPr>
          <a:xfrm>
            <a:off x="6699127" y="4189031"/>
            <a:ext cx="533223" cy="646331"/>
          </a:xfrm>
          <a:prstGeom prst="rect">
            <a:avLst/>
          </a:prstGeom>
          <a:noFill/>
        </p:spPr>
        <p:txBody>
          <a:bodyPr wrap="square" rtlCol="0">
            <a:spAutoFit/>
          </a:bodyPr>
          <a:lstStyle/>
          <a:p>
            <a:r>
              <a:rPr lang="ja-JP" altLang="en-US" sz="3600" b="1" dirty="0"/>
              <a:t>＝</a:t>
            </a:r>
            <a:endParaRPr kumimoji="1" lang="ja-JP" altLang="en-US" sz="3600" b="1" dirty="0"/>
          </a:p>
        </p:txBody>
      </p:sp>
      <p:sp>
        <p:nvSpPr>
          <p:cNvPr id="28" name="テキスト ボックス 27">
            <a:extLst>
              <a:ext uri="{FF2B5EF4-FFF2-40B4-BE49-F238E27FC236}">
                <a16:creationId xmlns:a16="http://schemas.microsoft.com/office/drawing/2014/main" id="{54651A67-662F-4C27-BC12-2F711D5ADE18}"/>
              </a:ext>
            </a:extLst>
          </p:cNvPr>
          <p:cNvSpPr txBox="1"/>
          <p:nvPr/>
        </p:nvSpPr>
        <p:spPr>
          <a:xfrm>
            <a:off x="7182664" y="4155503"/>
            <a:ext cx="1148827" cy="646331"/>
          </a:xfrm>
          <a:prstGeom prst="rect">
            <a:avLst/>
          </a:prstGeom>
          <a:noFill/>
        </p:spPr>
        <p:txBody>
          <a:bodyPr wrap="square" rtlCol="0">
            <a:spAutoFit/>
          </a:bodyPr>
          <a:lstStyle/>
          <a:p>
            <a:r>
              <a:rPr lang="ja-JP" altLang="en-US" sz="3600" b="1" dirty="0">
                <a:solidFill>
                  <a:srgbClr val="FF0000"/>
                </a:solidFill>
              </a:rPr>
              <a:t>速さ</a:t>
            </a:r>
            <a:endParaRPr kumimoji="1" lang="ja-JP" altLang="en-US" sz="3600" b="1" dirty="0">
              <a:solidFill>
                <a:srgbClr val="FF0000"/>
              </a:solidFill>
            </a:endParaRPr>
          </a:p>
        </p:txBody>
      </p:sp>
      <p:sp>
        <p:nvSpPr>
          <p:cNvPr id="29" name="テキスト ボックス 28">
            <a:extLst>
              <a:ext uri="{FF2B5EF4-FFF2-40B4-BE49-F238E27FC236}">
                <a16:creationId xmlns:a16="http://schemas.microsoft.com/office/drawing/2014/main" id="{E1504273-CFE8-4B2A-9139-EE1E6A94D458}"/>
              </a:ext>
            </a:extLst>
          </p:cNvPr>
          <p:cNvSpPr txBox="1"/>
          <p:nvPr/>
        </p:nvSpPr>
        <p:spPr>
          <a:xfrm>
            <a:off x="3877087" y="5536257"/>
            <a:ext cx="1555715" cy="646331"/>
          </a:xfrm>
          <a:prstGeom prst="rect">
            <a:avLst/>
          </a:prstGeom>
          <a:noFill/>
        </p:spPr>
        <p:txBody>
          <a:bodyPr wrap="square" rtlCol="0">
            <a:spAutoFit/>
          </a:bodyPr>
          <a:lstStyle/>
          <a:p>
            <a:r>
              <a:rPr lang="ja-JP" altLang="en-US" sz="3600" b="1" dirty="0">
                <a:solidFill>
                  <a:srgbClr val="0070C0"/>
                </a:solidFill>
              </a:rPr>
              <a:t>道のり</a:t>
            </a:r>
            <a:endParaRPr kumimoji="1" lang="ja-JP" altLang="en-US" sz="3600" b="1" dirty="0">
              <a:solidFill>
                <a:srgbClr val="0070C0"/>
              </a:solidFill>
            </a:endParaRPr>
          </a:p>
        </p:txBody>
      </p:sp>
      <p:sp>
        <p:nvSpPr>
          <p:cNvPr id="30" name="テキスト ボックス 29">
            <a:extLst>
              <a:ext uri="{FF2B5EF4-FFF2-40B4-BE49-F238E27FC236}">
                <a16:creationId xmlns:a16="http://schemas.microsoft.com/office/drawing/2014/main" id="{C75BF305-1D29-4C43-B7E9-7C83122488D0}"/>
              </a:ext>
            </a:extLst>
          </p:cNvPr>
          <p:cNvSpPr txBox="1"/>
          <p:nvPr/>
        </p:nvSpPr>
        <p:spPr>
          <a:xfrm>
            <a:off x="5237397" y="5507214"/>
            <a:ext cx="533222" cy="646331"/>
          </a:xfrm>
          <a:prstGeom prst="rect">
            <a:avLst/>
          </a:prstGeom>
          <a:noFill/>
        </p:spPr>
        <p:txBody>
          <a:bodyPr wrap="square" rtlCol="0">
            <a:spAutoFit/>
          </a:bodyPr>
          <a:lstStyle/>
          <a:p>
            <a:r>
              <a:rPr lang="en-US" altLang="ja-JP" sz="3600" b="1" dirty="0"/>
              <a:t>÷</a:t>
            </a:r>
            <a:endParaRPr kumimoji="1" lang="ja-JP" altLang="en-US" sz="3600" b="1" dirty="0"/>
          </a:p>
        </p:txBody>
      </p:sp>
      <p:sp>
        <p:nvSpPr>
          <p:cNvPr id="31" name="テキスト ボックス 30">
            <a:extLst>
              <a:ext uri="{FF2B5EF4-FFF2-40B4-BE49-F238E27FC236}">
                <a16:creationId xmlns:a16="http://schemas.microsoft.com/office/drawing/2014/main" id="{4D15CC56-7697-4B28-AC1B-A45B41A2BA59}"/>
              </a:ext>
            </a:extLst>
          </p:cNvPr>
          <p:cNvSpPr txBox="1"/>
          <p:nvPr/>
        </p:nvSpPr>
        <p:spPr>
          <a:xfrm>
            <a:off x="5710537" y="5516663"/>
            <a:ext cx="1148827" cy="646331"/>
          </a:xfrm>
          <a:prstGeom prst="rect">
            <a:avLst/>
          </a:prstGeom>
          <a:noFill/>
        </p:spPr>
        <p:txBody>
          <a:bodyPr wrap="square" rtlCol="0">
            <a:spAutoFit/>
          </a:bodyPr>
          <a:lstStyle/>
          <a:p>
            <a:r>
              <a:rPr lang="ja-JP" altLang="en-US" sz="3600" b="1" dirty="0">
                <a:solidFill>
                  <a:srgbClr val="00B050"/>
                </a:solidFill>
              </a:rPr>
              <a:t>時間</a:t>
            </a:r>
            <a:endParaRPr kumimoji="1" lang="ja-JP" altLang="en-US" sz="3600" b="1" dirty="0">
              <a:solidFill>
                <a:srgbClr val="00B050"/>
              </a:solidFill>
            </a:endParaRPr>
          </a:p>
        </p:txBody>
      </p:sp>
      <p:sp>
        <p:nvSpPr>
          <p:cNvPr id="32" name="テキスト ボックス 31">
            <a:extLst>
              <a:ext uri="{FF2B5EF4-FFF2-40B4-BE49-F238E27FC236}">
                <a16:creationId xmlns:a16="http://schemas.microsoft.com/office/drawing/2014/main" id="{96658477-3DFC-4811-A771-DC58E9EB879B}"/>
              </a:ext>
            </a:extLst>
          </p:cNvPr>
          <p:cNvSpPr txBox="1"/>
          <p:nvPr/>
        </p:nvSpPr>
        <p:spPr>
          <a:xfrm>
            <a:off x="6699127" y="5507214"/>
            <a:ext cx="533223" cy="646331"/>
          </a:xfrm>
          <a:prstGeom prst="rect">
            <a:avLst/>
          </a:prstGeom>
          <a:noFill/>
        </p:spPr>
        <p:txBody>
          <a:bodyPr wrap="square" rtlCol="0">
            <a:spAutoFit/>
          </a:bodyPr>
          <a:lstStyle/>
          <a:p>
            <a:r>
              <a:rPr lang="ja-JP" altLang="en-US" sz="3600" b="1" dirty="0"/>
              <a:t>＝</a:t>
            </a:r>
            <a:endParaRPr kumimoji="1" lang="ja-JP" altLang="en-US" sz="3600" b="1" dirty="0"/>
          </a:p>
        </p:txBody>
      </p:sp>
      <p:sp>
        <p:nvSpPr>
          <p:cNvPr id="33" name="テキスト ボックス 32">
            <a:extLst>
              <a:ext uri="{FF2B5EF4-FFF2-40B4-BE49-F238E27FC236}">
                <a16:creationId xmlns:a16="http://schemas.microsoft.com/office/drawing/2014/main" id="{51EF6500-BB30-48B7-9B45-CE3F2218BBC6}"/>
              </a:ext>
            </a:extLst>
          </p:cNvPr>
          <p:cNvSpPr txBox="1"/>
          <p:nvPr/>
        </p:nvSpPr>
        <p:spPr>
          <a:xfrm>
            <a:off x="7182664" y="5473686"/>
            <a:ext cx="1148827" cy="646331"/>
          </a:xfrm>
          <a:prstGeom prst="rect">
            <a:avLst/>
          </a:prstGeom>
          <a:noFill/>
        </p:spPr>
        <p:txBody>
          <a:bodyPr wrap="square" rtlCol="0">
            <a:spAutoFit/>
          </a:bodyPr>
          <a:lstStyle/>
          <a:p>
            <a:r>
              <a:rPr lang="ja-JP" altLang="en-US" sz="3600" b="1" dirty="0">
                <a:solidFill>
                  <a:srgbClr val="FF0000"/>
                </a:solidFill>
              </a:rPr>
              <a:t>速さ</a:t>
            </a:r>
            <a:endParaRPr kumimoji="1" lang="ja-JP" altLang="en-US" sz="3600" b="1" dirty="0">
              <a:solidFill>
                <a:srgbClr val="FF0000"/>
              </a:solidFill>
            </a:endParaRPr>
          </a:p>
        </p:txBody>
      </p:sp>
      <p:sp>
        <p:nvSpPr>
          <p:cNvPr id="34" name="テキスト ボックス 33">
            <a:extLst>
              <a:ext uri="{FF2B5EF4-FFF2-40B4-BE49-F238E27FC236}">
                <a16:creationId xmlns:a16="http://schemas.microsoft.com/office/drawing/2014/main" id="{3520144C-C00D-4F37-B4A7-A8217A894469}"/>
              </a:ext>
            </a:extLst>
          </p:cNvPr>
          <p:cNvSpPr txBox="1"/>
          <p:nvPr/>
        </p:nvSpPr>
        <p:spPr>
          <a:xfrm>
            <a:off x="282823" y="2917535"/>
            <a:ext cx="1647436" cy="646331"/>
          </a:xfrm>
          <a:prstGeom prst="rect">
            <a:avLst/>
          </a:prstGeom>
          <a:noFill/>
        </p:spPr>
        <p:txBody>
          <a:bodyPr wrap="square" rtlCol="0">
            <a:spAutoFit/>
          </a:bodyPr>
          <a:lstStyle/>
          <a:p>
            <a:r>
              <a:rPr lang="ja-JP" altLang="en-US" sz="3600" b="1" dirty="0"/>
              <a:t>キリン</a:t>
            </a:r>
            <a:endParaRPr lang="en-US" altLang="ja-JP" sz="3600" b="1" dirty="0"/>
          </a:p>
        </p:txBody>
      </p:sp>
      <p:sp>
        <p:nvSpPr>
          <p:cNvPr id="35" name="テキスト ボックス 34">
            <a:extLst>
              <a:ext uri="{FF2B5EF4-FFF2-40B4-BE49-F238E27FC236}">
                <a16:creationId xmlns:a16="http://schemas.microsoft.com/office/drawing/2014/main" id="{FD58A6D6-66D0-49F1-AB15-7CA2CF57A719}"/>
              </a:ext>
            </a:extLst>
          </p:cNvPr>
          <p:cNvSpPr txBox="1"/>
          <p:nvPr/>
        </p:nvSpPr>
        <p:spPr>
          <a:xfrm>
            <a:off x="0" y="4187181"/>
            <a:ext cx="2602523" cy="646331"/>
          </a:xfrm>
          <a:prstGeom prst="rect">
            <a:avLst/>
          </a:prstGeom>
          <a:noFill/>
        </p:spPr>
        <p:txBody>
          <a:bodyPr wrap="square" rtlCol="0">
            <a:spAutoFit/>
          </a:bodyPr>
          <a:lstStyle/>
          <a:p>
            <a:r>
              <a:rPr lang="ja-JP" altLang="en-US" sz="3600" b="1" dirty="0"/>
              <a:t>カンガルー</a:t>
            </a:r>
            <a:endParaRPr kumimoji="1" lang="ja-JP" altLang="en-US" sz="3600" b="1" dirty="0"/>
          </a:p>
        </p:txBody>
      </p:sp>
      <p:sp>
        <p:nvSpPr>
          <p:cNvPr id="36" name="テキスト ボックス 35">
            <a:extLst>
              <a:ext uri="{FF2B5EF4-FFF2-40B4-BE49-F238E27FC236}">
                <a16:creationId xmlns:a16="http://schemas.microsoft.com/office/drawing/2014/main" id="{7B71DF5E-4702-46FE-9095-D595C1275E49}"/>
              </a:ext>
            </a:extLst>
          </p:cNvPr>
          <p:cNvSpPr txBox="1"/>
          <p:nvPr/>
        </p:nvSpPr>
        <p:spPr>
          <a:xfrm>
            <a:off x="157603" y="5480993"/>
            <a:ext cx="2065596" cy="646331"/>
          </a:xfrm>
          <a:prstGeom prst="rect">
            <a:avLst/>
          </a:prstGeom>
          <a:noFill/>
        </p:spPr>
        <p:txBody>
          <a:bodyPr wrap="square" rtlCol="0">
            <a:spAutoFit/>
          </a:bodyPr>
          <a:lstStyle/>
          <a:p>
            <a:r>
              <a:rPr lang="ja-JP" altLang="en-US" sz="3600" b="1" dirty="0"/>
              <a:t>ダチョウ</a:t>
            </a:r>
            <a:endParaRPr kumimoji="1" lang="ja-JP" altLang="en-US" sz="3600" b="1" dirty="0"/>
          </a:p>
        </p:txBody>
      </p:sp>
      <p:sp>
        <p:nvSpPr>
          <p:cNvPr id="37" name="テキスト ボックス 36">
            <a:extLst>
              <a:ext uri="{FF2B5EF4-FFF2-40B4-BE49-F238E27FC236}">
                <a16:creationId xmlns:a16="http://schemas.microsoft.com/office/drawing/2014/main" id="{54AECB51-B0D0-474A-801B-D64256EF146B}"/>
              </a:ext>
            </a:extLst>
          </p:cNvPr>
          <p:cNvSpPr txBox="1"/>
          <p:nvPr/>
        </p:nvSpPr>
        <p:spPr>
          <a:xfrm>
            <a:off x="116034" y="56311"/>
            <a:ext cx="5483769" cy="1200329"/>
          </a:xfrm>
          <a:prstGeom prst="rect">
            <a:avLst/>
          </a:prstGeom>
          <a:noFill/>
        </p:spPr>
        <p:txBody>
          <a:bodyPr wrap="square" rtlCol="0">
            <a:spAutoFit/>
          </a:bodyPr>
          <a:lstStyle/>
          <a:p>
            <a:r>
              <a:rPr lang="ja-JP" altLang="en-US" sz="3600" b="1" dirty="0"/>
              <a:t>走った道のりと時間から</a:t>
            </a:r>
            <a:endParaRPr lang="en-US" altLang="ja-JP" sz="3600" b="1" dirty="0"/>
          </a:p>
          <a:p>
            <a:r>
              <a:rPr lang="ja-JP" altLang="en-US" sz="3600" b="1" dirty="0"/>
              <a:t>速さ</a:t>
            </a:r>
            <a:r>
              <a:rPr lang="en-US" altLang="ja-JP" sz="3600" b="1" dirty="0"/>
              <a:t>(</a:t>
            </a:r>
            <a:r>
              <a:rPr lang="ja-JP" altLang="en-US" sz="3600" b="1" dirty="0"/>
              <a:t>秒速</a:t>
            </a:r>
            <a:r>
              <a:rPr lang="en-US" altLang="ja-JP" sz="3600" b="1" dirty="0"/>
              <a:t>)</a:t>
            </a:r>
            <a:r>
              <a:rPr lang="ja-JP" altLang="en-US" sz="3600" b="1" dirty="0"/>
              <a:t>を求めよう</a:t>
            </a:r>
            <a:endParaRPr lang="en-US" altLang="ja-JP" sz="3600" b="1" dirty="0"/>
          </a:p>
        </p:txBody>
      </p:sp>
      <p:sp>
        <p:nvSpPr>
          <p:cNvPr id="39" name="テキスト ボックス 38">
            <a:extLst>
              <a:ext uri="{FF2B5EF4-FFF2-40B4-BE49-F238E27FC236}">
                <a16:creationId xmlns:a16="http://schemas.microsoft.com/office/drawing/2014/main" id="{170B015E-38BB-4AF0-BE71-F162AB7AF86E}"/>
              </a:ext>
            </a:extLst>
          </p:cNvPr>
          <p:cNvSpPr txBox="1"/>
          <p:nvPr/>
        </p:nvSpPr>
        <p:spPr>
          <a:xfrm>
            <a:off x="286230" y="3451804"/>
            <a:ext cx="3102048" cy="646331"/>
          </a:xfrm>
          <a:prstGeom prst="rect">
            <a:avLst/>
          </a:prstGeom>
          <a:noFill/>
        </p:spPr>
        <p:txBody>
          <a:bodyPr wrap="square" rtlCol="0">
            <a:spAutoFit/>
          </a:bodyPr>
          <a:lstStyle/>
          <a:p>
            <a:r>
              <a:rPr lang="en-US" altLang="ja-JP" sz="3600" b="1" dirty="0"/>
              <a:t>160</a:t>
            </a:r>
            <a:r>
              <a:rPr lang="ja-JP" altLang="en-US" sz="3600" b="1" dirty="0"/>
              <a:t>ｍを</a:t>
            </a:r>
            <a:r>
              <a:rPr lang="en-US" altLang="ja-JP" sz="3600" b="1" dirty="0"/>
              <a:t>10</a:t>
            </a:r>
            <a:r>
              <a:rPr lang="ja-JP" altLang="en-US" sz="3600" b="1" dirty="0"/>
              <a:t>秒</a:t>
            </a:r>
            <a:endParaRPr kumimoji="1" lang="ja-JP" altLang="en-US" sz="3600" b="1" dirty="0"/>
          </a:p>
        </p:txBody>
      </p:sp>
      <p:sp>
        <p:nvSpPr>
          <p:cNvPr id="40" name="テキスト ボックス 39">
            <a:extLst>
              <a:ext uri="{FF2B5EF4-FFF2-40B4-BE49-F238E27FC236}">
                <a16:creationId xmlns:a16="http://schemas.microsoft.com/office/drawing/2014/main" id="{B56C8423-B7EF-47E9-9876-879B5E058D85}"/>
              </a:ext>
            </a:extLst>
          </p:cNvPr>
          <p:cNvSpPr txBox="1"/>
          <p:nvPr/>
        </p:nvSpPr>
        <p:spPr>
          <a:xfrm>
            <a:off x="252388" y="4596764"/>
            <a:ext cx="3102048" cy="646331"/>
          </a:xfrm>
          <a:prstGeom prst="rect">
            <a:avLst/>
          </a:prstGeom>
          <a:noFill/>
        </p:spPr>
        <p:txBody>
          <a:bodyPr wrap="square" rtlCol="0">
            <a:spAutoFit/>
          </a:bodyPr>
          <a:lstStyle/>
          <a:p>
            <a:r>
              <a:rPr lang="en-US" altLang="ja-JP" sz="3600" b="1" dirty="0"/>
              <a:t>200</a:t>
            </a:r>
            <a:r>
              <a:rPr lang="ja-JP" altLang="en-US" sz="3600" b="1" dirty="0"/>
              <a:t>ｍを</a:t>
            </a:r>
            <a:r>
              <a:rPr lang="en-US" altLang="ja-JP" sz="3600" b="1" dirty="0"/>
              <a:t>10</a:t>
            </a:r>
            <a:r>
              <a:rPr lang="ja-JP" altLang="en-US" sz="3600" b="1" dirty="0"/>
              <a:t>秒</a:t>
            </a:r>
            <a:endParaRPr kumimoji="1" lang="ja-JP" altLang="en-US" sz="3600" b="1" dirty="0"/>
          </a:p>
        </p:txBody>
      </p:sp>
      <p:sp>
        <p:nvSpPr>
          <p:cNvPr id="41" name="テキスト ボックス 40">
            <a:extLst>
              <a:ext uri="{FF2B5EF4-FFF2-40B4-BE49-F238E27FC236}">
                <a16:creationId xmlns:a16="http://schemas.microsoft.com/office/drawing/2014/main" id="{F3B05652-CADA-49A9-B7CB-16273DC716F5}"/>
              </a:ext>
            </a:extLst>
          </p:cNvPr>
          <p:cNvSpPr txBox="1"/>
          <p:nvPr/>
        </p:nvSpPr>
        <p:spPr>
          <a:xfrm>
            <a:off x="282401" y="5937335"/>
            <a:ext cx="3102048" cy="646331"/>
          </a:xfrm>
          <a:prstGeom prst="rect">
            <a:avLst/>
          </a:prstGeom>
          <a:noFill/>
        </p:spPr>
        <p:txBody>
          <a:bodyPr wrap="square" rtlCol="0">
            <a:spAutoFit/>
          </a:bodyPr>
          <a:lstStyle/>
          <a:p>
            <a:r>
              <a:rPr lang="en-US" altLang="ja-JP" sz="3600" b="1" dirty="0"/>
              <a:t>160</a:t>
            </a:r>
            <a:r>
              <a:rPr lang="ja-JP" altLang="en-US" sz="3600" b="1" dirty="0"/>
              <a:t>ｍを</a:t>
            </a:r>
            <a:r>
              <a:rPr lang="en-US" altLang="ja-JP" sz="3600" b="1" dirty="0"/>
              <a:t>7</a:t>
            </a:r>
            <a:r>
              <a:rPr lang="ja-JP" altLang="en-US" sz="3600" b="1" dirty="0"/>
              <a:t>秒</a:t>
            </a:r>
            <a:endParaRPr kumimoji="1" lang="ja-JP" altLang="en-US" sz="3600" b="1" dirty="0"/>
          </a:p>
        </p:txBody>
      </p:sp>
      <p:sp>
        <p:nvSpPr>
          <p:cNvPr id="7" name="四角形: 角を丸くする 6">
            <a:extLst>
              <a:ext uri="{FF2B5EF4-FFF2-40B4-BE49-F238E27FC236}">
                <a16:creationId xmlns:a16="http://schemas.microsoft.com/office/drawing/2014/main" id="{62C978EF-2ED0-42DC-8A05-6B239BB8C4E5}"/>
              </a:ext>
            </a:extLst>
          </p:cNvPr>
          <p:cNvSpPr/>
          <p:nvPr/>
        </p:nvSpPr>
        <p:spPr>
          <a:xfrm>
            <a:off x="5432802" y="1487156"/>
            <a:ext cx="1254958" cy="57275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93D87206-6C28-4898-9A86-3A2F00219400}"/>
              </a:ext>
            </a:extLst>
          </p:cNvPr>
          <p:cNvSpPr/>
          <p:nvPr/>
        </p:nvSpPr>
        <p:spPr>
          <a:xfrm>
            <a:off x="5449239" y="2193364"/>
            <a:ext cx="1254958" cy="57275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97A39F1F-27B2-454C-ADE4-8C2F1C1481DE}"/>
              </a:ext>
            </a:extLst>
          </p:cNvPr>
          <p:cNvSpPr/>
          <p:nvPr/>
        </p:nvSpPr>
        <p:spPr>
          <a:xfrm>
            <a:off x="7601372" y="1511311"/>
            <a:ext cx="1254958" cy="57275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EC6CC9D1-1235-4266-976F-E37A5D7ECC49}"/>
              </a:ext>
            </a:extLst>
          </p:cNvPr>
          <p:cNvSpPr/>
          <p:nvPr/>
        </p:nvSpPr>
        <p:spPr>
          <a:xfrm>
            <a:off x="7608920" y="2193364"/>
            <a:ext cx="1254958" cy="57275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B82DFB9-FB37-4293-A41B-1159089CCE3B}"/>
              </a:ext>
            </a:extLst>
          </p:cNvPr>
          <p:cNvSpPr/>
          <p:nvPr/>
        </p:nvSpPr>
        <p:spPr>
          <a:xfrm>
            <a:off x="9768601" y="2181696"/>
            <a:ext cx="1254958" cy="57275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D926F079-3C9E-4E04-B3DC-1FBFE5AC75AB}"/>
              </a:ext>
            </a:extLst>
          </p:cNvPr>
          <p:cNvSpPr/>
          <p:nvPr/>
        </p:nvSpPr>
        <p:spPr>
          <a:xfrm>
            <a:off x="9761418" y="1496964"/>
            <a:ext cx="1254958" cy="57275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DB9C4389-EF74-41CD-B827-90BF0A404479}"/>
              </a:ext>
            </a:extLst>
          </p:cNvPr>
          <p:cNvSpPr txBox="1"/>
          <p:nvPr/>
        </p:nvSpPr>
        <p:spPr>
          <a:xfrm>
            <a:off x="3721667" y="3399757"/>
            <a:ext cx="633400" cy="646331"/>
          </a:xfrm>
          <a:prstGeom prst="rect">
            <a:avLst/>
          </a:prstGeom>
          <a:noFill/>
        </p:spPr>
        <p:txBody>
          <a:bodyPr wrap="square" rtlCol="0">
            <a:spAutoFit/>
          </a:bodyPr>
          <a:lstStyle/>
          <a:p>
            <a:r>
              <a:rPr lang="ja-JP" altLang="en-US" sz="3600" b="1" dirty="0"/>
              <a:t>式</a:t>
            </a:r>
            <a:endParaRPr lang="en-US" altLang="ja-JP" sz="3600" b="1" dirty="0"/>
          </a:p>
        </p:txBody>
      </p:sp>
      <p:sp>
        <p:nvSpPr>
          <p:cNvPr id="48" name="テキスト ボックス 47">
            <a:extLst>
              <a:ext uri="{FF2B5EF4-FFF2-40B4-BE49-F238E27FC236}">
                <a16:creationId xmlns:a16="http://schemas.microsoft.com/office/drawing/2014/main" id="{799B1C2A-8390-4A0E-B14C-0B0E903AD481}"/>
              </a:ext>
            </a:extLst>
          </p:cNvPr>
          <p:cNvSpPr txBox="1"/>
          <p:nvPr/>
        </p:nvSpPr>
        <p:spPr>
          <a:xfrm>
            <a:off x="3654730" y="4704297"/>
            <a:ext cx="633400" cy="646331"/>
          </a:xfrm>
          <a:prstGeom prst="rect">
            <a:avLst/>
          </a:prstGeom>
          <a:noFill/>
        </p:spPr>
        <p:txBody>
          <a:bodyPr wrap="square" rtlCol="0">
            <a:spAutoFit/>
          </a:bodyPr>
          <a:lstStyle/>
          <a:p>
            <a:r>
              <a:rPr lang="ja-JP" altLang="en-US" sz="3600" b="1" dirty="0"/>
              <a:t>式</a:t>
            </a:r>
            <a:endParaRPr lang="en-US" altLang="ja-JP" sz="3600" b="1" dirty="0"/>
          </a:p>
        </p:txBody>
      </p:sp>
      <p:sp>
        <p:nvSpPr>
          <p:cNvPr id="49" name="テキスト ボックス 48">
            <a:extLst>
              <a:ext uri="{FF2B5EF4-FFF2-40B4-BE49-F238E27FC236}">
                <a16:creationId xmlns:a16="http://schemas.microsoft.com/office/drawing/2014/main" id="{E7CB9863-D00E-470C-99CA-46AFAD071075}"/>
              </a:ext>
            </a:extLst>
          </p:cNvPr>
          <p:cNvSpPr txBox="1"/>
          <p:nvPr/>
        </p:nvSpPr>
        <p:spPr>
          <a:xfrm>
            <a:off x="3596263" y="5977745"/>
            <a:ext cx="633400" cy="646331"/>
          </a:xfrm>
          <a:prstGeom prst="rect">
            <a:avLst/>
          </a:prstGeom>
          <a:noFill/>
        </p:spPr>
        <p:txBody>
          <a:bodyPr wrap="square" rtlCol="0">
            <a:spAutoFit/>
          </a:bodyPr>
          <a:lstStyle/>
          <a:p>
            <a:r>
              <a:rPr lang="ja-JP" altLang="en-US" sz="3600" b="1" dirty="0"/>
              <a:t>式</a:t>
            </a:r>
            <a:endParaRPr lang="en-US" altLang="ja-JP" sz="3600" b="1" dirty="0"/>
          </a:p>
        </p:txBody>
      </p:sp>
    </p:spTree>
    <p:extLst>
      <p:ext uri="{BB962C8B-B14F-4D97-AF65-F5344CB8AC3E}">
        <p14:creationId xmlns:p14="http://schemas.microsoft.com/office/powerpoint/2010/main" val="32297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9"/>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P spid="40" grpId="0"/>
      <p:bldP spid="41" grpId="0"/>
      <p:bldP spid="7" grpId="0" animBg="1"/>
      <p:bldP spid="42" grpId="0" animBg="1"/>
      <p:bldP spid="43" grpId="0" animBg="1"/>
      <p:bldP spid="44" grpId="0" animBg="1"/>
      <p:bldP spid="45" grpId="0" animBg="1"/>
      <p:bldP spid="46" grpId="0" animBg="1"/>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A0021F5-0A06-48AC-8310-4019023585EF}"/>
              </a:ext>
            </a:extLst>
          </p:cNvPr>
          <p:cNvSpPr txBox="1"/>
          <p:nvPr/>
        </p:nvSpPr>
        <p:spPr>
          <a:xfrm>
            <a:off x="5862140" y="1705974"/>
            <a:ext cx="2695374" cy="769441"/>
          </a:xfrm>
          <a:prstGeom prst="rect">
            <a:avLst/>
          </a:prstGeom>
          <a:noFill/>
        </p:spPr>
        <p:txBody>
          <a:bodyPr wrap="square" rtlCol="0">
            <a:spAutoFit/>
          </a:bodyPr>
          <a:lstStyle/>
          <a:p>
            <a:r>
              <a:rPr lang="ja-JP" altLang="en-US" sz="4400" b="1" dirty="0"/>
              <a:t>秒速</a:t>
            </a:r>
            <a:r>
              <a:rPr lang="en-US" altLang="ja-JP" sz="4400" b="1" dirty="0"/>
              <a:t>16</a:t>
            </a:r>
            <a:r>
              <a:rPr lang="ja-JP" altLang="en-US" sz="4400" b="1" dirty="0"/>
              <a:t>ｍ</a:t>
            </a:r>
            <a:endParaRPr kumimoji="1" lang="ja-JP" altLang="en-US" sz="4400" b="1" dirty="0"/>
          </a:p>
        </p:txBody>
      </p:sp>
      <p:sp>
        <p:nvSpPr>
          <p:cNvPr id="17" name="テキスト ボックス 16">
            <a:extLst>
              <a:ext uri="{FF2B5EF4-FFF2-40B4-BE49-F238E27FC236}">
                <a16:creationId xmlns:a16="http://schemas.microsoft.com/office/drawing/2014/main" id="{E4291012-D0C0-405F-862C-39D0CA242E4B}"/>
              </a:ext>
            </a:extLst>
          </p:cNvPr>
          <p:cNvSpPr txBox="1"/>
          <p:nvPr/>
        </p:nvSpPr>
        <p:spPr>
          <a:xfrm>
            <a:off x="5862140" y="2892760"/>
            <a:ext cx="3127115" cy="769441"/>
          </a:xfrm>
          <a:prstGeom prst="rect">
            <a:avLst/>
          </a:prstGeom>
          <a:noFill/>
        </p:spPr>
        <p:txBody>
          <a:bodyPr wrap="square" rtlCol="0">
            <a:spAutoFit/>
          </a:bodyPr>
          <a:lstStyle/>
          <a:p>
            <a:r>
              <a:rPr lang="ja-JP" altLang="en-US" sz="4400" b="1" dirty="0"/>
              <a:t>秒速</a:t>
            </a:r>
            <a:r>
              <a:rPr lang="en-US" altLang="ja-JP" sz="4400" b="1" dirty="0"/>
              <a:t>20</a:t>
            </a:r>
            <a:r>
              <a:rPr lang="ja-JP" altLang="en-US" sz="4400" b="1" dirty="0"/>
              <a:t>ｍ</a:t>
            </a:r>
            <a:endParaRPr kumimoji="1" lang="ja-JP" altLang="en-US" sz="4400" b="1" dirty="0"/>
          </a:p>
        </p:txBody>
      </p:sp>
      <p:sp>
        <p:nvSpPr>
          <p:cNvPr id="18" name="テキスト ボックス 17">
            <a:extLst>
              <a:ext uri="{FF2B5EF4-FFF2-40B4-BE49-F238E27FC236}">
                <a16:creationId xmlns:a16="http://schemas.microsoft.com/office/drawing/2014/main" id="{C69F4675-FAFA-418B-9341-24E63AE4E1A3}"/>
              </a:ext>
            </a:extLst>
          </p:cNvPr>
          <p:cNvSpPr txBox="1"/>
          <p:nvPr/>
        </p:nvSpPr>
        <p:spPr>
          <a:xfrm>
            <a:off x="5862140" y="4236266"/>
            <a:ext cx="4248730" cy="769441"/>
          </a:xfrm>
          <a:prstGeom prst="rect">
            <a:avLst/>
          </a:prstGeom>
          <a:noFill/>
        </p:spPr>
        <p:txBody>
          <a:bodyPr wrap="square" rtlCol="0">
            <a:spAutoFit/>
          </a:bodyPr>
          <a:lstStyle/>
          <a:p>
            <a:r>
              <a:rPr lang="ja-JP" altLang="en-US" sz="4400" b="1" dirty="0"/>
              <a:t>秒速</a:t>
            </a:r>
            <a:r>
              <a:rPr lang="en-US" altLang="ja-JP" sz="4400" b="1" dirty="0"/>
              <a:t>22.85…</a:t>
            </a:r>
            <a:r>
              <a:rPr lang="ja-JP" altLang="en-US" sz="4400" b="1" dirty="0"/>
              <a:t>ｍ</a:t>
            </a:r>
          </a:p>
        </p:txBody>
      </p:sp>
      <p:sp>
        <p:nvSpPr>
          <p:cNvPr id="50" name="テキスト ボックス 49">
            <a:extLst>
              <a:ext uri="{FF2B5EF4-FFF2-40B4-BE49-F238E27FC236}">
                <a16:creationId xmlns:a16="http://schemas.microsoft.com/office/drawing/2014/main" id="{F9E267AA-7AA0-40D9-B491-EE2D472C291E}"/>
              </a:ext>
            </a:extLst>
          </p:cNvPr>
          <p:cNvSpPr txBox="1"/>
          <p:nvPr/>
        </p:nvSpPr>
        <p:spPr>
          <a:xfrm>
            <a:off x="2425367" y="1668852"/>
            <a:ext cx="1991010" cy="769441"/>
          </a:xfrm>
          <a:prstGeom prst="rect">
            <a:avLst/>
          </a:prstGeom>
          <a:noFill/>
        </p:spPr>
        <p:txBody>
          <a:bodyPr wrap="square" rtlCol="0">
            <a:spAutoFit/>
          </a:bodyPr>
          <a:lstStyle/>
          <a:p>
            <a:r>
              <a:rPr lang="ja-JP" altLang="en-US" sz="4400" b="1" dirty="0"/>
              <a:t>キリン</a:t>
            </a:r>
            <a:endParaRPr kumimoji="1" lang="ja-JP" altLang="en-US" sz="4400" b="1" dirty="0"/>
          </a:p>
        </p:txBody>
      </p:sp>
      <p:sp>
        <p:nvSpPr>
          <p:cNvPr id="51" name="テキスト ボックス 50">
            <a:extLst>
              <a:ext uri="{FF2B5EF4-FFF2-40B4-BE49-F238E27FC236}">
                <a16:creationId xmlns:a16="http://schemas.microsoft.com/office/drawing/2014/main" id="{27890E7A-2832-4F92-A748-823B4A862E73}"/>
              </a:ext>
            </a:extLst>
          </p:cNvPr>
          <p:cNvSpPr txBox="1"/>
          <p:nvPr/>
        </p:nvSpPr>
        <p:spPr>
          <a:xfrm>
            <a:off x="2408806" y="2892760"/>
            <a:ext cx="3127116" cy="769441"/>
          </a:xfrm>
          <a:prstGeom prst="rect">
            <a:avLst/>
          </a:prstGeom>
          <a:noFill/>
        </p:spPr>
        <p:txBody>
          <a:bodyPr wrap="square" rtlCol="0">
            <a:spAutoFit/>
          </a:bodyPr>
          <a:lstStyle/>
          <a:p>
            <a:r>
              <a:rPr lang="ja-JP" altLang="en-US" sz="4400" b="1" dirty="0"/>
              <a:t>カンガルー</a:t>
            </a:r>
            <a:endParaRPr kumimoji="1" lang="ja-JP" altLang="en-US" sz="4400" b="1" dirty="0"/>
          </a:p>
        </p:txBody>
      </p:sp>
      <p:sp>
        <p:nvSpPr>
          <p:cNvPr id="52" name="テキスト ボックス 51">
            <a:extLst>
              <a:ext uri="{FF2B5EF4-FFF2-40B4-BE49-F238E27FC236}">
                <a16:creationId xmlns:a16="http://schemas.microsoft.com/office/drawing/2014/main" id="{3997D6B8-9BFF-4A13-8B7A-D0EA08AE7636}"/>
              </a:ext>
            </a:extLst>
          </p:cNvPr>
          <p:cNvSpPr txBox="1"/>
          <p:nvPr/>
        </p:nvSpPr>
        <p:spPr>
          <a:xfrm>
            <a:off x="2517511" y="4140871"/>
            <a:ext cx="2645272" cy="769441"/>
          </a:xfrm>
          <a:prstGeom prst="rect">
            <a:avLst/>
          </a:prstGeom>
          <a:noFill/>
        </p:spPr>
        <p:txBody>
          <a:bodyPr wrap="square" rtlCol="0">
            <a:spAutoFit/>
          </a:bodyPr>
          <a:lstStyle/>
          <a:p>
            <a:r>
              <a:rPr lang="ja-JP" altLang="en-US" sz="4400" b="1" dirty="0"/>
              <a:t>ダチョウ </a:t>
            </a:r>
            <a:endParaRPr kumimoji="1" lang="ja-JP" altLang="en-US" sz="4400" b="1" dirty="0"/>
          </a:p>
        </p:txBody>
      </p:sp>
      <p:sp>
        <p:nvSpPr>
          <p:cNvPr id="54" name="テキスト ボックス 53">
            <a:extLst>
              <a:ext uri="{FF2B5EF4-FFF2-40B4-BE49-F238E27FC236}">
                <a16:creationId xmlns:a16="http://schemas.microsoft.com/office/drawing/2014/main" id="{88D56819-724C-4147-8CAD-4C3813302722}"/>
              </a:ext>
            </a:extLst>
          </p:cNvPr>
          <p:cNvSpPr txBox="1"/>
          <p:nvPr/>
        </p:nvSpPr>
        <p:spPr>
          <a:xfrm>
            <a:off x="438052" y="278977"/>
            <a:ext cx="8197810" cy="707886"/>
          </a:xfrm>
          <a:prstGeom prst="rect">
            <a:avLst/>
          </a:prstGeom>
          <a:noFill/>
        </p:spPr>
        <p:txBody>
          <a:bodyPr wrap="square" rtlCol="0">
            <a:spAutoFit/>
          </a:bodyPr>
          <a:lstStyle/>
          <a:p>
            <a:r>
              <a:rPr lang="ja-JP" altLang="en-US" sz="4000" b="1" dirty="0"/>
              <a:t>めあて　速さをくらべよう</a:t>
            </a:r>
            <a:endParaRPr kumimoji="1" lang="ja-JP" altLang="en-US" sz="4000" b="1" dirty="0"/>
          </a:p>
        </p:txBody>
      </p:sp>
    </p:spTree>
    <p:extLst>
      <p:ext uri="{BB962C8B-B14F-4D97-AF65-F5344CB8AC3E}">
        <p14:creationId xmlns:p14="http://schemas.microsoft.com/office/powerpoint/2010/main" val="396223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50" grpId="0"/>
      <p:bldP spid="51" grpId="0"/>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82954A5-4AE6-4AF2-9C1A-F762E41357FD}"/>
              </a:ext>
            </a:extLst>
          </p:cNvPr>
          <p:cNvSpPr txBox="1"/>
          <p:nvPr/>
        </p:nvSpPr>
        <p:spPr>
          <a:xfrm>
            <a:off x="4728601" y="4126049"/>
            <a:ext cx="6500135" cy="646331"/>
          </a:xfrm>
          <a:prstGeom prst="rect">
            <a:avLst/>
          </a:prstGeom>
          <a:noFill/>
        </p:spPr>
        <p:txBody>
          <a:bodyPr wrap="square" rtlCol="0">
            <a:spAutoFit/>
          </a:bodyPr>
          <a:lstStyle/>
          <a:p>
            <a:r>
              <a:rPr lang="en-US" altLang="ja-JP" sz="3600" b="1" dirty="0"/>
              <a:t>1</a:t>
            </a:r>
            <a:r>
              <a:rPr lang="ja-JP" altLang="en-US" sz="3600" b="1" dirty="0"/>
              <a:t>秒間あたり　</a:t>
            </a:r>
            <a:r>
              <a:rPr lang="en-US" altLang="ja-JP" sz="3600" b="1" dirty="0"/>
              <a:t>10.44</a:t>
            </a:r>
            <a:r>
              <a:rPr lang="ja-JP" altLang="en-US" sz="3600" b="1" dirty="0"/>
              <a:t>ｍの速さ</a:t>
            </a:r>
            <a:endParaRPr kumimoji="1" lang="ja-JP" altLang="en-US" sz="3600" b="1" dirty="0"/>
          </a:p>
        </p:txBody>
      </p:sp>
      <p:sp>
        <p:nvSpPr>
          <p:cNvPr id="6" name="テキスト ボックス 5">
            <a:extLst>
              <a:ext uri="{FF2B5EF4-FFF2-40B4-BE49-F238E27FC236}">
                <a16:creationId xmlns:a16="http://schemas.microsoft.com/office/drawing/2014/main" id="{BC6C34A2-25D7-418E-A9DB-5AD069ECA86D}"/>
              </a:ext>
            </a:extLst>
          </p:cNvPr>
          <p:cNvSpPr txBox="1"/>
          <p:nvPr/>
        </p:nvSpPr>
        <p:spPr>
          <a:xfrm>
            <a:off x="7370945" y="4941139"/>
            <a:ext cx="2580012" cy="830997"/>
          </a:xfrm>
          <a:prstGeom prst="rect">
            <a:avLst/>
          </a:prstGeom>
          <a:noFill/>
        </p:spPr>
        <p:txBody>
          <a:bodyPr wrap="square" rtlCol="0">
            <a:spAutoFit/>
          </a:bodyPr>
          <a:lstStyle/>
          <a:p>
            <a:r>
              <a:rPr lang="en-US" altLang="ja-JP" sz="4800" b="1" dirty="0"/>
              <a:t>10.44</a:t>
            </a:r>
            <a:r>
              <a:rPr lang="ja-JP" altLang="en-US" sz="4800" b="1" dirty="0"/>
              <a:t>ｍ</a:t>
            </a:r>
            <a:endParaRPr kumimoji="1" lang="ja-JP" altLang="en-US" sz="4800" b="1" dirty="0"/>
          </a:p>
        </p:txBody>
      </p:sp>
      <p:sp>
        <p:nvSpPr>
          <p:cNvPr id="7" name="テキスト ボックス 6">
            <a:extLst>
              <a:ext uri="{FF2B5EF4-FFF2-40B4-BE49-F238E27FC236}">
                <a16:creationId xmlns:a16="http://schemas.microsoft.com/office/drawing/2014/main" id="{2782D6DB-8713-4E34-BDA9-3F11DD50EAE3}"/>
              </a:ext>
            </a:extLst>
          </p:cNvPr>
          <p:cNvSpPr txBox="1"/>
          <p:nvPr/>
        </p:nvSpPr>
        <p:spPr>
          <a:xfrm>
            <a:off x="5934356" y="4938616"/>
            <a:ext cx="1671824" cy="830997"/>
          </a:xfrm>
          <a:prstGeom prst="rect">
            <a:avLst/>
          </a:prstGeom>
          <a:noFill/>
        </p:spPr>
        <p:txBody>
          <a:bodyPr wrap="square" rtlCol="0">
            <a:spAutoFit/>
          </a:bodyPr>
          <a:lstStyle/>
          <a:p>
            <a:r>
              <a:rPr lang="ja-JP" altLang="en-US" sz="4800" b="1" dirty="0"/>
              <a:t>秒速</a:t>
            </a:r>
            <a:endParaRPr kumimoji="1" lang="ja-JP" altLang="en-US" sz="4800" b="1" dirty="0"/>
          </a:p>
        </p:txBody>
      </p:sp>
      <p:sp>
        <p:nvSpPr>
          <p:cNvPr id="8" name="矢印: 右 7">
            <a:extLst>
              <a:ext uri="{FF2B5EF4-FFF2-40B4-BE49-F238E27FC236}">
                <a16:creationId xmlns:a16="http://schemas.microsoft.com/office/drawing/2014/main" id="{44A620A9-AC53-406E-A74E-C9A352227449}"/>
              </a:ext>
            </a:extLst>
          </p:cNvPr>
          <p:cNvSpPr/>
          <p:nvPr/>
        </p:nvSpPr>
        <p:spPr>
          <a:xfrm>
            <a:off x="5255969" y="5003969"/>
            <a:ext cx="6565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A1601C31-A2B0-476A-9639-2E5F0CBD4F75}"/>
              </a:ext>
            </a:extLst>
          </p:cNvPr>
          <p:cNvSpPr txBox="1"/>
          <p:nvPr/>
        </p:nvSpPr>
        <p:spPr>
          <a:xfrm>
            <a:off x="645909" y="4361141"/>
            <a:ext cx="4417270" cy="1200329"/>
          </a:xfrm>
          <a:prstGeom prst="rect">
            <a:avLst/>
          </a:prstGeom>
          <a:noFill/>
        </p:spPr>
        <p:txBody>
          <a:bodyPr wrap="square" rtlCol="0">
            <a:spAutoFit/>
          </a:bodyPr>
          <a:lstStyle/>
          <a:p>
            <a:r>
              <a:rPr lang="ja-JP" altLang="en-US" sz="3600" b="1" dirty="0"/>
              <a:t>ウサインボルト　</a:t>
            </a:r>
            <a:endParaRPr lang="en-US" altLang="ja-JP" sz="3600" b="1" dirty="0"/>
          </a:p>
          <a:p>
            <a:r>
              <a:rPr lang="ja-JP" altLang="en-US" sz="3600" b="1" dirty="0"/>
              <a:t>　　</a:t>
            </a:r>
            <a:r>
              <a:rPr lang="en-US" altLang="ja-JP" sz="3600" b="1" dirty="0"/>
              <a:t> 100m</a:t>
            </a:r>
            <a:r>
              <a:rPr lang="ja-JP" altLang="en-US" sz="3600" b="1" dirty="0"/>
              <a:t>　</a:t>
            </a:r>
            <a:r>
              <a:rPr lang="en-US" altLang="ja-JP" sz="3600" b="1" dirty="0"/>
              <a:t>9</a:t>
            </a:r>
            <a:r>
              <a:rPr lang="ja-JP" altLang="en-US" sz="3600" b="1" dirty="0"/>
              <a:t>秒</a:t>
            </a:r>
            <a:r>
              <a:rPr lang="en-US" altLang="ja-JP" sz="3600" b="1" dirty="0"/>
              <a:t>58</a:t>
            </a:r>
            <a:endParaRPr kumimoji="1" lang="ja-JP" altLang="en-US" sz="3600" b="1" dirty="0"/>
          </a:p>
        </p:txBody>
      </p:sp>
      <p:sp>
        <p:nvSpPr>
          <p:cNvPr id="10" name="テキスト ボックス 9">
            <a:extLst>
              <a:ext uri="{FF2B5EF4-FFF2-40B4-BE49-F238E27FC236}">
                <a16:creationId xmlns:a16="http://schemas.microsoft.com/office/drawing/2014/main" id="{78449CAA-4750-4271-96E7-C83AAA84A80E}"/>
              </a:ext>
            </a:extLst>
          </p:cNvPr>
          <p:cNvSpPr txBox="1"/>
          <p:nvPr/>
        </p:nvSpPr>
        <p:spPr>
          <a:xfrm>
            <a:off x="728662" y="1577997"/>
            <a:ext cx="3057753" cy="646331"/>
          </a:xfrm>
          <a:prstGeom prst="rect">
            <a:avLst/>
          </a:prstGeom>
          <a:noFill/>
        </p:spPr>
        <p:txBody>
          <a:bodyPr wrap="square" rtlCol="0">
            <a:spAutoFit/>
          </a:bodyPr>
          <a:lstStyle/>
          <a:p>
            <a:r>
              <a:rPr lang="ja-JP" altLang="en-US" sz="3600" b="1" dirty="0"/>
              <a:t>服部廉太郎君</a:t>
            </a:r>
            <a:endParaRPr kumimoji="1" lang="ja-JP" altLang="en-US" sz="3600" b="1" dirty="0"/>
          </a:p>
        </p:txBody>
      </p:sp>
      <p:sp>
        <p:nvSpPr>
          <p:cNvPr id="12" name="テキスト ボックス 11">
            <a:extLst>
              <a:ext uri="{FF2B5EF4-FFF2-40B4-BE49-F238E27FC236}">
                <a16:creationId xmlns:a16="http://schemas.microsoft.com/office/drawing/2014/main" id="{9486D561-5801-4CCB-BFCA-15335910341B}"/>
              </a:ext>
            </a:extLst>
          </p:cNvPr>
          <p:cNvSpPr txBox="1"/>
          <p:nvPr/>
        </p:nvSpPr>
        <p:spPr>
          <a:xfrm>
            <a:off x="503372" y="3429000"/>
            <a:ext cx="4559807" cy="646331"/>
          </a:xfrm>
          <a:prstGeom prst="rect">
            <a:avLst/>
          </a:prstGeom>
          <a:noFill/>
        </p:spPr>
        <p:txBody>
          <a:bodyPr wrap="square" rtlCol="0">
            <a:spAutoFit/>
          </a:bodyPr>
          <a:lstStyle/>
          <a:p>
            <a:r>
              <a:rPr lang="en-US" altLang="ja-JP" sz="3600" b="1" dirty="0"/>
              <a:t>100</a:t>
            </a:r>
            <a:r>
              <a:rPr lang="ja-JP" altLang="en-US" sz="3600" b="1" dirty="0"/>
              <a:t>ｍ走　世界記録</a:t>
            </a:r>
            <a:endParaRPr kumimoji="1" lang="ja-JP" altLang="en-US" sz="3600" b="1" dirty="0"/>
          </a:p>
        </p:txBody>
      </p:sp>
      <p:sp>
        <p:nvSpPr>
          <p:cNvPr id="13" name="テキスト ボックス 12">
            <a:extLst>
              <a:ext uri="{FF2B5EF4-FFF2-40B4-BE49-F238E27FC236}">
                <a16:creationId xmlns:a16="http://schemas.microsoft.com/office/drawing/2014/main" id="{B279F158-15C4-49F4-884F-3039AF519E90}"/>
              </a:ext>
            </a:extLst>
          </p:cNvPr>
          <p:cNvSpPr txBox="1"/>
          <p:nvPr/>
        </p:nvSpPr>
        <p:spPr>
          <a:xfrm>
            <a:off x="4093943" y="1254832"/>
            <a:ext cx="6700872" cy="646331"/>
          </a:xfrm>
          <a:prstGeom prst="rect">
            <a:avLst/>
          </a:prstGeom>
          <a:noFill/>
        </p:spPr>
        <p:txBody>
          <a:bodyPr wrap="square" rtlCol="0">
            <a:spAutoFit/>
          </a:bodyPr>
          <a:lstStyle/>
          <a:p>
            <a:r>
              <a:rPr lang="ja-JP" altLang="en-US" sz="3600" b="1" dirty="0"/>
              <a:t>１秒間あたり　</a:t>
            </a:r>
            <a:r>
              <a:rPr lang="en-US" altLang="ja-JP" sz="3600" b="1" dirty="0"/>
              <a:t>8.53</a:t>
            </a:r>
            <a:r>
              <a:rPr lang="ja-JP" altLang="en-US" sz="3600" b="1" dirty="0"/>
              <a:t>ｍの速さ</a:t>
            </a:r>
            <a:endParaRPr kumimoji="1" lang="ja-JP" altLang="en-US" sz="3600" b="1" dirty="0"/>
          </a:p>
        </p:txBody>
      </p:sp>
      <p:sp>
        <p:nvSpPr>
          <p:cNvPr id="15" name="テキスト ボックス 14">
            <a:extLst>
              <a:ext uri="{FF2B5EF4-FFF2-40B4-BE49-F238E27FC236}">
                <a16:creationId xmlns:a16="http://schemas.microsoft.com/office/drawing/2014/main" id="{FC014B39-D15A-49A5-8466-2D829684DB76}"/>
              </a:ext>
            </a:extLst>
          </p:cNvPr>
          <p:cNvSpPr txBox="1"/>
          <p:nvPr/>
        </p:nvSpPr>
        <p:spPr>
          <a:xfrm>
            <a:off x="7479231" y="2166800"/>
            <a:ext cx="3481980" cy="830997"/>
          </a:xfrm>
          <a:prstGeom prst="rect">
            <a:avLst/>
          </a:prstGeom>
          <a:noFill/>
        </p:spPr>
        <p:txBody>
          <a:bodyPr wrap="square" rtlCol="0">
            <a:spAutoFit/>
          </a:bodyPr>
          <a:lstStyle/>
          <a:p>
            <a:r>
              <a:rPr kumimoji="1" lang="en-US" altLang="ja-JP" sz="4800" b="1" dirty="0"/>
              <a:t>8.53</a:t>
            </a:r>
            <a:r>
              <a:rPr kumimoji="1" lang="ja-JP" altLang="en-US" sz="4800" b="1" dirty="0"/>
              <a:t>ｍ</a:t>
            </a:r>
          </a:p>
        </p:txBody>
      </p:sp>
      <p:sp>
        <p:nvSpPr>
          <p:cNvPr id="16" name="矢印: 右 15">
            <a:extLst>
              <a:ext uri="{FF2B5EF4-FFF2-40B4-BE49-F238E27FC236}">
                <a16:creationId xmlns:a16="http://schemas.microsoft.com/office/drawing/2014/main" id="{0085B9B5-0B21-4AFD-81BA-5BD0FA431CE0}"/>
              </a:ext>
            </a:extLst>
          </p:cNvPr>
          <p:cNvSpPr/>
          <p:nvPr/>
        </p:nvSpPr>
        <p:spPr>
          <a:xfrm>
            <a:off x="5098031" y="2274628"/>
            <a:ext cx="7108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C691F275-A9C8-4ECE-98A5-D2157A1071E6}"/>
              </a:ext>
            </a:extLst>
          </p:cNvPr>
          <p:cNvSpPr txBox="1"/>
          <p:nvPr/>
        </p:nvSpPr>
        <p:spPr>
          <a:xfrm>
            <a:off x="5840474" y="2157989"/>
            <a:ext cx="1530472" cy="830997"/>
          </a:xfrm>
          <a:prstGeom prst="rect">
            <a:avLst/>
          </a:prstGeom>
          <a:noFill/>
        </p:spPr>
        <p:txBody>
          <a:bodyPr wrap="square" rtlCol="0">
            <a:spAutoFit/>
          </a:bodyPr>
          <a:lstStyle/>
          <a:p>
            <a:r>
              <a:rPr lang="ja-JP" altLang="en-US" sz="4800" b="1" dirty="0"/>
              <a:t>秒速</a:t>
            </a:r>
            <a:endParaRPr kumimoji="1" lang="ja-JP" altLang="en-US" sz="4800" b="1" dirty="0"/>
          </a:p>
        </p:txBody>
      </p:sp>
      <p:sp>
        <p:nvSpPr>
          <p:cNvPr id="19" name="テキスト ボックス 18">
            <a:extLst>
              <a:ext uri="{FF2B5EF4-FFF2-40B4-BE49-F238E27FC236}">
                <a16:creationId xmlns:a16="http://schemas.microsoft.com/office/drawing/2014/main" id="{239FDC0D-CEC5-4EA0-A365-9E2DBC002B41}"/>
              </a:ext>
            </a:extLst>
          </p:cNvPr>
          <p:cNvSpPr txBox="1"/>
          <p:nvPr/>
        </p:nvSpPr>
        <p:spPr>
          <a:xfrm>
            <a:off x="371789" y="645856"/>
            <a:ext cx="7945304" cy="646331"/>
          </a:xfrm>
          <a:prstGeom prst="rect">
            <a:avLst/>
          </a:prstGeom>
          <a:noFill/>
        </p:spPr>
        <p:txBody>
          <a:bodyPr wrap="square" rtlCol="0">
            <a:spAutoFit/>
          </a:bodyPr>
          <a:lstStyle/>
          <a:p>
            <a:r>
              <a:rPr lang="en-US" altLang="ja-JP" sz="3600" b="1" dirty="0"/>
              <a:t>100m</a:t>
            </a:r>
            <a:r>
              <a:rPr lang="ja-JP" altLang="en-US" sz="3600" b="1" dirty="0"/>
              <a:t>走　小学校</a:t>
            </a:r>
            <a:r>
              <a:rPr lang="en-US" altLang="ja-JP" sz="3600" b="1" dirty="0"/>
              <a:t>100</a:t>
            </a:r>
            <a:r>
              <a:rPr lang="ja-JP" altLang="en-US" sz="3600" b="1" dirty="0"/>
              <a:t>ｍ走　日本記録</a:t>
            </a:r>
            <a:endParaRPr kumimoji="1" lang="ja-JP" altLang="en-US" sz="3600" b="1" dirty="0"/>
          </a:p>
        </p:txBody>
      </p:sp>
      <p:sp>
        <p:nvSpPr>
          <p:cNvPr id="18" name="テキスト ボックス 17">
            <a:extLst>
              <a:ext uri="{FF2B5EF4-FFF2-40B4-BE49-F238E27FC236}">
                <a16:creationId xmlns:a16="http://schemas.microsoft.com/office/drawing/2014/main" id="{DA578A9B-7423-49C3-A722-B7337971DE5F}"/>
              </a:ext>
            </a:extLst>
          </p:cNvPr>
          <p:cNvSpPr txBox="1"/>
          <p:nvPr/>
        </p:nvSpPr>
        <p:spPr>
          <a:xfrm>
            <a:off x="1183703" y="2239908"/>
            <a:ext cx="3606406" cy="646331"/>
          </a:xfrm>
          <a:prstGeom prst="rect">
            <a:avLst/>
          </a:prstGeom>
          <a:noFill/>
        </p:spPr>
        <p:txBody>
          <a:bodyPr wrap="square" rtlCol="0">
            <a:spAutoFit/>
          </a:bodyPr>
          <a:lstStyle/>
          <a:p>
            <a:r>
              <a:rPr lang="en-US" altLang="ja-JP" sz="3600" b="1" dirty="0"/>
              <a:t>100</a:t>
            </a:r>
            <a:r>
              <a:rPr lang="ja-JP" altLang="en-US" sz="3600" b="1" dirty="0"/>
              <a:t>ｍ　</a:t>
            </a:r>
            <a:r>
              <a:rPr lang="en-US" altLang="ja-JP" sz="3600" b="1" dirty="0"/>
              <a:t>11</a:t>
            </a:r>
            <a:r>
              <a:rPr lang="ja-JP" altLang="en-US" sz="3600" b="1" dirty="0"/>
              <a:t>秒</a:t>
            </a:r>
            <a:r>
              <a:rPr lang="en-US" altLang="ja-JP" sz="3600" b="1" dirty="0"/>
              <a:t>72</a:t>
            </a:r>
            <a:r>
              <a:rPr lang="ja-JP" altLang="en-US" sz="3600" b="1" dirty="0"/>
              <a:t>　</a:t>
            </a:r>
            <a:endParaRPr kumimoji="1" lang="ja-JP" altLang="en-US" sz="3600" b="1" dirty="0"/>
          </a:p>
        </p:txBody>
      </p:sp>
    </p:spTree>
    <p:extLst>
      <p:ext uri="{BB962C8B-B14F-4D97-AF65-F5344CB8AC3E}">
        <p14:creationId xmlns:p14="http://schemas.microsoft.com/office/powerpoint/2010/main" val="21367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P spid="12" grpId="0"/>
      <p:bldP spid="13" grpId="0"/>
      <p:bldP spid="15" grpId="0"/>
      <p:bldP spid="16" grpId="0" animBg="1"/>
      <p:bldP spid="17" grpId="0"/>
      <p:bldP spid="19"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21F7EB-B0D4-43A4-B55E-F2E6862D3812}"/>
              </a:ext>
            </a:extLst>
          </p:cNvPr>
          <p:cNvSpPr txBox="1"/>
          <p:nvPr/>
        </p:nvSpPr>
        <p:spPr>
          <a:xfrm>
            <a:off x="2215903" y="475508"/>
            <a:ext cx="7273567" cy="1015663"/>
          </a:xfrm>
          <a:prstGeom prst="rect">
            <a:avLst/>
          </a:prstGeom>
          <a:noFill/>
        </p:spPr>
        <p:txBody>
          <a:bodyPr wrap="square" rtlCol="0">
            <a:spAutoFit/>
          </a:bodyPr>
          <a:lstStyle/>
          <a:p>
            <a:r>
              <a:rPr kumimoji="1" lang="ja-JP" altLang="en-US" sz="6000" b="1" dirty="0"/>
              <a:t>速さを求める問題　</a:t>
            </a:r>
          </a:p>
        </p:txBody>
      </p:sp>
      <p:sp>
        <p:nvSpPr>
          <p:cNvPr id="3" name="テキスト ボックス 2">
            <a:extLst>
              <a:ext uri="{FF2B5EF4-FFF2-40B4-BE49-F238E27FC236}">
                <a16:creationId xmlns:a16="http://schemas.microsoft.com/office/drawing/2014/main" id="{C03DE604-9B22-4C97-ACAD-10DA26EFE5FE}"/>
              </a:ext>
            </a:extLst>
          </p:cNvPr>
          <p:cNvSpPr txBox="1"/>
          <p:nvPr/>
        </p:nvSpPr>
        <p:spPr>
          <a:xfrm>
            <a:off x="1807746" y="1662888"/>
            <a:ext cx="9577036" cy="1015663"/>
          </a:xfrm>
          <a:prstGeom prst="rect">
            <a:avLst/>
          </a:prstGeom>
          <a:noFill/>
        </p:spPr>
        <p:txBody>
          <a:bodyPr wrap="square" rtlCol="0">
            <a:spAutoFit/>
          </a:bodyPr>
          <a:lstStyle/>
          <a:p>
            <a:r>
              <a:rPr kumimoji="1" lang="ja-JP" altLang="en-US" sz="6000" b="1" dirty="0"/>
              <a:t>秒速　　</a:t>
            </a:r>
            <a:r>
              <a:rPr kumimoji="1" lang="en-US" altLang="ja-JP" sz="6000" b="1" dirty="0"/>
              <a:t>1</a:t>
            </a:r>
            <a:r>
              <a:rPr kumimoji="1" lang="ja-JP" altLang="en-US" sz="6000" b="1" dirty="0"/>
              <a:t>秒間に何ｍか</a:t>
            </a:r>
          </a:p>
        </p:txBody>
      </p:sp>
      <p:sp>
        <p:nvSpPr>
          <p:cNvPr id="4" name="テキスト ボックス 3">
            <a:extLst>
              <a:ext uri="{FF2B5EF4-FFF2-40B4-BE49-F238E27FC236}">
                <a16:creationId xmlns:a16="http://schemas.microsoft.com/office/drawing/2014/main" id="{678DC7BE-B2F5-40F2-84EB-BC2CD5BC1FA8}"/>
              </a:ext>
            </a:extLst>
          </p:cNvPr>
          <p:cNvSpPr txBox="1"/>
          <p:nvPr/>
        </p:nvSpPr>
        <p:spPr>
          <a:xfrm>
            <a:off x="1880238" y="4179449"/>
            <a:ext cx="9293529" cy="1015663"/>
          </a:xfrm>
          <a:prstGeom prst="rect">
            <a:avLst/>
          </a:prstGeom>
          <a:noFill/>
        </p:spPr>
        <p:txBody>
          <a:bodyPr wrap="square" rtlCol="0">
            <a:spAutoFit/>
          </a:bodyPr>
          <a:lstStyle/>
          <a:p>
            <a:r>
              <a:rPr kumimoji="1" lang="ja-JP" altLang="en-US" sz="6000" b="1" dirty="0"/>
              <a:t>時速　　</a:t>
            </a:r>
            <a:r>
              <a:rPr kumimoji="1" lang="en-US" altLang="ja-JP" sz="6000" b="1" dirty="0"/>
              <a:t>1</a:t>
            </a:r>
            <a:r>
              <a:rPr kumimoji="1" lang="ja-JP" altLang="en-US" sz="6000" b="1" dirty="0"/>
              <a:t>時間に何ｍか</a:t>
            </a:r>
          </a:p>
        </p:txBody>
      </p:sp>
      <p:sp>
        <p:nvSpPr>
          <p:cNvPr id="5" name="テキスト ボックス 4">
            <a:extLst>
              <a:ext uri="{FF2B5EF4-FFF2-40B4-BE49-F238E27FC236}">
                <a16:creationId xmlns:a16="http://schemas.microsoft.com/office/drawing/2014/main" id="{4962F7E6-4C81-4A72-9AA3-EC2CF36CFCFD}"/>
              </a:ext>
            </a:extLst>
          </p:cNvPr>
          <p:cNvSpPr txBox="1"/>
          <p:nvPr/>
        </p:nvSpPr>
        <p:spPr>
          <a:xfrm>
            <a:off x="1880238" y="2817783"/>
            <a:ext cx="9213142" cy="1015663"/>
          </a:xfrm>
          <a:prstGeom prst="rect">
            <a:avLst/>
          </a:prstGeom>
          <a:noFill/>
        </p:spPr>
        <p:txBody>
          <a:bodyPr wrap="square" rtlCol="0">
            <a:spAutoFit/>
          </a:bodyPr>
          <a:lstStyle/>
          <a:p>
            <a:r>
              <a:rPr lang="ja-JP" altLang="en-US" sz="6000" b="1" dirty="0"/>
              <a:t>分</a:t>
            </a:r>
            <a:r>
              <a:rPr kumimoji="1" lang="ja-JP" altLang="en-US" sz="6000" b="1" dirty="0"/>
              <a:t>速　　</a:t>
            </a:r>
            <a:r>
              <a:rPr kumimoji="1" lang="en-US" altLang="ja-JP" sz="6000" b="1" dirty="0"/>
              <a:t>1</a:t>
            </a:r>
            <a:r>
              <a:rPr kumimoji="1" lang="ja-JP" altLang="en-US" sz="6000" b="1" dirty="0"/>
              <a:t>分間に何ｍか</a:t>
            </a:r>
          </a:p>
        </p:txBody>
      </p:sp>
    </p:spTree>
    <p:extLst>
      <p:ext uri="{BB962C8B-B14F-4D97-AF65-F5344CB8AC3E}">
        <p14:creationId xmlns:p14="http://schemas.microsoft.com/office/powerpoint/2010/main" val="240527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4" y="0"/>
            <a:ext cx="2473063" cy="646331"/>
          </a:xfrm>
          <a:prstGeom prst="rect">
            <a:avLst/>
          </a:prstGeom>
          <a:noFill/>
        </p:spPr>
        <p:txBody>
          <a:bodyPr wrap="square" rtlCol="0">
            <a:spAutoFit/>
          </a:bodyPr>
          <a:lstStyle/>
          <a:p>
            <a:r>
              <a:rPr kumimoji="1" lang="ja-JP" altLang="en-US" sz="3600" b="1" dirty="0"/>
              <a:t>速さ　</a:t>
            </a:r>
            <a:r>
              <a:rPr kumimoji="1" lang="en-US" altLang="ja-JP" sz="3600" b="1" dirty="0"/>
              <a:t>5</a:t>
            </a:r>
            <a:r>
              <a:rPr kumimoji="1" lang="ja-JP" altLang="en-US" sz="3600" b="1" dirty="0"/>
              <a:t>年</a:t>
            </a:r>
            <a:endParaRPr kumimoji="1" lang="ja-JP" altLang="en-US" sz="2000" b="1" dirty="0"/>
          </a:p>
        </p:txBody>
      </p:sp>
      <p:sp>
        <p:nvSpPr>
          <p:cNvPr id="10" name="テキスト ボックス 9">
            <a:extLst>
              <a:ext uri="{FF2B5EF4-FFF2-40B4-BE49-F238E27FC236}">
                <a16:creationId xmlns:a16="http://schemas.microsoft.com/office/drawing/2014/main" id="{D5C3E467-127E-4D32-AC98-A19F65299E33}"/>
              </a:ext>
            </a:extLst>
          </p:cNvPr>
          <p:cNvSpPr txBox="1"/>
          <p:nvPr/>
        </p:nvSpPr>
        <p:spPr>
          <a:xfrm>
            <a:off x="633046" y="2532698"/>
            <a:ext cx="11314444" cy="646331"/>
          </a:xfrm>
          <a:prstGeom prst="rect">
            <a:avLst/>
          </a:prstGeom>
          <a:noFill/>
        </p:spPr>
        <p:txBody>
          <a:bodyPr wrap="square" rtlCol="0">
            <a:spAutoFit/>
          </a:bodyPr>
          <a:lstStyle/>
          <a:p>
            <a:r>
              <a:rPr kumimoji="1" lang="ja-JP" altLang="en-US" sz="3600" b="1" dirty="0">
                <a:solidFill>
                  <a:srgbClr val="FF0000"/>
                </a:solidFill>
              </a:rPr>
              <a:t>１分間あたりに進む道のり</a:t>
            </a:r>
            <a:r>
              <a:rPr kumimoji="1" lang="ja-JP" altLang="en-US" sz="3600" b="1" dirty="0"/>
              <a:t>（</a:t>
            </a:r>
            <a:r>
              <a:rPr kumimoji="1" lang="ja-JP" altLang="en-US" sz="3600" b="1" dirty="0">
                <a:solidFill>
                  <a:srgbClr val="FF0000"/>
                </a:solidFill>
              </a:rPr>
              <a:t>分速</a:t>
            </a:r>
            <a:r>
              <a:rPr kumimoji="1" lang="ja-JP" altLang="en-US" sz="3600" b="1" dirty="0"/>
              <a:t>）でくらべましょう。</a:t>
            </a:r>
          </a:p>
        </p:txBody>
      </p:sp>
      <p:sp>
        <p:nvSpPr>
          <p:cNvPr id="14" name="テキスト ボックス 13">
            <a:extLst>
              <a:ext uri="{FF2B5EF4-FFF2-40B4-BE49-F238E27FC236}">
                <a16:creationId xmlns:a16="http://schemas.microsoft.com/office/drawing/2014/main" id="{80231042-A3C6-4126-9E92-878EF7B39305}"/>
              </a:ext>
            </a:extLst>
          </p:cNvPr>
          <p:cNvSpPr txBox="1"/>
          <p:nvPr/>
        </p:nvSpPr>
        <p:spPr>
          <a:xfrm>
            <a:off x="1222850" y="495019"/>
            <a:ext cx="10614108" cy="2123658"/>
          </a:xfrm>
          <a:prstGeom prst="rect">
            <a:avLst/>
          </a:prstGeom>
          <a:noFill/>
        </p:spPr>
        <p:txBody>
          <a:bodyPr wrap="square" rtlCol="0">
            <a:spAutoFit/>
          </a:bodyPr>
          <a:lstStyle/>
          <a:p>
            <a:r>
              <a:rPr kumimoji="1" lang="en-US" altLang="ja-JP" sz="4400" b="1" dirty="0"/>
              <a:t>A</a:t>
            </a:r>
            <a:r>
              <a:rPr kumimoji="1" lang="ja-JP" altLang="en-US" sz="4400" b="1" dirty="0"/>
              <a:t>のミニカーは，</a:t>
            </a:r>
            <a:r>
              <a:rPr kumimoji="1" lang="en-US" altLang="ja-JP" sz="4400" b="1" dirty="0"/>
              <a:t>2</a:t>
            </a:r>
            <a:r>
              <a:rPr kumimoji="1" lang="ja-JP" altLang="en-US" sz="4400" b="1" dirty="0"/>
              <a:t>分で</a:t>
            </a:r>
            <a:r>
              <a:rPr kumimoji="1" lang="en-US" altLang="ja-JP" sz="4400" b="1" dirty="0"/>
              <a:t>100</a:t>
            </a:r>
            <a:r>
              <a:rPr kumimoji="1" lang="ja-JP" altLang="en-US" sz="4400" b="1" dirty="0"/>
              <a:t>ｍ走ります。</a:t>
            </a:r>
            <a:r>
              <a:rPr kumimoji="1" lang="en-US" altLang="ja-JP" sz="4400" b="1" dirty="0"/>
              <a:t>B</a:t>
            </a:r>
            <a:r>
              <a:rPr kumimoji="1" lang="ja-JP" altLang="en-US" sz="4400" b="1" dirty="0"/>
              <a:t>のミニカーは，</a:t>
            </a:r>
            <a:r>
              <a:rPr kumimoji="1" lang="en-US" altLang="ja-JP" sz="4400" b="1" dirty="0"/>
              <a:t>3</a:t>
            </a:r>
            <a:r>
              <a:rPr kumimoji="1" lang="ja-JP" altLang="en-US" sz="4400" b="1" dirty="0"/>
              <a:t>分で</a:t>
            </a:r>
            <a:r>
              <a:rPr kumimoji="1" lang="en-US" altLang="ja-JP" sz="4400" b="1" dirty="0"/>
              <a:t>180</a:t>
            </a:r>
            <a:r>
              <a:rPr kumimoji="1" lang="ja-JP" altLang="en-US" sz="4400" b="1" dirty="0"/>
              <a:t>ｍ走ります。</a:t>
            </a:r>
            <a:r>
              <a:rPr kumimoji="1" lang="en-US" altLang="ja-JP" sz="4400" b="1" dirty="0"/>
              <a:t>A,B</a:t>
            </a:r>
            <a:r>
              <a:rPr kumimoji="1" lang="ja-JP" altLang="en-US" sz="4400" b="1" dirty="0"/>
              <a:t>どちらが速いですか。</a:t>
            </a:r>
          </a:p>
        </p:txBody>
      </p:sp>
      <p:sp>
        <p:nvSpPr>
          <p:cNvPr id="25" name="テキスト ボックス 24">
            <a:extLst>
              <a:ext uri="{FF2B5EF4-FFF2-40B4-BE49-F238E27FC236}">
                <a16:creationId xmlns:a16="http://schemas.microsoft.com/office/drawing/2014/main" id="{E7B7EE67-7E3D-4384-8FBE-FA1D3635CBB2}"/>
              </a:ext>
            </a:extLst>
          </p:cNvPr>
          <p:cNvSpPr txBox="1"/>
          <p:nvPr/>
        </p:nvSpPr>
        <p:spPr>
          <a:xfrm>
            <a:off x="633046" y="6001050"/>
            <a:ext cx="9398321" cy="646331"/>
          </a:xfrm>
          <a:prstGeom prst="rect">
            <a:avLst/>
          </a:prstGeom>
          <a:noFill/>
        </p:spPr>
        <p:txBody>
          <a:bodyPr wrap="square" rtlCol="0">
            <a:spAutoFit/>
          </a:bodyPr>
          <a:lstStyle/>
          <a:p>
            <a:r>
              <a:rPr kumimoji="1" lang="ja-JP" altLang="en-US" sz="3600" b="1" dirty="0">
                <a:solidFill>
                  <a:srgbClr val="FF0000"/>
                </a:solidFill>
              </a:rPr>
              <a:t>１台あたりの値段</a:t>
            </a:r>
            <a:r>
              <a:rPr kumimoji="1" lang="ja-JP" altLang="en-US" sz="3600" b="1" dirty="0"/>
              <a:t>でくらべましょう。</a:t>
            </a:r>
          </a:p>
        </p:txBody>
      </p:sp>
      <p:sp>
        <p:nvSpPr>
          <p:cNvPr id="26" name="テキスト ボックス 25">
            <a:extLst>
              <a:ext uri="{FF2B5EF4-FFF2-40B4-BE49-F238E27FC236}">
                <a16:creationId xmlns:a16="http://schemas.microsoft.com/office/drawing/2014/main" id="{4822B41A-C83E-419F-879D-0635E727E08F}"/>
              </a:ext>
            </a:extLst>
          </p:cNvPr>
          <p:cNvSpPr txBox="1"/>
          <p:nvPr/>
        </p:nvSpPr>
        <p:spPr>
          <a:xfrm>
            <a:off x="1222850" y="3963371"/>
            <a:ext cx="10614108" cy="2123658"/>
          </a:xfrm>
          <a:prstGeom prst="rect">
            <a:avLst/>
          </a:prstGeom>
          <a:noFill/>
        </p:spPr>
        <p:txBody>
          <a:bodyPr wrap="square" rtlCol="0">
            <a:spAutoFit/>
          </a:bodyPr>
          <a:lstStyle/>
          <a:p>
            <a:r>
              <a:rPr kumimoji="1" lang="en-US" altLang="ja-JP" sz="4400" b="1" dirty="0"/>
              <a:t>A</a:t>
            </a:r>
            <a:r>
              <a:rPr kumimoji="1" lang="ja-JP" altLang="en-US" sz="4400" b="1" dirty="0"/>
              <a:t>のミニカーは，</a:t>
            </a:r>
            <a:r>
              <a:rPr kumimoji="1" lang="en-US" altLang="ja-JP" sz="4400" b="1" dirty="0"/>
              <a:t>2</a:t>
            </a:r>
            <a:r>
              <a:rPr kumimoji="1" lang="ja-JP" altLang="en-US" sz="4400" b="1" dirty="0"/>
              <a:t>台で</a:t>
            </a:r>
            <a:r>
              <a:rPr kumimoji="1" lang="en-US" altLang="ja-JP" sz="4400" b="1" dirty="0"/>
              <a:t>100</a:t>
            </a:r>
            <a:r>
              <a:rPr kumimoji="1" lang="ja-JP" altLang="en-US" sz="4400" b="1" dirty="0"/>
              <a:t>円です。</a:t>
            </a:r>
            <a:endParaRPr kumimoji="1" lang="en-US" altLang="ja-JP" sz="4400" b="1" dirty="0"/>
          </a:p>
          <a:p>
            <a:r>
              <a:rPr kumimoji="1" lang="en-US" altLang="ja-JP" sz="4400" b="1" dirty="0"/>
              <a:t>B</a:t>
            </a:r>
            <a:r>
              <a:rPr kumimoji="1" lang="ja-JP" altLang="en-US" sz="4400" b="1" dirty="0"/>
              <a:t>のミニカーは，</a:t>
            </a:r>
            <a:r>
              <a:rPr kumimoji="1" lang="en-US" altLang="ja-JP" sz="4400" b="1" dirty="0"/>
              <a:t>3</a:t>
            </a:r>
            <a:r>
              <a:rPr kumimoji="1" lang="ja-JP" altLang="en-US" sz="4400" b="1" dirty="0"/>
              <a:t>台で</a:t>
            </a:r>
            <a:r>
              <a:rPr kumimoji="1" lang="en-US" altLang="ja-JP" sz="4400" b="1" dirty="0"/>
              <a:t>180</a:t>
            </a:r>
            <a:r>
              <a:rPr kumimoji="1" lang="ja-JP" altLang="en-US" sz="4400" b="1" dirty="0"/>
              <a:t>円です。</a:t>
            </a:r>
            <a:endParaRPr kumimoji="1" lang="en-US" altLang="ja-JP" sz="4400" b="1" dirty="0"/>
          </a:p>
          <a:p>
            <a:r>
              <a:rPr kumimoji="1" lang="en-US" altLang="ja-JP" sz="4400" b="1" dirty="0"/>
              <a:t>A,B</a:t>
            </a:r>
            <a:r>
              <a:rPr kumimoji="1" lang="ja-JP" altLang="en-US" sz="4400" b="1" dirty="0"/>
              <a:t>どちらが</a:t>
            </a:r>
            <a:r>
              <a:rPr lang="ja-JP" altLang="en-US" sz="4400" b="1" dirty="0"/>
              <a:t>高い</a:t>
            </a:r>
            <a:r>
              <a:rPr kumimoji="1" lang="ja-JP" altLang="en-US" sz="4400" b="1" dirty="0"/>
              <a:t>ですか。</a:t>
            </a:r>
          </a:p>
        </p:txBody>
      </p:sp>
      <p:sp>
        <p:nvSpPr>
          <p:cNvPr id="27" name="テキスト ボックス 26">
            <a:extLst>
              <a:ext uri="{FF2B5EF4-FFF2-40B4-BE49-F238E27FC236}">
                <a16:creationId xmlns:a16="http://schemas.microsoft.com/office/drawing/2014/main" id="{C977112A-A977-48A4-96A4-9FB3DC764F10}"/>
              </a:ext>
            </a:extLst>
          </p:cNvPr>
          <p:cNvSpPr txBox="1"/>
          <p:nvPr/>
        </p:nvSpPr>
        <p:spPr>
          <a:xfrm>
            <a:off x="159604" y="3403019"/>
            <a:ext cx="5306700" cy="646331"/>
          </a:xfrm>
          <a:prstGeom prst="rect">
            <a:avLst/>
          </a:prstGeom>
          <a:noFill/>
        </p:spPr>
        <p:txBody>
          <a:bodyPr wrap="square" rtlCol="0">
            <a:spAutoFit/>
          </a:bodyPr>
          <a:lstStyle/>
          <a:p>
            <a:r>
              <a:rPr kumimoji="1" lang="en-US" altLang="ja-JP" sz="3600" b="1" dirty="0"/>
              <a:t>1</a:t>
            </a:r>
            <a:r>
              <a:rPr kumimoji="1" lang="ja-JP" altLang="en-US" sz="3600" b="1" dirty="0"/>
              <a:t>台あたりの値段　</a:t>
            </a:r>
            <a:r>
              <a:rPr kumimoji="1" lang="en-US" altLang="ja-JP" sz="3600" b="1" dirty="0"/>
              <a:t>3</a:t>
            </a:r>
            <a:r>
              <a:rPr kumimoji="1" lang="ja-JP" altLang="en-US" sz="3600" b="1" dirty="0"/>
              <a:t>年</a:t>
            </a:r>
            <a:endParaRPr kumimoji="1" lang="ja-JP" altLang="en-US" sz="2000" b="1" dirty="0"/>
          </a:p>
        </p:txBody>
      </p:sp>
    </p:spTree>
    <p:extLst>
      <p:ext uri="{BB962C8B-B14F-4D97-AF65-F5344CB8AC3E}">
        <p14:creationId xmlns:p14="http://schemas.microsoft.com/office/powerpoint/2010/main" val="23038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43D31FA-065F-415A-83F1-CAB83D414B33}"/>
              </a:ext>
            </a:extLst>
          </p:cNvPr>
          <p:cNvSpPr txBox="1"/>
          <p:nvPr/>
        </p:nvSpPr>
        <p:spPr>
          <a:xfrm>
            <a:off x="277448" y="85317"/>
            <a:ext cx="2042966" cy="1107996"/>
          </a:xfrm>
          <a:prstGeom prst="rect">
            <a:avLst/>
          </a:prstGeom>
          <a:noFill/>
        </p:spPr>
        <p:txBody>
          <a:bodyPr wrap="square" rtlCol="0">
            <a:spAutoFit/>
          </a:bodyPr>
          <a:lstStyle/>
          <a:p>
            <a:r>
              <a:rPr lang="ja-JP" altLang="en-US" sz="6600" b="1" dirty="0"/>
              <a:t>速さ</a:t>
            </a:r>
            <a:endParaRPr kumimoji="1" lang="ja-JP" altLang="en-US" sz="6600" b="1" dirty="0"/>
          </a:p>
        </p:txBody>
      </p:sp>
      <p:sp>
        <p:nvSpPr>
          <p:cNvPr id="3" name="テキスト ボックス 2">
            <a:extLst>
              <a:ext uri="{FF2B5EF4-FFF2-40B4-BE49-F238E27FC236}">
                <a16:creationId xmlns:a16="http://schemas.microsoft.com/office/drawing/2014/main" id="{3FB58626-3573-4D71-AB48-CE3A754737A9}"/>
              </a:ext>
            </a:extLst>
          </p:cNvPr>
          <p:cNvSpPr txBox="1"/>
          <p:nvPr/>
        </p:nvSpPr>
        <p:spPr>
          <a:xfrm>
            <a:off x="4556345" y="44488"/>
            <a:ext cx="2042966" cy="769441"/>
          </a:xfrm>
          <a:prstGeom prst="rect">
            <a:avLst/>
          </a:prstGeom>
          <a:noFill/>
        </p:spPr>
        <p:txBody>
          <a:bodyPr wrap="square" rtlCol="0">
            <a:spAutoFit/>
          </a:bodyPr>
          <a:lstStyle/>
          <a:p>
            <a:r>
              <a:rPr lang="en-US" altLang="ja-JP" sz="4400" b="1" dirty="0"/>
              <a:t>100</a:t>
            </a:r>
            <a:r>
              <a:rPr lang="ja-JP" altLang="en-US" sz="4400" b="1" dirty="0"/>
              <a:t>ｍ</a:t>
            </a:r>
            <a:endParaRPr kumimoji="1" lang="ja-JP" altLang="en-US" sz="4400" b="1" dirty="0"/>
          </a:p>
        </p:txBody>
      </p:sp>
      <p:sp>
        <p:nvSpPr>
          <p:cNvPr id="4" name="テキスト ボックス 3">
            <a:extLst>
              <a:ext uri="{FF2B5EF4-FFF2-40B4-BE49-F238E27FC236}">
                <a16:creationId xmlns:a16="http://schemas.microsoft.com/office/drawing/2014/main" id="{D1DE4110-3E7A-4CDB-AF2C-4CE03DCFFE5C}"/>
              </a:ext>
            </a:extLst>
          </p:cNvPr>
          <p:cNvSpPr txBox="1"/>
          <p:nvPr/>
        </p:nvSpPr>
        <p:spPr>
          <a:xfrm>
            <a:off x="6260611" y="71299"/>
            <a:ext cx="2230195" cy="769441"/>
          </a:xfrm>
          <a:prstGeom prst="rect">
            <a:avLst/>
          </a:prstGeom>
          <a:noFill/>
        </p:spPr>
        <p:txBody>
          <a:bodyPr wrap="square" rtlCol="0">
            <a:spAutoFit/>
          </a:bodyPr>
          <a:lstStyle/>
          <a:p>
            <a:r>
              <a:rPr lang="en-US" altLang="ja-JP" sz="4400" b="1" dirty="0"/>
              <a:t>11</a:t>
            </a:r>
            <a:r>
              <a:rPr lang="ja-JP" altLang="en-US" sz="4400" b="1" dirty="0"/>
              <a:t>秒</a:t>
            </a:r>
            <a:r>
              <a:rPr lang="en-US" altLang="ja-JP" sz="4400" b="1" dirty="0"/>
              <a:t>72</a:t>
            </a:r>
            <a:endParaRPr kumimoji="1" lang="ja-JP" altLang="en-US" sz="4400" b="1" dirty="0"/>
          </a:p>
        </p:txBody>
      </p:sp>
      <p:sp>
        <p:nvSpPr>
          <p:cNvPr id="5" name="テキスト ボックス 4">
            <a:extLst>
              <a:ext uri="{FF2B5EF4-FFF2-40B4-BE49-F238E27FC236}">
                <a16:creationId xmlns:a16="http://schemas.microsoft.com/office/drawing/2014/main" id="{54803CCB-CD88-4F53-8F80-171B6A4A4167}"/>
              </a:ext>
            </a:extLst>
          </p:cNvPr>
          <p:cNvSpPr txBox="1"/>
          <p:nvPr/>
        </p:nvSpPr>
        <p:spPr>
          <a:xfrm>
            <a:off x="2205967" y="1484063"/>
            <a:ext cx="4065398" cy="923330"/>
          </a:xfrm>
          <a:prstGeom prst="rect">
            <a:avLst/>
          </a:prstGeom>
          <a:noFill/>
        </p:spPr>
        <p:txBody>
          <a:bodyPr wrap="square" rtlCol="0">
            <a:spAutoFit/>
          </a:bodyPr>
          <a:lstStyle/>
          <a:p>
            <a:r>
              <a:rPr lang="ja-JP" altLang="en-US" sz="5400" b="1" dirty="0"/>
              <a:t>時速</a:t>
            </a:r>
            <a:r>
              <a:rPr lang="en-US" altLang="ja-JP" sz="5400" b="1" dirty="0"/>
              <a:t>320</a:t>
            </a:r>
            <a:r>
              <a:rPr lang="ja-JP" altLang="en-US" sz="5400" b="1" dirty="0"/>
              <a:t>㎞</a:t>
            </a:r>
            <a:endParaRPr kumimoji="1" lang="ja-JP" altLang="en-US" sz="3600" b="1" dirty="0"/>
          </a:p>
        </p:txBody>
      </p:sp>
      <p:sp>
        <p:nvSpPr>
          <p:cNvPr id="6" name="テキスト ボックス 5">
            <a:extLst>
              <a:ext uri="{FF2B5EF4-FFF2-40B4-BE49-F238E27FC236}">
                <a16:creationId xmlns:a16="http://schemas.microsoft.com/office/drawing/2014/main" id="{7709F603-5767-495A-AC3D-4CD877857B6B}"/>
              </a:ext>
            </a:extLst>
          </p:cNvPr>
          <p:cNvSpPr txBox="1"/>
          <p:nvPr/>
        </p:nvSpPr>
        <p:spPr>
          <a:xfrm>
            <a:off x="4744765" y="4299585"/>
            <a:ext cx="5513819" cy="923330"/>
          </a:xfrm>
          <a:prstGeom prst="rect">
            <a:avLst/>
          </a:prstGeom>
          <a:noFill/>
        </p:spPr>
        <p:txBody>
          <a:bodyPr wrap="square" rtlCol="0">
            <a:spAutoFit/>
          </a:bodyPr>
          <a:lstStyle/>
          <a:p>
            <a:r>
              <a:rPr lang="ja-JP" altLang="en-US" sz="5400" b="1" dirty="0"/>
              <a:t>秒速</a:t>
            </a:r>
            <a:r>
              <a:rPr lang="en-US" altLang="ja-JP" sz="5400" b="1" dirty="0"/>
              <a:t>340</a:t>
            </a:r>
            <a:r>
              <a:rPr lang="ja-JP" altLang="en-US" sz="5400" b="1" dirty="0"/>
              <a:t>ｍ</a:t>
            </a:r>
            <a:endParaRPr kumimoji="1" lang="ja-JP" altLang="en-US" sz="3600" b="1" dirty="0"/>
          </a:p>
        </p:txBody>
      </p:sp>
      <p:sp>
        <p:nvSpPr>
          <p:cNvPr id="7" name="テキスト ボックス 6">
            <a:extLst>
              <a:ext uri="{FF2B5EF4-FFF2-40B4-BE49-F238E27FC236}">
                <a16:creationId xmlns:a16="http://schemas.microsoft.com/office/drawing/2014/main" id="{7788BA01-2555-41C6-A499-D098BA76BE5D}"/>
              </a:ext>
            </a:extLst>
          </p:cNvPr>
          <p:cNvSpPr txBox="1"/>
          <p:nvPr/>
        </p:nvSpPr>
        <p:spPr>
          <a:xfrm>
            <a:off x="3661522" y="2878899"/>
            <a:ext cx="3962713" cy="923330"/>
          </a:xfrm>
          <a:prstGeom prst="rect">
            <a:avLst/>
          </a:prstGeom>
          <a:noFill/>
        </p:spPr>
        <p:txBody>
          <a:bodyPr wrap="square" rtlCol="0">
            <a:spAutoFit/>
          </a:bodyPr>
          <a:lstStyle/>
          <a:p>
            <a:r>
              <a:rPr lang="ja-JP" altLang="en-US" sz="5400" b="1" dirty="0"/>
              <a:t>分速</a:t>
            </a:r>
            <a:r>
              <a:rPr lang="en-US" altLang="ja-JP" sz="5400" b="1" dirty="0"/>
              <a:t>634</a:t>
            </a:r>
            <a:r>
              <a:rPr lang="ja-JP" altLang="en-US" sz="5400" b="1" dirty="0"/>
              <a:t>ｍ</a:t>
            </a:r>
            <a:endParaRPr lang="ja-JP" altLang="en-US" sz="3600" b="1" dirty="0"/>
          </a:p>
        </p:txBody>
      </p:sp>
      <p:sp>
        <p:nvSpPr>
          <p:cNvPr id="8" name="テキスト ボックス 7">
            <a:extLst>
              <a:ext uri="{FF2B5EF4-FFF2-40B4-BE49-F238E27FC236}">
                <a16:creationId xmlns:a16="http://schemas.microsoft.com/office/drawing/2014/main" id="{1DBD8EDB-8450-4CEC-A2EB-BED0F74F3328}"/>
              </a:ext>
            </a:extLst>
          </p:cNvPr>
          <p:cNvSpPr txBox="1"/>
          <p:nvPr/>
        </p:nvSpPr>
        <p:spPr>
          <a:xfrm>
            <a:off x="185804" y="5070308"/>
            <a:ext cx="5251411" cy="1015663"/>
          </a:xfrm>
          <a:prstGeom prst="rect">
            <a:avLst/>
          </a:prstGeom>
          <a:noFill/>
        </p:spPr>
        <p:txBody>
          <a:bodyPr wrap="square" rtlCol="0">
            <a:spAutoFit/>
          </a:bodyPr>
          <a:lstStyle/>
          <a:p>
            <a:r>
              <a:rPr lang="ja-JP" altLang="en-US" sz="6000" b="1" dirty="0"/>
              <a:t>秒速</a:t>
            </a:r>
            <a:r>
              <a:rPr lang="en-US" altLang="ja-JP" sz="6000" b="1" dirty="0"/>
              <a:t>300000</a:t>
            </a:r>
            <a:r>
              <a:rPr lang="ja-JP" altLang="en-US" sz="6000" b="1" dirty="0"/>
              <a:t>㎞</a:t>
            </a:r>
            <a:r>
              <a:rPr lang="en-US" altLang="ja-JP" sz="1200" b="1" dirty="0"/>
              <a:t> </a:t>
            </a:r>
            <a:endParaRPr lang="ja-JP" altLang="en-US" sz="4000" b="1" dirty="0"/>
          </a:p>
        </p:txBody>
      </p:sp>
      <p:sp>
        <p:nvSpPr>
          <p:cNvPr id="10" name="テキスト ボックス 9">
            <a:extLst>
              <a:ext uri="{FF2B5EF4-FFF2-40B4-BE49-F238E27FC236}">
                <a16:creationId xmlns:a16="http://schemas.microsoft.com/office/drawing/2014/main" id="{69D18857-3283-4204-AADB-F1A0BE10EE86}"/>
              </a:ext>
            </a:extLst>
          </p:cNvPr>
          <p:cNvSpPr txBox="1"/>
          <p:nvPr/>
        </p:nvSpPr>
        <p:spPr>
          <a:xfrm>
            <a:off x="5800928" y="1518076"/>
            <a:ext cx="2429501" cy="769441"/>
          </a:xfrm>
          <a:prstGeom prst="rect">
            <a:avLst/>
          </a:prstGeom>
          <a:noFill/>
        </p:spPr>
        <p:txBody>
          <a:bodyPr wrap="square" rtlCol="0">
            <a:spAutoFit/>
          </a:bodyPr>
          <a:lstStyle/>
          <a:p>
            <a:r>
              <a:rPr lang="ja-JP" altLang="en-US" sz="4400" b="1" dirty="0"/>
              <a:t>新幹線</a:t>
            </a:r>
            <a:endParaRPr kumimoji="1" lang="ja-JP" altLang="en-US" sz="2800" b="1" dirty="0"/>
          </a:p>
        </p:txBody>
      </p:sp>
      <p:sp>
        <p:nvSpPr>
          <p:cNvPr id="11" name="テキスト ボックス 10">
            <a:extLst>
              <a:ext uri="{FF2B5EF4-FFF2-40B4-BE49-F238E27FC236}">
                <a16:creationId xmlns:a16="http://schemas.microsoft.com/office/drawing/2014/main" id="{E77FA098-2375-499A-9F33-D932739868E8}"/>
              </a:ext>
            </a:extLst>
          </p:cNvPr>
          <p:cNvSpPr txBox="1"/>
          <p:nvPr/>
        </p:nvSpPr>
        <p:spPr>
          <a:xfrm>
            <a:off x="7015679" y="2457301"/>
            <a:ext cx="4654682" cy="1323439"/>
          </a:xfrm>
          <a:prstGeom prst="rect">
            <a:avLst/>
          </a:prstGeom>
          <a:noFill/>
        </p:spPr>
        <p:txBody>
          <a:bodyPr wrap="square" rtlCol="0">
            <a:spAutoFit/>
          </a:bodyPr>
          <a:lstStyle/>
          <a:p>
            <a:r>
              <a:rPr lang="ja-JP" altLang="en-US" sz="4000" b="1" dirty="0"/>
              <a:t>東京</a:t>
            </a:r>
            <a:r>
              <a:rPr lang="ja-JP" altLang="en-US" sz="3600" b="1" dirty="0"/>
              <a:t>スカイツリー</a:t>
            </a:r>
            <a:endParaRPr lang="en-US" altLang="ja-JP" sz="4000" b="1" dirty="0"/>
          </a:p>
          <a:p>
            <a:r>
              <a:rPr lang="ja-JP" altLang="en-US" sz="4000" b="1" dirty="0"/>
              <a:t>のエレベーター</a:t>
            </a:r>
            <a:endParaRPr kumimoji="1" lang="ja-JP" altLang="en-US" sz="2400" b="1" dirty="0"/>
          </a:p>
        </p:txBody>
      </p:sp>
      <p:sp>
        <p:nvSpPr>
          <p:cNvPr id="12" name="テキスト ボックス 11">
            <a:extLst>
              <a:ext uri="{FF2B5EF4-FFF2-40B4-BE49-F238E27FC236}">
                <a16:creationId xmlns:a16="http://schemas.microsoft.com/office/drawing/2014/main" id="{8D4D2B58-6EBB-4C43-B3F8-28518C45C4CE}"/>
              </a:ext>
            </a:extLst>
          </p:cNvPr>
          <p:cNvSpPr txBox="1"/>
          <p:nvPr/>
        </p:nvSpPr>
        <p:spPr>
          <a:xfrm>
            <a:off x="8922058" y="4422695"/>
            <a:ext cx="2533428" cy="769441"/>
          </a:xfrm>
          <a:prstGeom prst="rect">
            <a:avLst/>
          </a:prstGeom>
          <a:noFill/>
        </p:spPr>
        <p:txBody>
          <a:bodyPr wrap="square" rtlCol="0">
            <a:spAutoFit/>
          </a:bodyPr>
          <a:lstStyle/>
          <a:p>
            <a:r>
              <a:rPr lang="ja-JP" altLang="en-US" sz="4400" b="1" dirty="0"/>
              <a:t>音の速さ</a:t>
            </a:r>
            <a:endParaRPr kumimoji="1" lang="ja-JP" altLang="en-US" sz="2800" b="1" dirty="0"/>
          </a:p>
        </p:txBody>
      </p:sp>
      <p:sp>
        <p:nvSpPr>
          <p:cNvPr id="13" name="テキスト ボックス 12">
            <a:extLst>
              <a:ext uri="{FF2B5EF4-FFF2-40B4-BE49-F238E27FC236}">
                <a16:creationId xmlns:a16="http://schemas.microsoft.com/office/drawing/2014/main" id="{5480AA27-F039-42ED-AEE1-BB47A7D71E87}"/>
              </a:ext>
            </a:extLst>
          </p:cNvPr>
          <p:cNvSpPr txBox="1"/>
          <p:nvPr/>
        </p:nvSpPr>
        <p:spPr>
          <a:xfrm>
            <a:off x="5472210" y="5239393"/>
            <a:ext cx="2565153" cy="769441"/>
          </a:xfrm>
          <a:prstGeom prst="rect">
            <a:avLst/>
          </a:prstGeom>
          <a:noFill/>
        </p:spPr>
        <p:txBody>
          <a:bodyPr wrap="square" rtlCol="0">
            <a:spAutoFit/>
          </a:bodyPr>
          <a:lstStyle/>
          <a:p>
            <a:r>
              <a:rPr lang="ja-JP" altLang="en-US" sz="4400" b="1" dirty="0"/>
              <a:t>光の速さ</a:t>
            </a:r>
            <a:endParaRPr kumimoji="1" lang="ja-JP" altLang="en-US" sz="2800" b="1" dirty="0"/>
          </a:p>
        </p:txBody>
      </p:sp>
      <p:sp>
        <p:nvSpPr>
          <p:cNvPr id="14" name="テキスト ボックス 13">
            <a:extLst>
              <a:ext uri="{FF2B5EF4-FFF2-40B4-BE49-F238E27FC236}">
                <a16:creationId xmlns:a16="http://schemas.microsoft.com/office/drawing/2014/main" id="{AA8507D9-3A19-4E5D-AAAC-7E9E1FB84BB5}"/>
              </a:ext>
            </a:extLst>
          </p:cNvPr>
          <p:cNvSpPr txBox="1"/>
          <p:nvPr/>
        </p:nvSpPr>
        <p:spPr>
          <a:xfrm>
            <a:off x="3236927" y="6017260"/>
            <a:ext cx="2843421" cy="769441"/>
          </a:xfrm>
          <a:prstGeom prst="rect">
            <a:avLst/>
          </a:prstGeom>
          <a:noFill/>
        </p:spPr>
        <p:txBody>
          <a:bodyPr wrap="square" rtlCol="0">
            <a:spAutoFit/>
          </a:bodyPr>
          <a:lstStyle/>
          <a:p>
            <a:r>
              <a:rPr lang="ja-JP" altLang="en-US" sz="4400" b="1" dirty="0"/>
              <a:t>月まで</a:t>
            </a:r>
            <a:r>
              <a:rPr lang="en-US" altLang="ja-JP" sz="4400" b="1" dirty="0"/>
              <a:t>2</a:t>
            </a:r>
            <a:r>
              <a:rPr lang="ja-JP" altLang="en-US" sz="4400" b="1" dirty="0"/>
              <a:t>秒</a:t>
            </a:r>
            <a:endParaRPr kumimoji="1" lang="ja-JP" altLang="en-US" sz="2800" b="1" dirty="0"/>
          </a:p>
        </p:txBody>
      </p:sp>
      <p:sp>
        <p:nvSpPr>
          <p:cNvPr id="15" name="テキスト ボックス 14">
            <a:extLst>
              <a:ext uri="{FF2B5EF4-FFF2-40B4-BE49-F238E27FC236}">
                <a16:creationId xmlns:a16="http://schemas.microsoft.com/office/drawing/2014/main" id="{5E486504-1AA7-4C42-8805-5CBC4BE28A4D}"/>
              </a:ext>
            </a:extLst>
          </p:cNvPr>
          <p:cNvSpPr txBox="1"/>
          <p:nvPr/>
        </p:nvSpPr>
        <p:spPr>
          <a:xfrm>
            <a:off x="6509078" y="6008834"/>
            <a:ext cx="3711191" cy="769441"/>
          </a:xfrm>
          <a:prstGeom prst="rect">
            <a:avLst/>
          </a:prstGeom>
          <a:noFill/>
        </p:spPr>
        <p:txBody>
          <a:bodyPr wrap="square" rtlCol="0">
            <a:spAutoFit/>
          </a:bodyPr>
          <a:lstStyle/>
          <a:p>
            <a:r>
              <a:rPr lang="ja-JP" altLang="en-US" sz="4400" b="1" dirty="0"/>
              <a:t>太陽まで</a:t>
            </a:r>
            <a:r>
              <a:rPr lang="en-US" altLang="ja-JP" sz="4400" b="1" dirty="0"/>
              <a:t>8</a:t>
            </a:r>
            <a:r>
              <a:rPr lang="ja-JP" altLang="en-US" sz="4400" b="1" dirty="0"/>
              <a:t>分</a:t>
            </a:r>
            <a:endParaRPr kumimoji="1" lang="ja-JP" altLang="en-US" sz="2800" b="1" dirty="0"/>
          </a:p>
        </p:txBody>
      </p:sp>
      <p:sp>
        <p:nvSpPr>
          <p:cNvPr id="9" name="テキスト ボックス 8">
            <a:extLst>
              <a:ext uri="{FF2B5EF4-FFF2-40B4-BE49-F238E27FC236}">
                <a16:creationId xmlns:a16="http://schemas.microsoft.com/office/drawing/2014/main" id="{648A69D5-B688-8EE3-7C15-80D9D0858131}"/>
              </a:ext>
            </a:extLst>
          </p:cNvPr>
          <p:cNvSpPr txBox="1"/>
          <p:nvPr/>
        </p:nvSpPr>
        <p:spPr>
          <a:xfrm>
            <a:off x="4744765" y="3780922"/>
            <a:ext cx="3230099" cy="707886"/>
          </a:xfrm>
          <a:prstGeom prst="rect">
            <a:avLst/>
          </a:prstGeom>
          <a:noFill/>
        </p:spPr>
        <p:txBody>
          <a:bodyPr wrap="square" rtlCol="0">
            <a:spAutoFit/>
          </a:bodyPr>
          <a:lstStyle/>
          <a:p>
            <a:r>
              <a:rPr kumimoji="1" lang="en-US" altLang="ja-JP" sz="4000" b="1" dirty="0"/>
              <a:t>1</a:t>
            </a:r>
            <a:r>
              <a:rPr kumimoji="1" lang="ja-JP" altLang="en-US" sz="4000" b="1" dirty="0"/>
              <a:t>秒間あたり</a:t>
            </a:r>
            <a:endParaRPr kumimoji="1" lang="ja-JP" altLang="en-US" sz="2400" b="1" dirty="0"/>
          </a:p>
        </p:txBody>
      </p:sp>
      <p:sp>
        <p:nvSpPr>
          <p:cNvPr id="16" name="テキスト ボックス 15">
            <a:extLst>
              <a:ext uri="{FF2B5EF4-FFF2-40B4-BE49-F238E27FC236}">
                <a16:creationId xmlns:a16="http://schemas.microsoft.com/office/drawing/2014/main" id="{162635DF-9087-C380-0316-EE7C7CB07DE7}"/>
              </a:ext>
            </a:extLst>
          </p:cNvPr>
          <p:cNvSpPr txBox="1"/>
          <p:nvPr/>
        </p:nvSpPr>
        <p:spPr>
          <a:xfrm>
            <a:off x="3154921" y="2402902"/>
            <a:ext cx="3354157" cy="707886"/>
          </a:xfrm>
          <a:prstGeom prst="rect">
            <a:avLst/>
          </a:prstGeom>
          <a:noFill/>
        </p:spPr>
        <p:txBody>
          <a:bodyPr wrap="square" rtlCol="0">
            <a:spAutoFit/>
          </a:bodyPr>
          <a:lstStyle/>
          <a:p>
            <a:r>
              <a:rPr kumimoji="1" lang="en-US" altLang="ja-JP" sz="4000" b="1" dirty="0"/>
              <a:t>1</a:t>
            </a:r>
            <a:r>
              <a:rPr kumimoji="1" lang="ja-JP" altLang="en-US" sz="4000" b="1" dirty="0"/>
              <a:t>分間あたり</a:t>
            </a:r>
            <a:endParaRPr kumimoji="1" lang="ja-JP" altLang="en-US" sz="2400" b="1" dirty="0"/>
          </a:p>
        </p:txBody>
      </p:sp>
      <p:sp>
        <p:nvSpPr>
          <p:cNvPr id="17" name="テキスト ボックス 16">
            <a:extLst>
              <a:ext uri="{FF2B5EF4-FFF2-40B4-BE49-F238E27FC236}">
                <a16:creationId xmlns:a16="http://schemas.microsoft.com/office/drawing/2014/main" id="{B134AE85-E1F2-BB12-ED03-2C5F9F2366BE}"/>
              </a:ext>
            </a:extLst>
          </p:cNvPr>
          <p:cNvSpPr txBox="1"/>
          <p:nvPr/>
        </p:nvSpPr>
        <p:spPr>
          <a:xfrm>
            <a:off x="1943398" y="994104"/>
            <a:ext cx="3230099" cy="707886"/>
          </a:xfrm>
          <a:prstGeom prst="rect">
            <a:avLst/>
          </a:prstGeom>
          <a:noFill/>
        </p:spPr>
        <p:txBody>
          <a:bodyPr wrap="square" rtlCol="0">
            <a:spAutoFit/>
          </a:bodyPr>
          <a:lstStyle/>
          <a:p>
            <a:r>
              <a:rPr kumimoji="1" lang="en-US" altLang="ja-JP" sz="4000" b="1" dirty="0"/>
              <a:t>1</a:t>
            </a:r>
            <a:r>
              <a:rPr kumimoji="1" lang="ja-JP" altLang="en-US" sz="4000" b="1" dirty="0"/>
              <a:t>時間あたり</a:t>
            </a:r>
            <a:endParaRPr kumimoji="1" lang="ja-JP" altLang="en-US" sz="2400" b="1" dirty="0"/>
          </a:p>
        </p:txBody>
      </p:sp>
      <p:sp>
        <p:nvSpPr>
          <p:cNvPr id="18" name="テキスト ボックス 17">
            <a:extLst>
              <a:ext uri="{FF2B5EF4-FFF2-40B4-BE49-F238E27FC236}">
                <a16:creationId xmlns:a16="http://schemas.microsoft.com/office/drawing/2014/main" id="{C007C249-9955-6E30-857A-5ECBC873C886}"/>
              </a:ext>
            </a:extLst>
          </p:cNvPr>
          <p:cNvSpPr txBox="1"/>
          <p:nvPr/>
        </p:nvSpPr>
        <p:spPr>
          <a:xfrm>
            <a:off x="201455" y="4531507"/>
            <a:ext cx="3230099" cy="707886"/>
          </a:xfrm>
          <a:prstGeom prst="rect">
            <a:avLst/>
          </a:prstGeom>
          <a:noFill/>
        </p:spPr>
        <p:txBody>
          <a:bodyPr wrap="square" rtlCol="0">
            <a:spAutoFit/>
          </a:bodyPr>
          <a:lstStyle/>
          <a:p>
            <a:r>
              <a:rPr kumimoji="1" lang="en-US" altLang="ja-JP" sz="4000" b="1" dirty="0"/>
              <a:t>1</a:t>
            </a:r>
            <a:r>
              <a:rPr kumimoji="1" lang="ja-JP" altLang="en-US" sz="4000" b="1" dirty="0"/>
              <a:t>秒間あたり</a:t>
            </a:r>
            <a:endParaRPr kumimoji="1" lang="ja-JP" altLang="en-US" sz="2400" b="1" dirty="0"/>
          </a:p>
        </p:txBody>
      </p:sp>
      <p:sp>
        <p:nvSpPr>
          <p:cNvPr id="19" name="テキスト ボックス 18">
            <a:extLst>
              <a:ext uri="{FF2B5EF4-FFF2-40B4-BE49-F238E27FC236}">
                <a16:creationId xmlns:a16="http://schemas.microsoft.com/office/drawing/2014/main" id="{9FC2D2AF-9816-99BE-C425-18A88EA9339A}"/>
              </a:ext>
            </a:extLst>
          </p:cNvPr>
          <p:cNvSpPr txBox="1"/>
          <p:nvPr/>
        </p:nvSpPr>
        <p:spPr>
          <a:xfrm>
            <a:off x="8430912" y="79725"/>
            <a:ext cx="3239449" cy="769441"/>
          </a:xfrm>
          <a:prstGeom prst="rect">
            <a:avLst/>
          </a:prstGeom>
          <a:noFill/>
        </p:spPr>
        <p:txBody>
          <a:bodyPr wrap="square" rtlCol="0">
            <a:spAutoFit/>
          </a:bodyPr>
          <a:lstStyle/>
          <a:p>
            <a:r>
              <a:rPr lang="ja-JP" altLang="en-US" sz="4400" b="1" dirty="0"/>
              <a:t>秒速</a:t>
            </a:r>
            <a:r>
              <a:rPr lang="en-US" altLang="ja-JP" sz="4400" b="1" dirty="0"/>
              <a:t>8.53…</a:t>
            </a:r>
            <a:endParaRPr kumimoji="1" lang="ja-JP" altLang="en-US" sz="4400" b="1" dirty="0"/>
          </a:p>
        </p:txBody>
      </p:sp>
      <p:sp>
        <p:nvSpPr>
          <p:cNvPr id="20" name="テキスト ボックス 19">
            <a:extLst>
              <a:ext uri="{FF2B5EF4-FFF2-40B4-BE49-F238E27FC236}">
                <a16:creationId xmlns:a16="http://schemas.microsoft.com/office/drawing/2014/main" id="{4BB182DC-1660-5912-BA36-F24518A7063A}"/>
              </a:ext>
            </a:extLst>
          </p:cNvPr>
          <p:cNvSpPr txBox="1"/>
          <p:nvPr/>
        </p:nvSpPr>
        <p:spPr>
          <a:xfrm>
            <a:off x="8430911" y="650648"/>
            <a:ext cx="3239449" cy="1077218"/>
          </a:xfrm>
          <a:prstGeom prst="rect">
            <a:avLst/>
          </a:prstGeom>
          <a:noFill/>
        </p:spPr>
        <p:txBody>
          <a:bodyPr wrap="square" rtlCol="0">
            <a:spAutoFit/>
          </a:bodyPr>
          <a:lstStyle/>
          <a:p>
            <a:r>
              <a:rPr lang="ja-JP" altLang="en-US" sz="3200" b="1" dirty="0"/>
              <a:t>小学生の</a:t>
            </a:r>
            <a:r>
              <a:rPr lang="en-US" altLang="ja-JP" sz="3200" b="1" dirty="0"/>
              <a:t>100</a:t>
            </a:r>
            <a:r>
              <a:rPr lang="ja-JP" altLang="en-US" sz="3200" b="1" dirty="0"/>
              <a:t>ｍ日本記録</a:t>
            </a:r>
            <a:endParaRPr kumimoji="1" lang="ja-JP" altLang="en-US" sz="3200" b="1" dirty="0"/>
          </a:p>
        </p:txBody>
      </p:sp>
    </p:spTree>
    <p:extLst>
      <p:ext uri="{BB962C8B-B14F-4D97-AF65-F5344CB8AC3E}">
        <p14:creationId xmlns:p14="http://schemas.microsoft.com/office/powerpoint/2010/main" val="5307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P spid="12" grpId="0"/>
      <p:bldP spid="13" grpId="0"/>
      <p:bldP spid="14" grpId="0"/>
      <p:bldP spid="15" grpId="0"/>
      <p:bldP spid="9" grpId="0"/>
      <p:bldP spid="16" grpId="0"/>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37CC8E14-2B11-436F-80DE-3092FA3491F5}"/>
              </a:ext>
            </a:extLst>
          </p:cNvPr>
          <p:cNvCxnSpPr>
            <a:cxnSpLocks/>
          </p:cNvCxnSpPr>
          <p:nvPr/>
        </p:nvCxnSpPr>
        <p:spPr>
          <a:xfrm>
            <a:off x="1617964" y="3503919"/>
            <a:ext cx="6435869" cy="7494"/>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15E7C4C7-A637-4469-A2FF-85F45730A511}"/>
              </a:ext>
            </a:extLst>
          </p:cNvPr>
          <p:cNvCxnSpPr>
            <a:cxnSpLocks/>
          </p:cNvCxnSpPr>
          <p:nvPr/>
        </p:nvCxnSpPr>
        <p:spPr>
          <a:xfrm>
            <a:off x="1617964" y="3295413"/>
            <a:ext cx="0" cy="828000"/>
          </a:xfrm>
          <a:prstGeom prst="line">
            <a:avLst/>
          </a:prstGeom>
          <a:ln w="76200"/>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19A816A6-2E78-4CA3-A45A-31E8BDDAC2DF}"/>
              </a:ext>
            </a:extLst>
          </p:cNvPr>
          <p:cNvCxnSpPr>
            <a:cxnSpLocks/>
          </p:cNvCxnSpPr>
          <p:nvPr/>
        </p:nvCxnSpPr>
        <p:spPr>
          <a:xfrm>
            <a:off x="4057557" y="3295413"/>
            <a:ext cx="0" cy="828000"/>
          </a:xfrm>
          <a:prstGeom prst="line">
            <a:avLst/>
          </a:prstGeom>
          <a:ln w="76200"/>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97611185-A3CB-414C-AF78-E3369D2CA9CB}"/>
              </a:ext>
            </a:extLst>
          </p:cNvPr>
          <p:cNvCxnSpPr>
            <a:cxnSpLocks/>
          </p:cNvCxnSpPr>
          <p:nvPr/>
        </p:nvCxnSpPr>
        <p:spPr>
          <a:xfrm>
            <a:off x="6497150" y="3295413"/>
            <a:ext cx="0" cy="828000"/>
          </a:xfrm>
          <a:prstGeom prst="line">
            <a:avLst/>
          </a:prstGeom>
          <a:ln w="76200"/>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5D52BB61-8CB9-4A0E-8689-EC8F365BAEF5}"/>
              </a:ext>
            </a:extLst>
          </p:cNvPr>
          <p:cNvSpPr txBox="1"/>
          <p:nvPr/>
        </p:nvSpPr>
        <p:spPr>
          <a:xfrm>
            <a:off x="1420361" y="2788725"/>
            <a:ext cx="573260" cy="646331"/>
          </a:xfrm>
          <a:prstGeom prst="rect">
            <a:avLst/>
          </a:prstGeom>
          <a:noFill/>
        </p:spPr>
        <p:txBody>
          <a:bodyPr wrap="square" rtlCol="0">
            <a:spAutoFit/>
          </a:bodyPr>
          <a:lstStyle/>
          <a:p>
            <a:r>
              <a:rPr kumimoji="1" lang="en-US" altLang="ja-JP" sz="3600" b="1" dirty="0"/>
              <a:t>0</a:t>
            </a:r>
            <a:endParaRPr kumimoji="1" lang="ja-JP" altLang="en-US" sz="2000" b="1" dirty="0"/>
          </a:p>
        </p:txBody>
      </p:sp>
      <p:sp>
        <p:nvSpPr>
          <p:cNvPr id="32" name="テキスト ボックス 31">
            <a:extLst>
              <a:ext uri="{FF2B5EF4-FFF2-40B4-BE49-F238E27FC236}">
                <a16:creationId xmlns:a16="http://schemas.microsoft.com/office/drawing/2014/main" id="{940F4B30-38B1-4186-8DE0-B40CC395316E}"/>
              </a:ext>
            </a:extLst>
          </p:cNvPr>
          <p:cNvSpPr txBox="1"/>
          <p:nvPr/>
        </p:nvSpPr>
        <p:spPr>
          <a:xfrm>
            <a:off x="6009469" y="2784461"/>
            <a:ext cx="1005667" cy="646331"/>
          </a:xfrm>
          <a:prstGeom prst="rect">
            <a:avLst/>
          </a:prstGeom>
          <a:noFill/>
        </p:spPr>
        <p:txBody>
          <a:bodyPr wrap="square" rtlCol="0">
            <a:spAutoFit/>
          </a:bodyPr>
          <a:lstStyle/>
          <a:p>
            <a:r>
              <a:rPr kumimoji="1" lang="en-US" altLang="ja-JP" sz="3600" b="1" dirty="0"/>
              <a:t>100</a:t>
            </a:r>
            <a:endParaRPr kumimoji="1" lang="ja-JP" altLang="en-US" sz="2000" b="1" dirty="0"/>
          </a:p>
        </p:txBody>
      </p:sp>
      <p:cxnSp>
        <p:nvCxnSpPr>
          <p:cNvPr id="68" name="直線コネクタ 67">
            <a:extLst>
              <a:ext uri="{FF2B5EF4-FFF2-40B4-BE49-F238E27FC236}">
                <a16:creationId xmlns:a16="http://schemas.microsoft.com/office/drawing/2014/main" id="{1F0AFE14-07D3-435D-8EC7-53CC6EB87335}"/>
              </a:ext>
            </a:extLst>
          </p:cNvPr>
          <p:cNvCxnSpPr>
            <a:cxnSpLocks/>
          </p:cNvCxnSpPr>
          <p:nvPr/>
        </p:nvCxnSpPr>
        <p:spPr>
          <a:xfrm>
            <a:off x="1617964" y="5542067"/>
            <a:ext cx="884237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9" name="直線コネクタ 68">
            <a:extLst>
              <a:ext uri="{FF2B5EF4-FFF2-40B4-BE49-F238E27FC236}">
                <a16:creationId xmlns:a16="http://schemas.microsoft.com/office/drawing/2014/main" id="{589012E3-42B0-4AF5-9DAF-904CD345201A}"/>
              </a:ext>
            </a:extLst>
          </p:cNvPr>
          <p:cNvCxnSpPr>
            <a:cxnSpLocks/>
          </p:cNvCxnSpPr>
          <p:nvPr/>
        </p:nvCxnSpPr>
        <p:spPr>
          <a:xfrm>
            <a:off x="1617964" y="5333561"/>
            <a:ext cx="0" cy="828000"/>
          </a:xfrm>
          <a:prstGeom prst="line">
            <a:avLst/>
          </a:prstGeom>
          <a:ln w="76200"/>
        </p:spPr>
        <p:style>
          <a:lnRef idx="1">
            <a:schemeClr val="dk1"/>
          </a:lnRef>
          <a:fillRef idx="0">
            <a:schemeClr val="dk1"/>
          </a:fillRef>
          <a:effectRef idx="0">
            <a:schemeClr val="dk1"/>
          </a:effectRef>
          <a:fontRef idx="minor">
            <a:schemeClr val="tx1"/>
          </a:fontRef>
        </p:style>
      </p:cxnSp>
      <p:cxnSp>
        <p:nvCxnSpPr>
          <p:cNvPr id="70" name="直線コネクタ 69">
            <a:extLst>
              <a:ext uri="{FF2B5EF4-FFF2-40B4-BE49-F238E27FC236}">
                <a16:creationId xmlns:a16="http://schemas.microsoft.com/office/drawing/2014/main" id="{C0AFB8E2-8A37-47EE-8BD2-D1C0DBBBAA7E}"/>
              </a:ext>
            </a:extLst>
          </p:cNvPr>
          <p:cNvCxnSpPr>
            <a:cxnSpLocks/>
          </p:cNvCxnSpPr>
          <p:nvPr/>
        </p:nvCxnSpPr>
        <p:spPr>
          <a:xfrm>
            <a:off x="4057557" y="5333561"/>
            <a:ext cx="0" cy="828000"/>
          </a:xfrm>
          <a:prstGeom prst="line">
            <a:avLst/>
          </a:prstGeom>
          <a:ln w="76200"/>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A5BDB425-E767-48A2-A5AD-8D184335FD8A}"/>
              </a:ext>
            </a:extLst>
          </p:cNvPr>
          <p:cNvCxnSpPr>
            <a:cxnSpLocks/>
          </p:cNvCxnSpPr>
          <p:nvPr/>
        </p:nvCxnSpPr>
        <p:spPr>
          <a:xfrm>
            <a:off x="6497150" y="5333561"/>
            <a:ext cx="0" cy="828000"/>
          </a:xfrm>
          <a:prstGeom prst="line">
            <a:avLst/>
          </a:prstGeom>
          <a:ln w="76200"/>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FB7506CB-9638-4897-9968-A059E68BC1E9}"/>
              </a:ext>
            </a:extLst>
          </p:cNvPr>
          <p:cNvCxnSpPr>
            <a:cxnSpLocks/>
          </p:cNvCxnSpPr>
          <p:nvPr/>
        </p:nvCxnSpPr>
        <p:spPr>
          <a:xfrm>
            <a:off x="8936743" y="5333561"/>
            <a:ext cx="0" cy="828000"/>
          </a:xfrm>
          <a:prstGeom prst="line">
            <a:avLst/>
          </a:prstGeom>
          <a:ln w="76200"/>
        </p:spPr>
        <p:style>
          <a:lnRef idx="1">
            <a:schemeClr val="dk1"/>
          </a:lnRef>
          <a:fillRef idx="0">
            <a:schemeClr val="dk1"/>
          </a:fillRef>
          <a:effectRef idx="0">
            <a:schemeClr val="dk1"/>
          </a:effectRef>
          <a:fontRef idx="minor">
            <a:schemeClr val="tx1"/>
          </a:fontRef>
        </p:style>
      </p:cxnSp>
      <p:sp>
        <p:nvSpPr>
          <p:cNvPr id="76" name="テキスト ボックス 75">
            <a:extLst>
              <a:ext uri="{FF2B5EF4-FFF2-40B4-BE49-F238E27FC236}">
                <a16:creationId xmlns:a16="http://schemas.microsoft.com/office/drawing/2014/main" id="{BD9FBF9A-A145-4C64-94BD-D44E2D97AC45}"/>
              </a:ext>
            </a:extLst>
          </p:cNvPr>
          <p:cNvSpPr txBox="1"/>
          <p:nvPr/>
        </p:nvSpPr>
        <p:spPr>
          <a:xfrm>
            <a:off x="8392690" y="4773409"/>
            <a:ext cx="1157214" cy="646331"/>
          </a:xfrm>
          <a:prstGeom prst="rect">
            <a:avLst/>
          </a:prstGeom>
          <a:noFill/>
        </p:spPr>
        <p:txBody>
          <a:bodyPr wrap="square" rtlCol="0">
            <a:spAutoFit/>
          </a:bodyPr>
          <a:lstStyle/>
          <a:p>
            <a:r>
              <a:rPr kumimoji="1" lang="en-US" altLang="ja-JP" sz="3600" b="1" dirty="0"/>
              <a:t>180</a:t>
            </a:r>
            <a:endParaRPr kumimoji="1" lang="ja-JP" altLang="en-US" sz="2000" b="1" dirty="0"/>
          </a:p>
        </p:txBody>
      </p:sp>
      <p:cxnSp>
        <p:nvCxnSpPr>
          <p:cNvPr id="79" name="直線コネクタ 78">
            <a:extLst>
              <a:ext uri="{FF2B5EF4-FFF2-40B4-BE49-F238E27FC236}">
                <a16:creationId xmlns:a16="http://schemas.microsoft.com/office/drawing/2014/main" id="{C236040A-7FBB-4440-8D84-A7CE15756FC7}"/>
              </a:ext>
            </a:extLst>
          </p:cNvPr>
          <p:cNvCxnSpPr>
            <a:cxnSpLocks/>
          </p:cNvCxnSpPr>
          <p:nvPr/>
        </p:nvCxnSpPr>
        <p:spPr>
          <a:xfrm>
            <a:off x="1617963" y="3928425"/>
            <a:ext cx="6435869" cy="7494"/>
          </a:xfrm>
          <a:prstGeom prst="line">
            <a:avLst/>
          </a:prstGeom>
          <a:ln w="57150"/>
        </p:spPr>
        <p:style>
          <a:lnRef idx="1">
            <a:schemeClr val="dk1"/>
          </a:lnRef>
          <a:fillRef idx="0">
            <a:schemeClr val="dk1"/>
          </a:fillRef>
          <a:effectRef idx="0">
            <a:schemeClr val="dk1"/>
          </a:effectRef>
          <a:fontRef idx="minor">
            <a:schemeClr val="tx1"/>
          </a:fontRef>
        </p:style>
      </p:cxnSp>
      <p:sp>
        <p:nvSpPr>
          <p:cNvPr id="87" name="テキスト ボックス 86">
            <a:extLst>
              <a:ext uri="{FF2B5EF4-FFF2-40B4-BE49-F238E27FC236}">
                <a16:creationId xmlns:a16="http://schemas.microsoft.com/office/drawing/2014/main" id="{B8E198E9-D9A9-4CAE-A5C5-A6B57472A268}"/>
              </a:ext>
            </a:extLst>
          </p:cNvPr>
          <p:cNvSpPr txBox="1"/>
          <p:nvPr/>
        </p:nvSpPr>
        <p:spPr>
          <a:xfrm>
            <a:off x="1420361" y="4067323"/>
            <a:ext cx="573260" cy="646331"/>
          </a:xfrm>
          <a:prstGeom prst="rect">
            <a:avLst/>
          </a:prstGeom>
          <a:noFill/>
        </p:spPr>
        <p:txBody>
          <a:bodyPr wrap="square" rtlCol="0">
            <a:spAutoFit/>
          </a:bodyPr>
          <a:lstStyle/>
          <a:p>
            <a:r>
              <a:rPr kumimoji="1" lang="en-US" altLang="ja-JP" sz="3600" b="1" dirty="0"/>
              <a:t>0</a:t>
            </a:r>
            <a:endParaRPr kumimoji="1" lang="ja-JP" altLang="en-US" sz="2000" b="1" dirty="0"/>
          </a:p>
        </p:txBody>
      </p:sp>
      <p:sp>
        <p:nvSpPr>
          <p:cNvPr id="88" name="テキスト ボックス 87">
            <a:extLst>
              <a:ext uri="{FF2B5EF4-FFF2-40B4-BE49-F238E27FC236}">
                <a16:creationId xmlns:a16="http://schemas.microsoft.com/office/drawing/2014/main" id="{29F32694-303B-4FE6-947F-DC579A141F10}"/>
              </a:ext>
            </a:extLst>
          </p:cNvPr>
          <p:cNvSpPr txBox="1"/>
          <p:nvPr/>
        </p:nvSpPr>
        <p:spPr>
          <a:xfrm>
            <a:off x="6268462" y="4067323"/>
            <a:ext cx="487680" cy="646331"/>
          </a:xfrm>
          <a:prstGeom prst="rect">
            <a:avLst/>
          </a:prstGeom>
          <a:noFill/>
        </p:spPr>
        <p:txBody>
          <a:bodyPr wrap="square" rtlCol="0">
            <a:spAutoFit/>
          </a:bodyPr>
          <a:lstStyle/>
          <a:p>
            <a:r>
              <a:rPr kumimoji="1" lang="en-US" altLang="ja-JP" sz="3600" b="1" dirty="0"/>
              <a:t>2</a:t>
            </a:r>
            <a:endParaRPr kumimoji="1" lang="ja-JP" altLang="en-US" sz="2000" b="1" dirty="0"/>
          </a:p>
        </p:txBody>
      </p:sp>
      <p:sp>
        <p:nvSpPr>
          <p:cNvPr id="89" name="テキスト ボックス 88">
            <a:extLst>
              <a:ext uri="{FF2B5EF4-FFF2-40B4-BE49-F238E27FC236}">
                <a16:creationId xmlns:a16="http://schemas.microsoft.com/office/drawing/2014/main" id="{8E5670BF-F19F-4946-B7B5-AD806E7923C2}"/>
              </a:ext>
            </a:extLst>
          </p:cNvPr>
          <p:cNvSpPr txBox="1"/>
          <p:nvPr/>
        </p:nvSpPr>
        <p:spPr>
          <a:xfrm>
            <a:off x="3828869" y="4049333"/>
            <a:ext cx="487680" cy="646331"/>
          </a:xfrm>
          <a:prstGeom prst="rect">
            <a:avLst/>
          </a:prstGeom>
          <a:noFill/>
        </p:spPr>
        <p:txBody>
          <a:bodyPr wrap="square" rtlCol="0">
            <a:spAutoFit/>
          </a:bodyPr>
          <a:lstStyle/>
          <a:p>
            <a:r>
              <a:rPr kumimoji="1" lang="en-US" altLang="ja-JP" sz="3600" b="1" dirty="0">
                <a:solidFill>
                  <a:srgbClr val="FF0000"/>
                </a:solidFill>
              </a:rPr>
              <a:t>1</a:t>
            </a:r>
            <a:endParaRPr kumimoji="1" lang="ja-JP" altLang="en-US" sz="2000" b="1" dirty="0">
              <a:solidFill>
                <a:srgbClr val="FF0000"/>
              </a:solidFill>
            </a:endParaRPr>
          </a:p>
        </p:txBody>
      </p:sp>
      <p:sp>
        <p:nvSpPr>
          <p:cNvPr id="90" name="テキスト ボックス 89">
            <a:extLst>
              <a:ext uri="{FF2B5EF4-FFF2-40B4-BE49-F238E27FC236}">
                <a16:creationId xmlns:a16="http://schemas.microsoft.com/office/drawing/2014/main" id="{408C89F7-D050-4FBF-91CF-9335C3C3593E}"/>
              </a:ext>
            </a:extLst>
          </p:cNvPr>
          <p:cNvSpPr txBox="1"/>
          <p:nvPr/>
        </p:nvSpPr>
        <p:spPr>
          <a:xfrm>
            <a:off x="1420361" y="6151589"/>
            <a:ext cx="573260" cy="646331"/>
          </a:xfrm>
          <a:prstGeom prst="rect">
            <a:avLst/>
          </a:prstGeom>
          <a:noFill/>
        </p:spPr>
        <p:txBody>
          <a:bodyPr wrap="square" rtlCol="0">
            <a:spAutoFit/>
          </a:bodyPr>
          <a:lstStyle/>
          <a:p>
            <a:r>
              <a:rPr kumimoji="1" lang="en-US" altLang="ja-JP" sz="3600" b="1" dirty="0"/>
              <a:t>0</a:t>
            </a:r>
            <a:endParaRPr kumimoji="1" lang="ja-JP" altLang="en-US" sz="2000" b="1" dirty="0"/>
          </a:p>
        </p:txBody>
      </p:sp>
      <p:sp>
        <p:nvSpPr>
          <p:cNvPr id="91" name="テキスト ボックス 90">
            <a:extLst>
              <a:ext uri="{FF2B5EF4-FFF2-40B4-BE49-F238E27FC236}">
                <a16:creationId xmlns:a16="http://schemas.microsoft.com/office/drawing/2014/main" id="{009CF4A0-1108-45C8-B53C-22D5B9AEC775}"/>
              </a:ext>
            </a:extLst>
          </p:cNvPr>
          <p:cNvSpPr txBox="1"/>
          <p:nvPr/>
        </p:nvSpPr>
        <p:spPr>
          <a:xfrm>
            <a:off x="6268462" y="6151589"/>
            <a:ext cx="487680" cy="646331"/>
          </a:xfrm>
          <a:prstGeom prst="rect">
            <a:avLst/>
          </a:prstGeom>
          <a:noFill/>
        </p:spPr>
        <p:txBody>
          <a:bodyPr wrap="square" rtlCol="0">
            <a:spAutoFit/>
          </a:bodyPr>
          <a:lstStyle/>
          <a:p>
            <a:r>
              <a:rPr kumimoji="1" lang="en-US" altLang="ja-JP" sz="3600" b="1" dirty="0"/>
              <a:t>2</a:t>
            </a:r>
            <a:endParaRPr kumimoji="1" lang="ja-JP" altLang="en-US" sz="2000" b="1" dirty="0"/>
          </a:p>
        </p:txBody>
      </p:sp>
      <p:sp>
        <p:nvSpPr>
          <p:cNvPr id="92" name="テキスト ボックス 91">
            <a:extLst>
              <a:ext uri="{FF2B5EF4-FFF2-40B4-BE49-F238E27FC236}">
                <a16:creationId xmlns:a16="http://schemas.microsoft.com/office/drawing/2014/main" id="{750BB07F-C8DF-4116-BC5B-09DAB82DA05A}"/>
              </a:ext>
            </a:extLst>
          </p:cNvPr>
          <p:cNvSpPr txBox="1"/>
          <p:nvPr/>
        </p:nvSpPr>
        <p:spPr>
          <a:xfrm>
            <a:off x="3828869" y="6133599"/>
            <a:ext cx="487680" cy="646331"/>
          </a:xfrm>
          <a:prstGeom prst="rect">
            <a:avLst/>
          </a:prstGeom>
          <a:noFill/>
        </p:spPr>
        <p:txBody>
          <a:bodyPr wrap="square" rtlCol="0">
            <a:spAutoFit/>
          </a:bodyPr>
          <a:lstStyle/>
          <a:p>
            <a:r>
              <a:rPr kumimoji="1" lang="en-US" altLang="ja-JP" sz="3600" b="1" dirty="0">
                <a:solidFill>
                  <a:srgbClr val="FF0000"/>
                </a:solidFill>
              </a:rPr>
              <a:t>1</a:t>
            </a:r>
            <a:endParaRPr kumimoji="1" lang="ja-JP" altLang="en-US" sz="2000" b="1" dirty="0">
              <a:solidFill>
                <a:srgbClr val="FF0000"/>
              </a:solidFill>
            </a:endParaRPr>
          </a:p>
        </p:txBody>
      </p:sp>
      <p:sp>
        <p:nvSpPr>
          <p:cNvPr id="93" name="テキスト ボックス 92">
            <a:extLst>
              <a:ext uri="{FF2B5EF4-FFF2-40B4-BE49-F238E27FC236}">
                <a16:creationId xmlns:a16="http://schemas.microsoft.com/office/drawing/2014/main" id="{634DF6C7-9887-4397-BC97-C1FC1AAC7756}"/>
              </a:ext>
            </a:extLst>
          </p:cNvPr>
          <p:cNvSpPr txBox="1"/>
          <p:nvPr/>
        </p:nvSpPr>
        <p:spPr>
          <a:xfrm>
            <a:off x="8708055" y="6159649"/>
            <a:ext cx="487680" cy="646331"/>
          </a:xfrm>
          <a:prstGeom prst="rect">
            <a:avLst/>
          </a:prstGeom>
          <a:noFill/>
        </p:spPr>
        <p:txBody>
          <a:bodyPr wrap="square" rtlCol="0">
            <a:spAutoFit/>
          </a:bodyPr>
          <a:lstStyle/>
          <a:p>
            <a:r>
              <a:rPr kumimoji="1" lang="en-US" altLang="ja-JP" sz="3600" b="1" dirty="0"/>
              <a:t>3</a:t>
            </a:r>
            <a:endParaRPr kumimoji="1" lang="ja-JP" altLang="en-US" sz="2000" b="1" dirty="0"/>
          </a:p>
        </p:txBody>
      </p:sp>
      <p:sp>
        <p:nvSpPr>
          <p:cNvPr id="95" name="四角形: 角を丸くする 94">
            <a:extLst>
              <a:ext uri="{FF2B5EF4-FFF2-40B4-BE49-F238E27FC236}">
                <a16:creationId xmlns:a16="http://schemas.microsoft.com/office/drawing/2014/main" id="{89562419-04BC-43EE-962B-045920A4509A}"/>
              </a:ext>
            </a:extLst>
          </p:cNvPr>
          <p:cNvSpPr/>
          <p:nvPr/>
        </p:nvSpPr>
        <p:spPr>
          <a:xfrm>
            <a:off x="3466681" y="2784461"/>
            <a:ext cx="1155561" cy="5319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四角形: 角を丸くする 95">
            <a:extLst>
              <a:ext uri="{FF2B5EF4-FFF2-40B4-BE49-F238E27FC236}">
                <a16:creationId xmlns:a16="http://schemas.microsoft.com/office/drawing/2014/main" id="{B5042D79-BEE2-4481-B08F-EBEE403622B6}"/>
              </a:ext>
            </a:extLst>
          </p:cNvPr>
          <p:cNvSpPr/>
          <p:nvPr/>
        </p:nvSpPr>
        <p:spPr>
          <a:xfrm>
            <a:off x="3466680" y="4741220"/>
            <a:ext cx="1155561" cy="5319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92C056B1-F8CE-4D62-8919-4B3DB97FF968}"/>
              </a:ext>
            </a:extLst>
          </p:cNvPr>
          <p:cNvSpPr txBox="1"/>
          <p:nvPr/>
        </p:nvSpPr>
        <p:spPr>
          <a:xfrm>
            <a:off x="906461" y="2476097"/>
            <a:ext cx="573260" cy="769441"/>
          </a:xfrm>
          <a:prstGeom prst="rect">
            <a:avLst/>
          </a:prstGeom>
          <a:noFill/>
        </p:spPr>
        <p:txBody>
          <a:bodyPr wrap="square" rtlCol="0">
            <a:spAutoFit/>
          </a:bodyPr>
          <a:lstStyle/>
          <a:p>
            <a:r>
              <a:rPr kumimoji="1" lang="en-US" altLang="ja-JP" sz="4400" b="1" dirty="0"/>
              <a:t>A</a:t>
            </a:r>
            <a:endParaRPr kumimoji="1" lang="ja-JP" altLang="en-US" sz="2800" b="1" dirty="0"/>
          </a:p>
        </p:txBody>
      </p:sp>
      <p:sp>
        <p:nvSpPr>
          <p:cNvPr id="98" name="テキスト ボックス 97">
            <a:extLst>
              <a:ext uri="{FF2B5EF4-FFF2-40B4-BE49-F238E27FC236}">
                <a16:creationId xmlns:a16="http://schemas.microsoft.com/office/drawing/2014/main" id="{7A013751-4F3B-4E19-97DE-91DD5EBF09C9}"/>
              </a:ext>
            </a:extLst>
          </p:cNvPr>
          <p:cNvSpPr txBox="1"/>
          <p:nvPr/>
        </p:nvSpPr>
        <p:spPr>
          <a:xfrm>
            <a:off x="931486" y="4730925"/>
            <a:ext cx="573260" cy="769441"/>
          </a:xfrm>
          <a:prstGeom prst="rect">
            <a:avLst/>
          </a:prstGeom>
          <a:noFill/>
        </p:spPr>
        <p:txBody>
          <a:bodyPr wrap="square" rtlCol="0">
            <a:spAutoFit/>
          </a:bodyPr>
          <a:lstStyle/>
          <a:p>
            <a:r>
              <a:rPr kumimoji="1" lang="en-US" altLang="ja-JP" sz="4400" b="1" dirty="0"/>
              <a:t>B</a:t>
            </a:r>
            <a:endParaRPr kumimoji="1" lang="ja-JP" altLang="en-US" sz="2800" b="1" dirty="0"/>
          </a:p>
        </p:txBody>
      </p:sp>
      <p:cxnSp>
        <p:nvCxnSpPr>
          <p:cNvPr id="99" name="直線コネクタ 98">
            <a:extLst>
              <a:ext uri="{FF2B5EF4-FFF2-40B4-BE49-F238E27FC236}">
                <a16:creationId xmlns:a16="http://schemas.microsoft.com/office/drawing/2014/main" id="{85AD8060-C181-4904-A0A8-81DA933B1F34}"/>
              </a:ext>
            </a:extLst>
          </p:cNvPr>
          <p:cNvCxnSpPr>
            <a:cxnSpLocks/>
          </p:cNvCxnSpPr>
          <p:nvPr/>
        </p:nvCxnSpPr>
        <p:spPr>
          <a:xfrm>
            <a:off x="1643005" y="5959079"/>
            <a:ext cx="8837426" cy="0"/>
          </a:xfrm>
          <a:prstGeom prst="line">
            <a:avLst/>
          </a:prstGeom>
          <a:ln w="57150"/>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237FA54D-F2CF-4868-9C94-89B75EB5FBB2}"/>
              </a:ext>
            </a:extLst>
          </p:cNvPr>
          <p:cNvSpPr txBox="1"/>
          <p:nvPr/>
        </p:nvSpPr>
        <p:spPr>
          <a:xfrm>
            <a:off x="1420361" y="4854035"/>
            <a:ext cx="573260" cy="646331"/>
          </a:xfrm>
          <a:prstGeom prst="rect">
            <a:avLst/>
          </a:prstGeom>
          <a:noFill/>
        </p:spPr>
        <p:txBody>
          <a:bodyPr wrap="square" rtlCol="0">
            <a:spAutoFit/>
          </a:bodyPr>
          <a:lstStyle/>
          <a:p>
            <a:r>
              <a:rPr kumimoji="1" lang="en-US" altLang="ja-JP" sz="3600" b="1" dirty="0"/>
              <a:t>0</a:t>
            </a:r>
            <a:endParaRPr kumimoji="1" lang="ja-JP" altLang="en-US" sz="2000" b="1" dirty="0"/>
          </a:p>
        </p:txBody>
      </p:sp>
      <p:grpSp>
        <p:nvGrpSpPr>
          <p:cNvPr id="3" name="グループ化 2">
            <a:extLst>
              <a:ext uri="{FF2B5EF4-FFF2-40B4-BE49-F238E27FC236}">
                <a16:creationId xmlns:a16="http://schemas.microsoft.com/office/drawing/2014/main" id="{6B1CE3F1-A2AD-40A5-9D4F-D0C44B7E1FD0}"/>
              </a:ext>
            </a:extLst>
          </p:cNvPr>
          <p:cNvGrpSpPr/>
          <p:nvPr/>
        </p:nvGrpSpPr>
        <p:grpSpPr>
          <a:xfrm>
            <a:off x="7890078" y="3024039"/>
            <a:ext cx="1162426" cy="1376365"/>
            <a:chOff x="7206790" y="2976621"/>
            <a:chExt cx="1162426" cy="1376365"/>
          </a:xfrm>
        </p:grpSpPr>
        <p:sp>
          <p:nvSpPr>
            <p:cNvPr id="37" name="テキスト ボックス 36">
              <a:extLst>
                <a:ext uri="{FF2B5EF4-FFF2-40B4-BE49-F238E27FC236}">
                  <a16:creationId xmlns:a16="http://schemas.microsoft.com/office/drawing/2014/main" id="{450A0DBB-014D-40FC-83AB-189306EE1594}"/>
                </a:ext>
              </a:extLst>
            </p:cNvPr>
            <p:cNvSpPr txBox="1"/>
            <p:nvPr/>
          </p:nvSpPr>
          <p:spPr>
            <a:xfrm>
              <a:off x="7212002" y="2976621"/>
              <a:ext cx="1157214" cy="646331"/>
            </a:xfrm>
            <a:prstGeom prst="rect">
              <a:avLst/>
            </a:prstGeom>
            <a:noFill/>
          </p:spPr>
          <p:txBody>
            <a:bodyPr wrap="square" rtlCol="0">
              <a:spAutoFit/>
            </a:bodyPr>
            <a:lstStyle/>
            <a:p>
              <a:r>
                <a:rPr kumimoji="1" lang="en-US" altLang="ja-JP" sz="3600" b="1" dirty="0"/>
                <a:t>(</a:t>
              </a:r>
              <a:r>
                <a:rPr kumimoji="1" lang="ja-JP" altLang="en-US" sz="3600" b="1" dirty="0"/>
                <a:t>ｍ</a:t>
              </a:r>
              <a:r>
                <a:rPr kumimoji="1" lang="en-US" altLang="ja-JP" sz="3600" b="1" dirty="0"/>
                <a:t>)</a:t>
              </a:r>
              <a:endParaRPr kumimoji="1" lang="ja-JP" altLang="en-US" sz="2000" b="1" dirty="0"/>
            </a:p>
          </p:txBody>
        </p:sp>
        <p:sp>
          <p:nvSpPr>
            <p:cNvPr id="38" name="テキスト ボックス 37">
              <a:extLst>
                <a:ext uri="{FF2B5EF4-FFF2-40B4-BE49-F238E27FC236}">
                  <a16:creationId xmlns:a16="http://schemas.microsoft.com/office/drawing/2014/main" id="{44539DC6-759B-49D1-9500-0440C44564AD}"/>
                </a:ext>
              </a:extLst>
            </p:cNvPr>
            <p:cNvSpPr txBox="1"/>
            <p:nvPr/>
          </p:nvSpPr>
          <p:spPr>
            <a:xfrm>
              <a:off x="7206790" y="3706655"/>
              <a:ext cx="1157214" cy="646331"/>
            </a:xfrm>
            <a:prstGeom prst="rect">
              <a:avLst/>
            </a:prstGeom>
            <a:noFill/>
          </p:spPr>
          <p:txBody>
            <a:bodyPr wrap="square" rtlCol="0">
              <a:spAutoFit/>
            </a:bodyPr>
            <a:lstStyle/>
            <a:p>
              <a:r>
                <a:rPr kumimoji="1" lang="en-US" altLang="ja-JP" sz="3600" b="1" dirty="0"/>
                <a:t>(</a:t>
              </a:r>
              <a:r>
                <a:rPr kumimoji="1" lang="ja-JP" altLang="en-US" sz="3600" b="1" dirty="0"/>
                <a:t>分</a:t>
              </a:r>
              <a:r>
                <a:rPr kumimoji="1" lang="en-US" altLang="ja-JP" sz="3600" b="1" dirty="0"/>
                <a:t>)</a:t>
              </a:r>
              <a:endParaRPr kumimoji="1" lang="ja-JP" altLang="en-US" sz="2000" b="1" dirty="0"/>
            </a:p>
          </p:txBody>
        </p:sp>
      </p:grpSp>
      <p:grpSp>
        <p:nvGrpSpPr>
          <p:cNvPr id="5" name="グループ化 4">
            <a:extLst>
              <a:ext uri="{FF2B5EF4-FFF2-40B4-BE49-F238E27FC236}">
                <a16:creationId xmlns:a16="http://schemas.microsoft.com/office/drawing/2014/main" id="{5FD2A733-EFA2-4EF0-A8EA-B549342BBDEA}"/>
              </a:ext>
            </a:extLst>
          </p:cNvPr>
          <p:cNvGrpSpPr/>
          <p:nvPr/>
        </p:nvGrpSpPr>
        <p:grpSpPr>
          <a:xfrm>
            <a:off x="10236382" y="5034007"/>
            <a:ext cx="1185568" cy="1448807"/>
            <a:chOff x="9553094" y="4986589"/>
            <a:chExt cx="1185568" cy="1448807"/>
          </a:xfrm>
        </p:grpSpPr>
        <p:sp>
          <p:nvSpPr>
            <p:cNvPr id="39" name="テキスト ボックス 38">
              <a:extLst>
                <a:ext uri="{FF2B5EF4-FFF2-40B4-BE49-F238E27FC236}">
                  <a16:creationId xmlns:a16="http://schemas.microsoft.com/office/drawing/2014/main" id="{4808AD34-C166-444E-BDA6-0171BA4599C2}"/>
                </a:ext>
              </a:extLst>
            </p:cNvPr>
            <p:cNvSpPr txBox="1"/>
            <p:nvPr/>
          </p:nvSpPr>
          <p:spPr>
            <a:xfrm>
              <a:off x="9553094" y="4986589"/>
              <a:ext cx="1157214" cy="646331"/>
            </a:xfrm>
            <a:prstGeom prst="rect">
              <a:avLst/>
            </a:prstGeom>
            <a:noFill/>
          </p:spPr>
          <p:txBody>
            <a:bodyPr wrap="square" rtlCol="0">
              <a:spAutoFit/>
            </a:bodyPr>
            <a:lstStyle/>
            <a:p>
              <a:r>
                <a:rPr kumimoji="1" lang="en-US" altLang="ja-JP" sz="3600" b="1" dirty="0"/>
                <a:t>(</a:t>
              </a:r>
              <a:r>
                <a:rPr kumimoji="1" lang="ja-JP" altLang="en-US" sz="3600" b="1" dirty="0"/>
                <a:t>ｍ</a:t>
              </a:r>
              <a:r>
                <a:rPr kumimoji="1" lang="en-US" altLang="ja-JP" sz="3600" b="1" dirty="0"/>
                <a:t>)</a:t>
              </a:r>
              <a:endParaRPr kumimoji="1" lang="ja-JP" altLang="en-US" sz="2000" b="1" dirty="0"/>
            </a:p>
          </p:txBody>
        </p:sp>
        <p:sp>
          <p:nvSpPr>
            <p:cNvPr id="40" name="テキスト ボックス 39">
              <a:extLst>
                <a:ext uri="{FF2B5EF4-FFF2-40B4-BE49-F238E27FC236}">
                  <a16:creationId xmlns:a16="http://schemas.microsoft.com/office/drawing/2014/main" id="{689E515F-1924-4567-B3EE-BC2D0FD27450}"/>
                </a:ext>
              </a:extLst>
            </p:cNvPr>
            <p:cNvSpPr txBox="1"/>
            <p:nvPr/>
          </p:nvSpPr>
          <p:spPr>
            <a:xfrm>
              <a:off x="9581448" y="5789065"/>
              <a:ext cx="1157214" cy="646331"/>
            </a:xfrm>
            <a:prstGeom prst="rect">
              <a:avLst/>
            </a:prstGeom>
            <a:noFill/>
          </p:spPr>
          <p:txBody>
            <a:bodyPr wrap="square" rtlCol="0">
              <a:spAutoFit/>
            </a:bodyPr>
            <a:lstStyle/>
            <a:p>
              <a:r>
                <a:rPr kumimoji="1" lang="en-US" altLang="ja-JP" sz="3600" b="1" dirty="0"/>
                <a:t>(</a:t>
              </a:r>
              <a:r>
                <a:rPr kumimoji="1" lang="ja-JP" altLang="en-US" sz="3600" b="1" dirty="0"/>
                <a:t>分</a:t>
              </a:r>
              <a:r>
                <a:rPr kumimoji="1" lang="en-US" altLang="ja-JP" sz="3600" b="1" dirty="0"/>
                <a:t>)</a:t>
              </a:r>
              <a:endParaRPr kumimoji="1" lang="ja-JP" altLang="en-US" sz="2000" b="1" dirty="0"/>
            </a:p>
          </p:txBody>
        </p:sp>
      </p:grpSp>
      <p:sp>
        <p:nvSpPr>
          <p:cNvPr id="46" name="テキスト ボックス 45">
            <a:extLst>
              <a:ext uri="{FF2B5EF4-FFF2-40B4-BE49-F238E27FC236}">
                <a16:creationId xmlns:a16="http://schemas.microsoft.com/office/drawing/2014/main" id="{7C38403B-C1AA-4087-A0CB-8D963113C9D4}"/>
              </a:ext>
            </a:extLst>
          </p:cNvPr>
          <p:cNvSpPr txBox="1"/>
          <p:nvPr/>
        </p:nvSpPr>
        <p:spPr>
          <a:xfrm>
            <a:off x="4624028" y="2316928"/>
            <a:ext cx="2737768" cy="769441"/>
          </a:xfrm>
          <a:prstGeom prst="rect">
            <a:avLst/>
          </a:prstGeom>
          <a:noFill/>
        </p:spPr>
        <p:txBody>
          <a:bodyPr wrap="square" rtlCol="0">
            <a:spAutoFit/>
          </a:bodyPr>
          <a:lstStyle/>
          <a:p>
            <a:r>
              <a:rPr kumimoji="1" lang="en-US" altLang="ja-JP" sz="4400" b="1" dirty="0"/>
              <a:t>100÷2</a:t>
            </a:r>
            <a:r>
              <a:rPr kumimoji="1" lang="ja-JP" altLang="en-US" sz="4400" b="1" dirty="0"/>
              <a:t>＝</a:t>
            </a:r>
            <a:endParaRPr kumimoji="1" lang="ja-JP" altLang="en-US" sz="2800" b="1" dirty="0"/>
          </a:p>
        </p:txBody>
      </p:sp>
      <p:sp>
        <p:nvSpPr>
          <p:cNvPr id="47" name="テキスト ボックス 46">
            <a:extLst>
              <a:ext uri="{FF2B5EF4-FFF2-40B4-BE49-F238E27FC236}">
                <a16:creationId xmlns:a16="http://schemas.microsoft.com/office/drawing/2014/main" id="{F248BD70-7FF2-459E-8946-78720A1FED4A}"/>
              </a:ext>
            </a:extLst>
          </p:cNvPr>
          <p:cNvSpPr txBox="1"/>
          <p:nvPr/>
        </p:nvSpPr>
        <p:spPr>
          <a:xfrm>
            <a:off x="7048146" y="2324914"/>
            <a:ext cx="1005686" cy="769441"/>
          </a:xfrm>
          <a:prstGeom prst="rect">
            <a:avLst/>
          </a:prstGeom>
          <a:noFill/>
        </p:spPr>
        <p:txBody>
          <a:bodyPr wrap="square" rtlCol="0">
            <a:spAutoFit/>
          </a:bodyPr>
          <a:lstStyle/>
          <a:p>
            <a:r>
              <a:rPr kumimoji="1" lang="en-US" altLang="ja-JP" sz="4400" b="1" dirty="0"/>
              <a:t>50</a:t>
            </a:r>
            <a:endParaRPr kumimoji="1" lang="ja-JP" altLang="en-US" sz="2800" b="1" dirty="0"/>
          </a:p>
        </p:txBody>
      </p:sp>
      <p:sp>
        <p:nvSpPr>
          <p:cNvPr id="48" name="テキスト ボックス 47">
            <a:extLst>
              <a:ext uri="{FF2B5EF4-FFF2-40B4-BE49-F238E27FC236}">
                <a16:creationId xmlns:a16="http://schemas.microsoft.com/office/drawing/2014/main" id="{77A4C726-920F-483E-897D-23F5300B82F6}"/>
              </a:ext>
            </a:extLst>
          </p:cNvPr>
          <p:cNvSpPr txBox="1"/>
          <p:nvPr/>
        </p:nvSpPr>
        <p:spPr>
          <a:xfrm>
            <a:off x="4788793" y="4652318"/>
            <a:ext cx="2737768" cy="769441"/>
          </a:xfrm>
          <a:prstGeom prst="rect">
            <a:avLst/>
          </a:prstGeom>
          <a:noFill/>
        </p:spPr>
        <p:txBody>
          <a:bodyPr wrap="square" rtlCol="0">
            <a:spAutoFit/>
          </a:bodyPr>
          <a:lstStyle/>
          <a:p>
            <a:r>
              <a:rPr kumimoji="1" lang="en-US" altLang="ja-JP" sz="4400" b="1" dirty="0"/>
              <a:t>180÷3</a:t>
            </a:r>
            <a:r>
              <a:rPr kumimoji="1" lang="ja-JP" altLang="en-US" sz="4400" b="1" dirty="0"/>
              <a:t>＝</a:t>
            </a:r>
            <a:endParaRPr kumimoji="1" lang="ja-JP" altLang="en-US" sz="2800" b="1" dirty="0"/>
          </a:p>
        </p:txBody>
      </p:sp>
      <p:sp>
        <p:nvSpPr>
          <p:cNvPr id="49" name="テキスト ボックス 48">
            <a:extLst>
              <a:ext uri="{FF2B5EF4-FFF2-40B4-BE49-F238E27FC236}">
                <a16:creationId xmlns:a16="http://schemas.microsoft.com/office/drawing/2014/main" id="{A59558BC-E3AD-4DD7-8DCE-5E7712204DD7}"/>
              </a:ext>
            </a:extLst>
          </p:cNvPr>
          <p:cNvSpPr txBox="1"/>
          <p:nvPr/>
        </p:nvSpPr>
        <p:spPr>
          <a:xfrm>
            <a:off x="7161568" y="4615071"/>
            <a:ext cx="1005686" cy="769441"/>
          </a:xfrm>
          <a:prstGeom prst="rect">
            <a:avLst/>
          </a:prstGeom>
          <a:noFill/>
        </p:spPr>
        <p:txBody>
          <a:bodyPr wrap="square" rtlCol="0">
            <a:spAutoFit/>
          </a:bodyPr>
          <a:lstStyle/>
          <a:p>
            <a:r>
              <a:rPr kumimoji="1" lang="en-US" altLang="ja-JP" sz="4400" b="1" dirty="0"/>
              <a:t>60</a:t>
            </a:r>
            <a:endParaRPr kumimoji="1" lang="ja-JP" altLang="en-US" sz="2800" b="1" dirty="0"/>
          </a:p>
        </p:txBody>
      </p:sp>
      <p:sp>
        <p:nvSpPr>
          <p:cNvPr id="44" name="テキスト ボックス 43">
            <a:extLst>
              <a:ext uri="{FF2B5EF4-FFF2-40B4-BE49-F238E27FC236}">
                <a16:creationId xmlns:a16="http://schemas.microsoft.com/office/drawing/2014/main" id="{D26FFFAF-4CDD-4292-8A05-3DF426AAE19D}"/>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45" name="テキスト ボックス 44">
            <a:extLst>
              <a:ext uri="{FF2B5EF4-FFF2-40B4-BE49-F238E27FC236}">
                <a16:creationId xmlns:a16="http://schemas.microsoft.com/office/drawing/2014/main" id="{FAFC4181-5D72-4117-927C-24269408F0CE}"/>
              </a:ext>
            </a:extLst>
          </p:cNvPr>
          <p:cNvSpPr txBox="1"/>
          <p:nvPr/>
        </p:nvSpPr>
        <p:spPr>
          <a:xfrm>
            <a:off x="582822" y="1796363"/>
            <a:ext cx="9398321" cy="646331"/>
          </a:xfrm>
          <a:prstGeom prst="rect">
            <a:avLst/>
          </a:prstGeom>
          <a:noFill/>
        </p:spPr>
        <p:txBody>
          <a:bodyPr wrap="square" rtlCol="0">
            <a:spAutoFit/>
          </a:bodyPr>
          <a:lstStyle/>
          <a:p>
            <a:r>
              <a:rPr kumimoji="1" lang="ja-JP" altLang="en-US" sz="3600" b="1" dirty="0"/>
              <a:t>１分間あたりに進む道のりでくらべましょう。</a:t>
            </a:r>
          </a:p>
        </p:txBody>
      </p:sp>
      <p:sp>
        <p:nvSpPr>
          <p:cNvPr id="50" name="テキスト ボックス 49">
            <a:extLst>
              <a:ext uri="{FF2B5EF4-FFF2-40B4-BE49-F238E27FC236}">
                <a16:creationId xmlns:a16="http://schemas.microsoft.com/office/drawing/2014/main" id="{F90209A8-EB97-4AD4-BFEF-9006A6D2CB13}"/>
              </a:ext>
            </a:extLst>
          </p:cNvPr>
          <p:cNvSpPr txBox="1"/>
          <p:nvPr/>
        </p:nvSpPr>
        <p:spPr>
          <a:xfrm>
            <a:off x="1310333" y="64289"/>
            <a:ext cx="8366230" cy="1754326"/>
          </a:xfrm>
          <a:prstGeom prst="rect">
            <a:avLst/>
          </a:prstGeom>
          <a:noFill/>
        </p:spPr>
        <p:txBody>
          <a:bodyPr wrap="square" rtlCol="0">
            <a:spAutoFit/>
          </a:bodyPr>
          <a:lstStyle/>
          <a:p>
            <a:r>
              <a:rPr kumimoji="1" lang="en-US" altLang="ja-JP" sz="3600" b="1" dirty="0"/>
              <a:t>A</a:t>
            </a:r>
            <a:r>
              <a:rPr kumimoji="1" lang="ja-JP" altLang="en-US" sz="3600" b="1" dirty="0"/>
              <a:t>のミニカーは，</a:t>
            </a:r>
            <a:r>
              <a:rPr kumimoji="1" lang="en-US" altLang="ja-JP" sz="3600" b="1" dirty="0"/>
              <a:t>2</a:t>
            </a:r>
            <a:r>
              <a:rPr kumimoji="1" lang="ja-JP" altLang="en-US" sz="3600" b="1" dirty="0"/>
              <a:t>分で</a:t>
            </a:r>
            <a:r>
              <a:rPr kumimoji="1" lang="en-US" altLang="ja-JP" sz="3600" b="1" dirty="0"/>
              <a:t>100</a:t>
            </a:r>
            <a:r>
              <a:rPr kumimoji="1" lang="ja-JP" altLang="en-US" sz="3600" b="1" dirty="0"/>
              <a:t>ｍ走ります。</a:t>
            </a:r>
            <a:endParaRPr kumimoji="1" lang="en-US" altLang="ja-JP" sz="3600" b="1" dirty="0"/>
          </a:p>
          <a:p>
            <a:r>
              <a:rPr kumimoji="1" lang="en-US" altLang="ja-JP" sz="3600" b="1" dirty="0"/>
              <a:t>B</a:t>
            </a:r>
            <a:r>
              <a:rPr kumimoji="1" lang="ja-JP" altLang="en-US" sz="3600" b="1" dirty="0"/>
              <a:t>のミニカーは，</a:t>
            </a:r>
            <a:r>
              <a:rPr kumimoji="1" lang="en-US" altLang="ja-JP" sz="3600" b="1" dirty="0"/>
              <a:t>3</a:t>
            </a:r>
            <a:r>
              <a:rPr kumimoji="1" lang="ja-JP" altLang="en-US" sz="3600" b="1" dirty="0"/>
              <a:t>分で</a:t>
            </a:r>
            <a:r>
              <a:rPr kumimoji="1" lang="en-US" altLang="ja-JP" sz="3600" b="1" dirty="0"/>
              <a:t>180</a:t>
            </a:r>
            <a:r>
              <a:rPr kumimoji="1" lang="ja-JP" altLang="en-US" sz="3600" b="1" dirty="0"/>
              <a:t>ｍ走ります。</a:t>
            </a:r>
            <a:endParaRPr kumimoji="1" lang="en-US" altLang="ja-JP" sz="3600" b="1" dirty="0"/>
          </a:p>
          <a:p>
            <a:r>
              <a:rPr kumimoji="1" lang="en-US" altLang="ja-JP" sz="3600" b="1" dirty="0"/>
              <a:t>A,B</a:t>
            </a:r>
            <a:r>
              <a:rPr kumimoji="1" lang="ja-JP" altLang="en-US" sz="3600" b="1" dirty="0"/>
              <a:t>どちらが速いですか。</a:t>
            </a:r>
          </a:p>
        </p:txBody>
      </p:sp>
      <p:sp>
        <p:nvSpPr>
          <p:cNvPr id="51" name="テキスト ボックス 50">
            <a:extLst>
              <a:ext uri="{FF2B5EF4-FFF2-40B4-BE49-F238E27FC236}">
                <a16:creationId xmlns:a16="http://schemas.microsoft.com/office/drawing/2014/main" id="{62EA0DD7-1D53-48BE-8509-4E89B20B66EF}"/>
              </a:ext>
            </a:extLst>
          </p:cNvPr>
          <p:cNvSpPr txBox="1"/>
          <p:nvPr/>
        </p:nvSpPr>
        <p:spPr>
          <a:xfrm>
            <a:off x="3697613" y="2718183"/>
            <a:ext cx="1005686" cy="769441"/>
          </a:xfrm>
          <a:prstGeom prst="rect">
            <a:avLst/>
          </a:prstGeom>
          <a:noFill/>
        </p:spPr>
        <p:txBody>
          <a:bodyPr wrap="square" rtlCol="0">
            <a:spAutoFit/>
          </a:bodyPr>
          <a:lstStyle/>
          <a:p>
            <a:r>
              <a:rPr kumimoji="1" lang="en-US" altLang="ja-JP" sz="4400" b="1" dirty="0"/>
              <a:t>50</a:t>
            </a:r>
            <a:endParaRPr kumimoji="1" lang="ja-JP" altLang="en-US" sz="2800" b="1" dirty="0"/>
          </a:p>
        </p:txBody>
      </p:sp>
      <p:sp>
        <p:nvSpPr>
          <p:cNvPr id="52" name="テキスト ボックス 51">
            <a:extLst>
              <a:ext uri="{FF2B5EF4-FFF2-40B4-BE49-F238E27FC236}">
                <a16:creationId xmlns:a16="http://schemas.microsoft.com/office/drawing/2014/main" id="{9E461E25-870D-4BEA-B571-00AABBAF320F}"/>
              </a:ext>
            </a:extLst>
          </p:cNvPr>
          <p:cNvSpPr txBox="1"/>
          <p:nvPr/>
        </p:nvSpPr>
        <p:spPr>
          <a:xfrm>
            <a:off x="3697613" y="4675995"/>
            <a:ext cx="1005686" cy="769441"/>
          </a:xfrm>
          <a:prstGeom prst="rect">
            <a:avLst/>
          </a:prstGeom>
          <a:noFill/>
        </p:spPr>
        <p:txBody>
          <a:bodyPr wrap="square" rtlCol="0">
            <a:spAutoFit/>
          </a:bodyPr>
          <a:lstStyle/>
          <a:p>
            <a:r>
              <a:rPr kumimoji="1" lang="en-US" altLang="ja-JP" sz="4400" b="1" dirty="0"/>
              <a:t>60</a:t>
            </a:r>
            <a:endParaRPr kumimoji="1" lang="ja-JP" altLang="en-US" sz="2800" b="1" dirty="0"/>
          </a:p>
        </p:txBody>
      </p:sp>
    </p:spTree>
    <p:extLst>
      <p:ext uri="{BB962C8B-B14F-4D97-AF65-F5344CB8AC3E}">
        <p14:creationId xmlns:p14="http://schemas.microsoft.com/office/powerpoint/2010/main" val="34139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76" grpId="0"/>
      <p:bldP spid="87" grpId="0"/>
      <p:bldP spid="88" grpId="0"/>
      <p:bldP spid="89" grpId="0"/>
      <p:bldP spid="90" grpId="0"/>
      <p:bldP spid="91" grpId="0"/>
      <p:bldP spid="92" grpId="0"/>
      <p:bldP spid="93" grpId="0"/>
      <p:bldP spid="95" grpId="0" animBg="1"/>
      <p:bldP spid="96" grpId="0" animBg="1"/>
      <p:bldP spid="97" grpId="0"/>
      <p:bldP spid="98" grpId="0"/>
      <p:bldP spid="105" grpId="0"/>
      <p:bldP spid="46" grpId="0"/>
      <p:bldP spid="47" grpId="0"/>
      <p:bldP spid="48" grpId="0"/>
      <p:bldP spid="49" grpId="0"/>
      <p:bldP spid="44" grpId="0"/>
      <p:bldP spid="51" grpId="0"/>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10" name="テキスト ボックス 9">
            <a:extLst>
              <a:ext uri="{FF2B5EF4-FFF2-40B4-BE49-F238E27FC236}">
                <a16:creationId xmlns:a16="http://schemas.microsoft.com/office/drawing/2014/main" id="{D5C3E467-127E-4D32-AC98-A19F65299E33}"/>
              </a:ext>
            </a:extLst>
          </p:cNvPr>
          <p:cNvSpPr txBox="1"/>
          <p:nvPr/>
        </p:nvSpPr>
        <p:spPr>
          <a:xfrm>
            <a:off x="953032" y="1904997"/>
            <a:ext cx="9398321" cy="646331"/>
          </a:xfrm>
          <a:prstGeom prst="rect">
            <a:avLst/>
          </a:prstGeom>
          <a:noFill/>
        </p:spPr>
        <p:txBody>
          <a:bodyPr wrap="square" rtlCol="0">
            <a:spAutoFit/>
          </a:bodyPr>
          <a:lstStyle/>
          <a:p>
            <a:r>
              <a:rPr kumimoji="1" lang="ja-JP" altLang="en-US" sz="3600" b="1" dirty="0"/>
              <a:t>１分間あたりに進む道のりでくらべましょう。</a:t>
            </a:r>
          </a:p>
        </p:txBody>
      </p:sp>
      <p:sp>
        <p:nvSpPr>
          <p:cNvPr id="14" name="テキスト ボックス 13">
            <a:extLst>
              <a:ext uri="{FF2B5EF4-FFF2-40B4-BE49-F238E27FC236}">
                <a16:creationId xmlns:a16="http://schemas.microsoft.com/office/drawing/2014/main" id="{80231042-A3C6-4126-9E92-878EF7B39305}"/>
              </a:ext>
            </a:extLst>
          </p:cNvPr>
          <p:cNvSpPr txBox="1"/>
          <p:nvPr/>
        </p:nvSpPr>
        <p:spPr>
          <a:xfrm>
            <a:off x="1222850" y="183523"/>
            <a:ext cx="10614108" cy="1754326"/>
          </a:xfrm>
          <a:prstGeom prst="rect">
            <a:avLst/>
          </a:prstGeom>
          <a:noFill/>
        </p:spPr>
        <p:txBody>
          <a:bodyPr wrap="square" rtlCol="0">
            <a:spAutoFit/>
          </a:bodyPr>
          <a:lstStyle/>
          <a:p>
            <a:r>
              <a:rPr kumimoji="1" lang="en-US" altLang="ja-JP" sz="3600" b="1" dirty="0"/>
              <a:t>A</a:t>
            </a:r>
            <a:r>
              <a:rPr kumimoji="1" lang="ja-JP" altLang="en-US" sz="3600" b="1" dirty="0"/>
              <a:t>のミニカーは，</a:t>
            </a:r>
            <a:r>
              <a:rPr kumimoji="1" lang="en-US" altLang="ja-JP" sz="3600" b="1" dirty="0"/>
              <a:t>2</a:t>
            </a:r>
            <a:r>
              <a:rPr kumimoji="1" lang="ja-JP" altLang="en-US" sz="3600" b="1" dirty="0"/>
              <a:t>分で</a:t>
            </a:r>
            <a:r>
              <a:rPr kumimoji="1" lang="en-US" altLang="ja-JP" sz="3600" b="1" dirty="0"/>
              <a:t>100</a:t>
            </a:r>
            <a:r>
              <a:rPr kumimoji="1" lang="ja-JP" altLang="en-US" sz="3600" b="1" dirty="0"/>
              <a:t>ｍ走ります。</a:t>
            </a:r>
            <a:endParaRPr kumimoji="1" lang="en-US" altLang="ja-JP" sz="3600" b="1" dirty="0"/>
          </a:p>
          <a:p>
            <a:r>
              <a:rPr kumimoji="1" lang="en-US" altLang="ja-JP" sz="3600" b="1" dirty="0"/>
              <a:t>B</a:t>
            </a:r>
            <a:r>
              <a:rPr kumimoji="1" lang="ja-JP" altLang="en-US" sz="3600" b="1" dirty="0"/>
              <a:t>のミニカーは，</a:t>
            </a:r>
            <a:r>
              <a:rPr kumimoji="1" lang="en-US" altLang="ja-JP" sz="3600" b="1" dirty="0"/>
              <a:t>3</a:t>
            </a:r>
            <a:r>
              <a:rPr kumimoji="1" lang="ja-JP" altLang="en-US" sz="3600" b="1" dirty="0"/>
              <a:t>分で</a:t>
            </a:r>
            <a:r>
              <a:rPr kumimoji="1" lang="en-US" altLang="ja-JP" sz="3600" b="1" dirty="0"/>
              <a:t>180</a:t>
            </a:r>
            <a:r>
              <a:rPr kumimoji="1" lang="ja-JP" altLang="en-US" sz="3600" b="1" dirty="0"/>
              <a:t>ｍ走ります。</a:t>
            </a:r>
            <a:endParaRPr kumimoji="1" lang="en-US" altLang="ja-JP" sz="3600" b="1" dirty="0"/>
          </a:p>
          <a:p>
            <a:r>
              <a:rPr kumimoji="1" lang="en-US" altLang="ja-JP" sz="3600" b="1" dirty="0"/>
              <a:t>A,B</a:t>
            </a:r>
            <a:r>
              <a:rPr kumimoji="1" lang="ja-JP" altLang="en-US" sz="3600" b="1" dirty="0"/>
              <a:t>どちらが速いですか。</a:t>
            </a:r>
          </a:p>
        </p:txBody>
      </p:sp>
      <p:sp>
        <p:nvSpPr>
          <p:cNvPr id="15" name="テキスト ボックス 14">
            <a:extLst>
              <a:ext uri="{FF2B5EF4-FFF2-40B4-BE49-F238E27FC236}">
                <a16:creationId xmlns:a16="http://schemas.microsoft.com/office/drawing/2014/main" id="{FE61C6A6-3F5E-4C74-AA49-1198202D489D}"/>
              </a:ext>
            </a:extLst>
          </p:cNvPr>
          <p:cNvSpPr txBox="1"/>
          <p:nvPr/>
        </p:nvSpPr>
        <p:spPr>
          <a:xfrm>
            <a:off x="953033" y="3287917"/>
            <a:ext cx="1780119" cy="769441"/>
          </a:xfrm>
          <a:prstGeom prst="rect">
            <a:avLst/>
          </a:prstGeom>
          <a:noFill/>
        </p:spPr>
        <p:txBody>
          <a:bodyPr wrap="square" rtlCol="0">
            <a:spAutoFit/>
          </a:bodyPr>
          <a:lstStyle/>
          <a:p>
            <a:r>
              <a:rPr kumimoji="1" lang="ja-JP" altLang="en-US" sz="4400" b="1" dirty="0"/>
              <a:t>式　</a:t>
            </a:r>
            <a:r>
              <a:rPr kumimoji="1" lang="en-US" altLang="ja-JP" sz="4400" b="1" dirty="0"/>
              <a:t>A</a:t>
            </a:r>
            <a:endParaRPr kumimoji="1" lang="ja-JP" altLang="en-US" sz="4400" b="1" dirty="0"/>
          </a:p>
        </p:txBody>
      </p:sp>
      <p:sp>
        <p:nvSpPr>
          <p:cNvPr id="16" name="テキスト ボックス 15">
            <a:extLst>
              <a:ext uri="{FF2B5EF4-FFF2-40B4-BE49-F238E27FC236}">
                <a16:creationId xmlns:a16="http://schemas.microsoft.com/office/drawing/2014/main" id="{60D90117-2BB1-4512-B6B7-44D3CF786300}"/>
              </a:ext>
            </a:extLst>
          </p:cNvPr>
          <p:cNvSpPr txBox="1"/>
          <p:nvPr/>
        </p:nvSpPr>
        <p:spPr>
          <a:xfrm>
            <a:off x="953032" y="4945564"/>
            <a:ext cx="2040033" cy="769441"/>
          </a:xfrm>
          <a:prstGeom prst="rect">
            <a:avLst/>
          </a:prstGeom>
          <a:noFill/>
        </p:spPr>
        <p:txBody>
          <a:bodyPr wrap="square" rtlCol="0">
            <a:spAutoFit/>
          </a:bodyPr>
          <a:lstStyle/>
          <a:p>
            <a:r>
              <a:rPr kumimoji="1" lang="ja-JP" altLang="en-US" sz="4400" b="1" dirty="0"/>
              <a:t>式　</a:t>
            </a:r>
            <a:r>
              <a:rPr kumimoji="1" lang="en-US" altLang="ja-JP" sz="4400" b="1" dirty="0"/>
              <a:t>B</a:t>
            </a:r>
            <a:endParaRPr kumimoji="1" lang="ja-JP" altLang="en-US" sz="4400" b="1" dirty="0"/>
          </a:p>
        </p:txBody>
      </p:sp>
      <p:sp>
        <p:nvSpPr>
          <p:cNvPr id="17" name="テキスト ボックス 16">
            <a:extLst>
              <a:ext uri="{FF2B5EF4-FFF2-40B4-BE49-F238E27FC236}">
                <a16:creationId xmlns:a16="http://schemas.microsoft.com/office/drawing/2014/main" id="{D3560101-2C96-4B6F-A334-17C36E7D403A}"/>
              </a:ext>
            </a:extLst>
          </p:cNvPr>
          <p:cNvSpPr txBox="1"/>
          <p:nvPr/>
        </p:nvSpPr>
        <p:spPr>
          <a:xfrm>
            <a:off x="2860986" y="3287918"/>
            <a:ext cx="3607769" cy="769441"/>
          </a:xfrm>
          <a:prstGeom prst="rect">
            <a:avLst/>
          </a:prstGeom>
          <a:noFill/>
        </p:spPr>
        <p:txBody>
          <a:bodyPr wrap="square" rtlCol="0">
            <a:spAutoFit/>
          </a:bodyPr>
          <a:lstStyle/>
          <a:p>
            <a:r>
              <a:rPr kumimoji="1" lang="en-US" altLang="ja-JP" sz="4400" b="1" dirty="0"/>
              <a:t>100÷2</a:t>
            </a:r>
            <a:r>
              <a:rPr kumimoji="1" lang="ja-JP" altLang="en-US" sz="4400" b="1" dirty="0"/>
              <a:t>＝</a:t>
            </a:r>
            <a:r>
              <a:rPr kumimoji="1" lang="en-US" altLang="ja-JP" sz="4400" b="1" dirty="0"/>
              <a:t>50</a:t>
            </a:r>
            <a:endParaRPr kumimoji="1" lang="ja-JP" altLang="en-US" sz="4400" b="1" dirty="0"/>
          </a:p>
        </p:txBody>
      </p:sp>
      <p:sp>
        <p:nvSpPr>
          <p:cNvPr id="18" name="テキスト ボックス 17">
            <a:extLst>
              <a:ext uri="{FF2B5EF4-FFF2-40B4-BE49-F238E27FC236}">
                <a16:creationId xmlns:a16="http://schemas.microsoft.com/office/drawing/2014/main" id="{6053BEF1-1BA0-4064-90F7-F233403EE3C4}"/>
              </a:ext>
            </a:extLst>
          </p:cNvPr>
          <p:cNvSpPr txBox="1"/>
          <p:nvPr/>
        </p:nvSpPr>
        <p:spPr>
          <a:xfrm>
            <a:off x="6414861" y="3287917"/>
            <a:ext cx="4909358" cy="769441"/>
          </a:xfrm>
          <a:prstGeom prst="rect">
            <a:avLst/>
          </a:prstGeom>
          <a:noFill/>
        </p:spPr>
        <p:txBody>
          <a:bodyPr wrap="square" rtlCol="0">
            <a:spAutoFit/>
          </a:bodyPr>
          <a:lstStyle/>
          <a:p>
            <a:r>
              <a:rPr kumimoji="1" lang="en-US" altLang="ja-JP" sz="4400" b="1" dirty="0"/>
              <a:t>1</a:t>
            </a:r>
            <a:r>
              <a:rPr kumimoji="1" lang="ja-JP" altLang="en-US" sz="4400" b="1" dirty="0"/>
              <a:t>分間に</a:t>
            </a:r>
            <a:r>
              <a:rPr kumimoji="1" lang="en-US" altLang="ja-JP" sz="4400" b="1" dirty="0"/>
              <a:t>50</a:t>
            </a:r>
            <a:r>
              <a:rPr kumimoji="1" lang="ja-JP" altLang="en-US" sz="4400" b="1" dirty="0"/>
              <a:t>ｍ走る</a:t>
            </a:r>
          </a:p>
        </p:txBody>
      </p:sp>
      <p:sp>
        <p:nvSpPr>
          <p:cNvPr id="19" name="テキスト ボックス 18">
            <a:extLst>
              <a:ext uri="{FF2B5EF4-FFF2-40B4-BE49-F238E27FC236}">
                <a16:creationId xmlns:a16="http://schemas.microsoft.com/office/drawing/2014/main" id="{D383749C-841C-466D-BE66-1D67B841F608}"/>
              </a:ext>
            </a:extLst>
          </p:cNvPr>
          <p:cNvSpPr txBox="1"/>
          <p:nvPr/>
        </p:nvSpPr>
        <p:spPr>
          <a:xfrm>
            <a:off x="2860986" y="4945565"/>
            <a:ext cx="3607769" cy="769441"/>
          </a:xfrm>
          <a:prstGeom prst="rect">
            <a:avLst/>
          </a:prstGeom>
          <a:noFill/>
        </p:spPr>
        <p:txBody>
          <a:bodyPr wrap="square" rtlCol="0">
            <a:spAutoFit/>
          </a:bodyPr>
          <a:lstStyle/>
          <a:p>
            <a:r>
              <a:rPr kumimoji="1" lang="en-US" altLang="ja-JP" sz="4400" b="1" dirty="0"/>
              <a:t>180÷3</a:t>
            </a:r>
            <a:r>
              <a:rPr kumimoji="1" lang="ja-JP" altLang="en-US" sz="4400" b="1" dirty="0"/>
              <a:t>＝</a:t>
            </a:r>
            <a:r>
              <a:rPr lang="en-US" altLang="ja-JP" sz="4400" b="1" dirty="0"/>
              <a:t>6</a:t>
            </a:r>
            <a:r>
              <a:rPr kumimoji="1" lang="en-US" altLang="ja-JP" sz="4400" b="1" dirty="0"/>
              <a:t>0</a:t>
            </a:r>
            <a:endParaRPr kumimoji="1" lang="ja-JP" altLang="en-US" sz="4400" b="1" dirty="0"/>
          </a:p>
        </p:txBody>
      </p:sp>
      <p:sp>
        <p:nvSpPr>
          <p:cNvPr id="20" name="テキスト ボックス 19">
            <a:extLst>
              <a:ext uri="{FF2B5EF4-FFF2-40B4-BE49-F238E27FC236}">
                <a16:creationId xmlns:a16="http://schemas.microsoft.com/office/drawing/2014/main" id="{C5EC8647-F9EA-4207-8E65-A1771D169D85}"/>
              </a:ext>
            </a:extLst>
          </p:cNvPr>
          <p:cNvSpPr txBox="1"/>
          <p:nvPr/>
        </p:nvSpPr>
        <p:spPr>
          <a:xfrm>
            <a:off x="6414861" y="4920152"/>
            <a:ext cx="4909358" cy="769441"/>
          </a:xfrm>
          <a:prstGeom prst="rect">
            <a:avLst/>
          </a:prstGeom>
          <a:noFill/>
        </p:spPr>
        <p:txBody>
          <a:bodyPr wrap="square" rtlCol="0">
            <a:spAutoFit/>
          </a:bodyPr>
          <a:lstStyle/>
          <a:p>
            <a:r>
              <a:rPr kumimoji="1" lang="en-US" altLang="ja-JP" sz="4400" b="1" dirty="0"/>
              <a:t>1</a:t>
            </a:r>
            <a:r>
              <a:rPr kumimoji="1" lang="ja-JP" altLang="en-US" sz="4400" b="1" dirty="0"/>
              <a:t>分間に</a:t>
            </a:r>
            <a:r>
              <a:rPr lang="en-US" altLang="ja-JP" sz="4400" b="1" dirty="0"/>
              <a:t>6</a:t>
            </a:r>
            <a:r>
              <a:rPr kumimoji="1" lang="en-US" altLang="ja-JP" sz="4400" b="1" dirty="0"/>
              <a:t>0</a:t>
            </a:r>
            <a:r>
              <a:rPr kumimoji="1" lang="ja-JP" altLang="en-US" sz="4400" b="1" dirty="0"/>
              <a:t>ｍ走る</a:t>
            </a:r>
          </a:p>
        </p:txBody>
      </p:sp>
      <p:sp>
        <p:nvSpPr>
          <p:cNvPr id="21" name="テキスト ボックス 20">
            <a:extLst>
              <a:ext uri="{FF2B5EF4-FFF2-40B4-BE49-F238E27FC236}">
                <a16:creationId xmlns:a16="http://schemas.microsoft.com/office/drawing/2014/main" id="{2E98D904-2D5E-4392-8AAC-E989FFBFB9E6}"/>
              </a:ext>
            </a:extLst>
          </p:cNvPr>
          <p:cNvSpPr txBox="1"/>
          <p:nvPr/>
        </p:nvSpPr>
        <p:spPr>
          <a:xfrm>
            <a:off x="4862250" y="4022074"/>
            <a:ext cx="2939152" cy="769441"/>
          </a:xfrm>
          <a:prstGeom prst="rect">
            <a:avLst/>
          </a:prstGeom>
          <a:noFill/>
        </p:spPr>
        <p:txBody>
          <a:bodyPr wrap="square" rtlCol="0">
            <a:spAutoFit/>
          </a:bodyPr>
          <a:lstStyle/>
          <a:p>
            <a:r>
              <a:rPr kumimoji="1" lang="en-US" altLang="ja-JP" sz="4400" b="1" dirty="0"/>
              <a:t>A</a:t>
            </a:r>
            <a:r>
              <a:rPr lang="ja-JP" altLang="en-US" sz="4400" b="1" dirty="0"/>
              <a:t>の</a:t>
            </a:r>
            <a:r>
              <a:rPr kumimoji="1" lang="ja-JP" altLang="en-US" sz="4400" b="1" dirty="0"/>
              <a:t>速さは</a:t>
            </a:r>
            <a:endParaRPr kumimoji="1" lang="ja-JP" altLang="en-US" sz="4400" b="1" dirty="0">
              <a:solidFill>
                <a:srgbClr val="FF0000"/>
              </a:solidFill>
            </a:endParaRPr>
          </a:p>
        </p:txBody>
      </p:sp>
      <p:sp>
        <p:nvSpPr>
          <p:cNvPr id="22" name="テキスト ボックス 21">
            <a:extLst>
              <a:ext uri="{FF2B5EF4-FFF2-40B4-BE49-F238E27FC236}">
                <a16:creationId xmlns:a16="http://schemas.microsoft.com/office/drawing/2014/main" id="{5967C982-DCC7-4E6D-ABA5-D309D6565D83}"/>
              </a:ext>
            </a:extLst>
          </p:cNvPr>
          <p:cNvSpPr txBox="1"/>
          <p:nvPr/>
        </p:nvSpPr>
        <p:spPr>
          <a:xfrm>
            <a:off x="4965027" y="5689595"/>
            <a:ext cx="2939152" cy="769441"/>
          </a:xfrm>
          <a:prstGeom prst="rect">
            <a:avLst/>
          </a:prstGeom>
          <a:noFill/>
        </p:spPr>
        <p:txBody>
          <a:bodyPr wrap="square" rtlCol="0">
            <a:spAutoFit/>
          </a:bodyPr>
          <a:lstStyle/>
          <a:p>
            <a:r>
              <a:rPr lang="en-US" altLang="ja-JP" sz="4400" b="1" dirty="0"/>
              <a:t>B</a:t>
            </a:r>
            <a:r>
              <a:rPr lang="ja-JP" altLang="en-US" sz="4400" b="1" dirty="0"/>
              <a:t>の</a:t>
            </a:r>
            <a:r>
              <a:rPr kumimoji="1" lang="ja-JP" altLang="en-US" sz="4400" b="1" dirty="0"/>
              <a:t>速さは</a:t>
            </a:r>
            <a:endParaRPr kumimoji="1" lang="ja-JP" altLang="en-US" sz="4400" b="1" dirty="0">
              <a:solidFill>
                <a:srgbClr val="FF0000"/>
              </a:solidFill>
            </a:endParaRPr>
          </a:p>
        </p:txBody>
      </p:sp>
      <p:sp>
        <p:nvSpPr>
          <p:cNvPr id="13" name="テキスト ボックス 12">
            <a:extLst>
              <a:ext uri="{FF2B5EF4-FFF2-40B4-BE49-F238E27FC236}">
                <a16:creationId xmlns:a16="http://schemas.microsoft.com/office/drawing/2014/main" id="{793D9642-378C-4370-B557-8E1169600B8C}"/>
              </a:ext>
            </a:extLst>
          </p:cNvPr>
          <p:cNvSpPr txBox="1"/>
          <p:nvPr/>
        </p:nvSpPr>
        <p:spPr>
          <a:xfrm>
            <a:off x="7729361" y="4010566"/>
            <a:ext cx="2653921" cy="769441"/>
          </a:xfrm>
          <a:prstGeom prst="rect">
            <a:avLst/>
          </a:prstGeom>
          <a:noFill/>
        </p:spPr>
        <p:txBody>
          <a:bodyPr wrap="square" rtlCol="0">
            <a:spAutoFit/>
          </a:bodyPr>
          <a:lstStyle/>
          <a:p>
            <a:r>
              <a:rPr kumimoji="1" lang="ja-JP" altLang="en-US" sz="4400" b="1" dirty="0">
                <a:solidFill>
                  <a:srgbClr val="FF0000"/>
                </a:solidFill>
              </a:rPr>
              <a:t>分速</a:t>
            </a:r>
            <a:r>
              <a:rPr kumimoji="1" lang="en-US" altLang="ja-JP" sz="4400" b="1" dirty="0">
                <a:solidFill>
                  <a:srgbClr val="FF0000"/>
                </a:solidFill>
              </a:rPr>
              <a:t>50</a:t>
            </a:r>
            <a:r>
              <a:rPr kumimoji="1" lang="ja-JP" altLang="en-US" sz="4400" b="1" dirty="0">
                <a:solidFill>
                  <a:srgbClr val="FF0000"/>
                </a:solidFill>
              </a:rPr>
              <a:t>ｍ</a:t>
            </a:r>
          </a:p>
        </p:txBody>
      </p:sp>
      <p:sp>
        <p:nvSpPr>
          <p:cNvPr id="23" name="テキスト ボックス 22">
            <a:extLst>
              <a:ext uri="{FF2B5EF4-FFF2-40B4-BE49-F238E27FC236}">
                <a16:creationId xmlns:a16="http://schemas.microsoft.com/office/drawing/2014/main" id="{D0DAB188-AA84-4AFD-9956-AFBF5786EB1B}"/>
              </a:ext>
            </a:extLst>
          </p:cNvPr>
          <p:cNvSpPr txBox="1"/>
          <p:nvPr/>
        </p:nvSpPr>
        <p:spPr>
          <a:xfrm>
            <a:off x="7801402" y="5689594"/>
            <a:ext cx="2617036" cy="769441"/>
          </a:xfrm>
          <a:prstGeom prst="rect">
            <a:avLst/>
          </a:prstGeom>
          <a:noFill/>
        </p:spPr>
        <p:txBody>
          <a:bodyPr wrap="square" rtlCol="0">
            <a:spAutoFit/>
          </a:bodyPr>
          <a:lstStyle/>
          <a:p>
            <a:r>
              <a:rPr kumimoji="1" lang="ja-JP" altLang="en-US" sz="4400" b="1" dirty="0">
                <a:solidFill>
                  <a:srgbClr val="FF0000"/>
                </a:solidFill>
              </a:rPr>
              <a:t>分速</a:t>
            </a:r>
            <a:r>
              <a:rPr lang="en-US" altLang="ja-JP" sz="4400" b="1" dirty="0">
                <a:solidFill>
                  <a:srgbClr val="FF0000"/>
                </a:solidFill>
              </a:rPr>
              <a:t>6</a:t>
            </a:r>
            <a:r>
              <a:rPr kumimoji="1" lang="en-US" altLang="ja-JP" sz="4400" b="1" dirty="0">
                <a:solidFill>
                  <a:srgbClr val="FF0000"/>
                </a:solidFill>
              </a:rPr>
              <a:t>0</a:t>
            </a:r>
            <a:r>
              <a:rPr kumimoji="1" lang="ja-JP" altLang="en-US" sz="4400" b="1" dirty="0">
                <a:solidFill>
                  <a:srgbClr val="FF0000"/>
                </a:solidFill>
              </a:rPr>
              <a:t>ｍ</a:t>
            </a:r>
          </a:p>
        </p:txBody>
      </p:sp>
      <p:sp>
        <p:nvSpPr>
          <p:cNvPr id="24" name="テキスト ボックス 23">
            <a:extLst>
              <a:ext uri="{FF2B5EF4-FFF2-40B4-BE49-F238E27FC236}">
                <a16:creationId xmlns:a16="http://schemas.microsoft.com/office/drawing/2014/main" id="{7919D32E-BF6B-4CF8-A9F3-5EA7B92E6B54}"/>
              </a:ext>
            </a:extLst>
          </p:cNvPr>
          <p:cNvSpPr txBox="1"/>
          <p:nvPr/>
        </p:nvSpPr>
        <p:spPr>
          <a:xfrm>
            <a:off x="3179033" y="2605315"/>
            <a:ext cx="5452502" cy="769441"/>
          </a:xfrm>
          <a:prstGeom prst="rect">
            <a:avLst/>
          </a:prstGeom>
          <a:noFill/>
        </p:spPr>
        <p:txBody>
          <a:bodyPr wrap="square" rtlCol="0">
            <a:spAutoFit/>
          </a:bodyPr>
          <a:lstStyle/>
          <a:p>
            <a:r>
              <a:rPr kumimoji="1" lang="ja-JP" altLang="en-US" sz="4400" b="1" dirty="0">
                <a:solidFill>
                  <a:srgbClr val="0070C0"/>
                </a:solidFill>
              </a:rPr>
              <a:t>道のり</a:t>
            </a:r>
            <a:r>
              <a:rPr kumimoji="1" lang="en-US" altLang="ja-JP" sz="4400" b="1" dirty="0"/>
              <a:t>÷</a:t>
            </a:r>
            <a:r>
              <a:rPr kumimoji="1" lang="ja-JP" altLang="en-US" sz="4400" b="1" dirty="0">
                <a:solidFill>
                  <a:srgbClr val="00B050"/>
                </a:solidFill>
              </a:rPr>
              <a:t>時間</a:t>
            </a:r>
            <a:r>
              <a:rPr kumimoji="1" lang="ja-JP" altLang="en-US" sz="4400" b="1" dirty="0"/>
              <a:t>＝</a:t>
            </a:r>
            <a:r>
              <a:rPr kumimoji="1" lang="ja-JP" altLang="en-US" sz="4400" b="1" dirty="0">
                <a:solidFill>
                  <a:srgbClr val="FF0000"/>
                </a:solidFill>
              </a:rPr>
              <a:t>速さ</a:t>
            </a:r>
          </a:p>
        </p:txBody>
      </p:sp>
    </p:spTree>
    <p:extLst>
      <p:ext uri="{BB962C8B-B14F-4D97-AF65-F5344CB8AC3E}">
        <p14:creationId xmlns:p14="http://schemas.microsoft.com/office/powerpoint/2010/main" val="29562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5" grpId="0"/>
      <p:bldP spid="16" grpId="0"/>
      <p:bldP spid="17" grpId="0"/>
      <p:bldP spid="18" grpId="0"/>
      <p:bldP spid="19" grpId="0"/>
      <p:bldP spid="20" grpId="0"/>
      <p:bldP spid="21" grpId="0"/>
      <p:bldP spid="22" grpId="0"/>
      <p:bldP spid="13"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5C3E467-127E-4D32-AC98-A19F65299E33}"/>
              </a:ext>
            </a:extLst>
          </p:cNvPr>
          <p:cNvSpPr txBox="1"/>
          <p:nvPr/>
        </p:nvSpPr>
        <p:spPr>
          <a:xfrm>
            <a:off x="1640860" y="2574742"/>
            <a:ext cx="9398321" cy="646331"/>
          </a:xfrm>
          <a:prstGeom prst="rect">
            <a:avLst/>
          </a:prstGeom>
          <a:noFill/>
        </p:spPr>
        <p:txBody>
          <a:bodyPr wrap="square" rtlCol="0">
            <a:spAutoFit/>
          </a:bodyPr>
          <a:lstStyle/>
          <a:p>
            <a:r>
              <a:rPr kumimoji="1" lang="ja-JP" altLang="en-US" sz="3600" b="1" dirty="0"/>
              <a:t>１個あたりの値段でくらべましょう。</a:t>
            </a:r>
          </a:p>
        </p:txBody>
      </p:sp>
      <p:sp>
        <p:nvSpPr>
          <p:cNvPr id="14" name="テキスト ボックス 13">
            <a:extLst>
              <a:ext uri="{FF2B5EF4-FFF2-40B4-BE49-F238E27FC236}">
                <a16:creationId xmlns:a16="http://schemas.microsoft.com/office/drawing/2014/main" id="{80231042-A3C6-4126-9E92-878EF7B39305}"/>
              </a:ext>
            </a:extLst>
          </p:cNvPr>
          <p:cNvSpPr txBox="1"/>
          <p:nvPr/>
        </p:nvSpPr>
        <p:spPr>
          <a:xfrm>
            <a:off x="373693" y="623045"/>
            <a:ext cx="11588868" cy="1938992"/>
          </a:xfrm>
          <a:prstGeom prst="rect">
            <a:avLst/>
          </a:prstGeom>
          <a:noFill/>
        </p:spPr>
        <p:txBody>
          <a:bodyPr wrap="square" rtlCol="0">
            <a:spAutoFit/>
          </a:bodyPr>
          <a:lstStyle/>
          <a:p>
            <a:r>
              <a:rPr kumimoji="1" lang="en-US" altLang="ja-JP" sz="4000" b="1" dirty="0"/>
              <a:t>A</a:t>
            </a:r>
            <a:r>
              <a:rPr kumimoji="1" lang="ja-JP" altLang="en-US" sz="4000" b="1" dirty="0"/>
              <a:t>さんは，チョコレートを</a:t>
            </a:r>
            <a:r>
              <a:rPr kumimoji="1" lang="en-US" altLang="ja-JP" sz="4000" b="1" dirty="0"/>
              <a:t>150</a:t>
            </a:r>
            <a:r>
              <a:rPr kumimoji="1" lang="ja-JP" altLang="en-US" sz="4000" b="1" dirty="0"/>
              <a:t>円で</a:t>
            </a:r>
            <a:r>
              <a:rPr kumimoji="1" lang="en-US" altLang="ja-JP" sz="4000" b="1" dirty="0"/>
              <a:t>2</a:t>
            </a:r>
            <a:r>
              <a:rPr lang="ja-JP" altLang="en-US" sz="4000" b="1" dirty="0"/>
              <a:t>個買いました</a:t>
            </a:r>
            <a:r>
              <a:rPr kumimoji="1" lang="ja-JP" altLang="en-US" sz="4000" b="1" dirty="0"/>
              <a:t>。</a:t>
            </a:r>
            <a:r>
              <a:rPr kumimoji="1" lang="en-US" altLang="ja-JP" sz="4000" b="1" dirty="0"/>
              <a:t> B</a:t>
            </a:r>
            <a:r>
              <a:rPr kumimoji="1" lang="ja-JP" altLang="en-US" sz="4000" b="1" dirty="0"/>
              <a:t>さんは，</a:t>
            </a:r>
            <a:r>
              <a:rPr kumimoji="1" lang="en-US" altLang="ja-JP" sz="4000" b="1" dirty="0"/>
              <a:t>240</a:t>
            </a:r>
            <a:r>
              <a:rPr kumimoji="1" lang="ja-JP" altLang="en-US" sz="4000" b="1" dirty="0"/>
              <a:t>円で</a:t>
            </a:r>
            <a:r>
              <a:rPr lang="en-US" altLang="ja-JP" sz="4000" b="1" dirty="0"/>
              <a:t>3</a:t>
            </a:r>
            <a:r>
              <a:rPr kumimoji="1" lang="ja-JP" altLang="en-US" sz="4000" b="1" dirty="0"/>
              <a:t>個買いました。</a:t>
            </a:r>
            <a:endParaRPr kumimoji="1" lang="en-US" altLang="ja-JP" sz="4000" b="1" dirty="0"/>
          </a:p>
          <a:p>
            <a:r>
              <a:rPr lang="en-US" altLang="ja-JP" sz="4000" b="1" dirty="0"/>
              <a:t>A</a:t>
            </a:r>
            <a:r>
              <a:rPr lang="ja-JP" altLang="en-US" sz="4000" b="1" dirty="0"/>
              <a:t>と</a:t>
            </a:r>
            <a:r>
              <a:rPr lang="en-US" altLang="ja-JP" sz="4000" b="1" dirty="0"/>
              <a:t>B</a:t>
            </a:r>
            <a:r>
              <a:rPr lang="ja-JP" altLang="en-US" sz="4000" b="1" dirty="0"/>
              <a:t>は，どちらが高いですか。</a:t>
            </a:r>
            <a:endParaRPr kumimoji="1" lang="ja-JP" altLang="en-US" sz="4000" b="1" dirty="0"/>
          </a:p>
        </p:txBody>
      </p:sp>
      <p:sp>
        <p:nvSpPr>
          <p:cNvPr id="15" name="テキスト ボックス 14">
            <a:extLst>
              <a:ext uri="{FF2B5EF4-FFF2-40B4-BE49-F238E27FC236}">
                <a16:creationId xmlns:a16="http://schemas.microsoft.com/office/drawing/2014/main" id="{FE61C6A6-3F5E-4C74-AA49-1198202D489D}"/>
              </a:ext>
            </a:extLst>
          </p:cNvPr>
          <p:cNvSpPr txBox="1"/>
          <p:nvPr/>
        </p:nvSpPr>
        <p:spPr>
          <a:xfrm>
            <a:off x="317360" y="3133430"/>
            <a:ext cx="1907954" cy="769441"/>
          </a:xfrm>
          <a:prstGeom prst="rect">
            <a:avLst/>
          </a:prstGeom>
          <a:noFill/>
        </p:spPr>
        <p:txBody>
          <a:bodyPr wrap="square" rtlCol="0">
            <a:spAutoFit/>
          </a:bodyPr>
          <a:lstStyle/>
          <a:p>
            <a:r>
              <a:rPr kumimoji="1" lang="ja-JP" altLang="en-US" sz="4400" b="1" dirty="0"/>
              <a:t>式　</a:t>
            </a:r>
            <a:r>
              <a:rPr kumimoji="1" lang="en-US" altLang="ja-JP" sz="4400" b="1" dirty="0"/>
              <a:t>A</a:t>
            </a:r>
            <a:endParaRPr kumimoji="1" lang="ja-JP" altLang="en-US" sz="4400" b="1" dirty="0"/>
          </a:p>
        </p:txBody>
      </p:sp>
      <p:sp>
        <p:nvSpPr>
          <p:cNvPr id="16" name="テキスト ボックス 15">
            <a:extLst>
              <a:ext uri="{FF2B5EF4-FFF2-40B4-BE49-F238E27FC236}">
                <a16:creationId xmlns:a16="http://schemas.microsoft.com/office/drawing/2014/main" id="{60D90117-2BB1-4512-B6B7-44D3CF786300}"/>
              </a:ext>
            </a:extLst>
          </p:cNvPr>
          <p:cNvSpPr txBox="1"/>
          <p:nvPr/>
        </p:nvSpPr>
        <p:spPr>
          <a:xfrm>
            <a:off x="317360" y="5120595"/>
            <a:ext cx="2040033" cy="769441"/>
          </a:xfrm>
          <a:prstGeom prst="rect">
            <a:avLst/>
          </a:prstGeom>
          <a:noFill/>
        </p:spPr>
        <p:txBody>
          <a:bodyPr wrap="square" rtlCol="0">
            <a:spAutoFit/>
          </a:bodyPr>
          <a:lstStyle/>
          <a:p>
            <a:r>
              <a:rPr kumimoji="1" lang="ja-JP" altLang="en-US" sz="4400" b="1" dirty="0"/>
              <a:t>式　</a:t>
            </a:r>
            <a:r>
              <a:rPr kumimoji="1" lang="en-US" altLang="ja-JP" sz="4400" b="1" dirty="0"/>
              <a:t>B</a:t>
            </a:r>
            <a:endParaRPr kumimoji="1" lang="ja-JP" altLang="en-US" sz="4400" b="1" dirty="0"/>
          </a:p>
        </p:txBody>
      </p:sp>
      <p:sp>
        <p:nvSpPr>
          <p:cNvPr id="17" name="テキスト ボックス 16">
            <a:extLst>
              <a:ext uri="{FF2B5EF4-FFF2-40B4-BE49-F238E27FC236}">
                <a16:creationId xmlns:a16="http://schemas.microsoft.com/office/drawing/2014/main" id="{D3560101-2C96-4B6F-A334-17C36E7D403A}"/>
              </a:ext>
            </a:extLst>
          </p:cNvPr>
          <p:cNvSpPr txBox="1"/>
          <p:nvPr/>
        </p:nvSpPr>
        <p:spPr>
          <a:xfrm>
            <a:off x="2225313" y="3133431"/>
            <a:ext cx="3607769" cy="769441"/>
          </a:xfrm>
          <a:prstGeom prst="rect">
            <a:avLst/>
          </a:prstGeom>
          <a:noFill/>
        </p:spPr>
        <p:txBody>
          <a:bodyPr wrap="square" rtlCol="0">
            <a:spAutoFit/>
          </a:bodyPr>
          <a:lstStyle/>
          <a:p>
            <a:r>
              <a:rPr kumimoji="1" lang="en-US" altLang="ja-JP" sz="4400" b="1" dirty="0"/>
              <a:t>150÷2</a:t>
            </a:r>
            <a:r>
              <a:rPr kumimoji="1" lang="ja-JP" altLang="en-US" sz="4400" b="1" dirty="0"/>
              <a:t>＝</a:t>
            </a:r>
            <a:r>
              <a:rPr kumimoji="1" lang="en-US" altLang="ja-JP" sz="4400" b="1" dirty="0"/>
              <a:t>75</a:t>
            </a:r>
            <a:endParaRPr kumimoji="1" lang="ja-JP" altLang="en-US" sz="4400" b="1" dirty="0"/>
          </a:p>
        </p:txBody>
      </p:sp>
      <p:sp>
        <p:nvSpPr>
          <p:cNvPr id="19" name="テキスト ボックス 18">
            <a:extLst>
              <a:ext uri="{FF2B5EF4-FFF2-40B4-BE49-F238E27FC236}">
                <a16:creationId xmlns:a16="http://schemas.microsoft.com/office/drawing/2014/main" id="{D383749C-841C-466D-BE66-1D67B841F608}"/>
              </a:ext>
            </a:extLst>
          </p:cNvPr>
          <p:cNvSpPr txBox="1"/>
          <p:nvPr/>
        </p:nvSpPr>
        <p:spPr>
          <a:xfrm>
            <a:off x="2225314" y="5120596"/>
            <a:ext cx="3607769" cy="769441"/>
          </a:xfrm>
          <a:prstGeom prst="rect">
            <a:avLst/>
          </a:prstGeom>
          <a:noFill/>
        </p:spPr>
        <p:txBody>
          <a:bodyPr wrap="square" rtlCol="0">
            <a:spAutoFit/>
          </a:bodyPr>
          <a:lstStyle/>
          <a:p>
            <a:r>
              <a:rPr kumimoji="1" lang="en-US" altLang="ja-JP" sz="4400" b="1" dirty="0"/>
              <a:t>240÷3</a:t>
            </a:r>
            <a:r>
              <a:rPr kumimoji="1" lang="ja-JP" altLang="en-US" sz="4400" b="1" dirty="0"/>
              <a:t>＝</a:t>
            </a:r>
            <a:r>
              <a:rPr lang="en-US" altLang="ja-JP" sz="4400" b="1" dirty="0"/>
              <a:t>8</a:t>
            </a:r>
            <a:r>
              <a:rPr kumimoji="1" lang="en-US" altLang="ja-JP" sz="4400" b="1" dirty="0"/>
              <a:t>0</a:t>
            </a:r>
            <a:endParaRPr kumimoji="1" lang="ja-JP" altLang="en-US" sz="4400" b="1" dirty="0"/>
          </a:p>
        </p:txBody>
      </p:sp>
      <p:sp>
        <p:nvSpPr>
          <p:cNvPr id="21" name="テキスト ボックス 20">
            <a:extLst>
              <a:ext uri="{FF2B5EF4-FFF2-40B4-BE49-F238E27FC236}">
                <a16:creationId xmlns:a16="http://schemas.microsoft.com/office/drawing/2014/main" id="{2E98D904-2D5E-4392-8AAC-E989FFBFB9E6}"/>
              </a:ext>
            </a:extLst>
          </p:cNvPr>
          <p:cNvSpPr txBox="1"/>
          <p:nvPr/>
        </p:nvSpPr>
        <p:spPr>
          <a:xfrm>
            <a:off x="6253938" y="3133521"/>
            <a:ext cx="1158263" cy="769441"/>
          </a:xfrm>
          <a:prstGeom prst="rect">
            <a:avLst/>
          </a:prstGeom>
          <a:noFill/>
        </p:spPr>
        <p:txBody>
          <a:bodyPr wrap="square" rtlCol="0">
            <a:spAutoFit/>
          </a:bodyPr>
          <a:lstStyle/>
          <a:p>
            <a:r>
              <a:rPr kumimoji="1" lang="en-US" altLang="ja-JP" sz="4400" b="1" dirty="0"/>
              <a:t>A</a:t>
            </a:r>
            <a:r>
              <a:rPr kumimoji="1" lang="ja-JP" altLang="en-US" sz="4400" b="1" dirty="0"/>
              <a:t>は</a:t>
            </a:r>
          </a:p>
        </p:txBody>
      </p:sp>
      <p:sp>
        <p:nvSpPr>
          <p:cNvPr id="22" name="テキスト ボックス 21">
            <a:extLst>
              <a:ext uri="{FF2B5EF4-FFF2-40B4-BE49-F238E27FC236}">
                <a16:creationId xmlns:a16="http://schemas.microsoft.com/office/drawing/2014/main" id="{5967C982-DCC7-4E6D-ABA5-D309D6565D83}"/>
              </a:ext>
            </a:extLst>
          </p:cNvPr>
          <p:cNvSpPr txBox="1"/>
          <p:nvPr/>
        </p:nvSpPr>
        <p:spPr>
          <a:xfrm>
            <a:off x="5718573" y="5133300"/>
            <a:ext cx="1325317" cy="769441"/>
          </a:xfrm>
          <a:prstGeom prst="rect">
            <a:avLst/>
          </a:prstGeom>
          <a:noFill/>
        </p:spPr>
        <p:txBody>
          <a:bodyPr wrap="square" rtlCol="0">
            <a:spAutoFit/>
          </a:bodyPr>
          <a:lstStyle/>
          <a:p>
            <a:r>
              <a:rPr lang="en-US" altLang="ja-JP" sz="4400" b="1" dirty="0"/>
              <a:t>B</a:t>
            </a:r>
            <a:r>
              <a:rPr kumimoji="1" lang="ja-JP" altLang="en-US" sz="4400" b="1" dirty="0"/>
              <a:t>は</a:t>
            </a:r>
            <a:endParaRPr kumimoji="1" lang="ja-JP" altLang="en-US" sz="4400" b="1" dirty="0">
              <a:solidFill>
                <a:srgbClr val="FF0000"/>
              </a:solidFill>
            </a:endParaRPr>
          </a:p>
        </p:txBody>
      </p:sp>
      <p:sp>
        <p:nvSpPr>
          <p:cNvPr id="13" name="テキスト ボックス 12">
            <a:extLst>
              <a:ext uri="{FF2B5EF4-FFF2-40B4-BE49-F238E27FC236}">
                <a16:creationId xmlns:a16="http://schemas.microsoft.com/office/drawing/2014/main" id="{29063A95-DEC7-4342-8C16-D7BC87737EBF}"/>
              </a:ext>
            </a:extLst>
          </p:cNvPr>
          <p:cNvSpPr txBox="1"/>
          <p:nvPr/>
        </p:nvSpPr>
        <p:spPr>
          <a:xfrm>
            <a:off x="7412201" y="3120725"/>
            <a:ext cx="2911570" cy="769441"/>
          </a:xfrm>
          <a:prstGeom prst="rect">
            <a:avLst/>
          </a:prstGeom>
          <a:noFill/>
        </p:spPr>
        <p:txBody>
          <a:bodyPr wrap="square" rtlCol="0">
            <a:spAutoFit/>
          </a:bodyPr>
          <a:lstStyle/>
          <a:p>
            <a:r>
              <a:rPr kumimoji="1" lang="ja-JP" altLang="en-US" sz="4400" b="1" dirty="0">
                <a:solidFill>
                  <a:srgbClr val="FF0000"/>
                </a:solidFill>
              </a:rPr>
              <a:t>１個</a:t>
            </a:r>
            <a:r>
              <a:rPr lang="en-US" altLang="ja-JP" sz="4400" b="1" dirty="0">
                <a:solidFill>
                  <a:srgbClr val="FF0000"/>
                </a:solidFill>
              </a:rPr>
              <a:t>75</a:t>
            </a:r>
            <a:r>
              <a:rPr lang="ja-JP" altLang="en-US" sz="4400" b="1" dirty="0">
                <a:solidFill>
                  <a:srgbClr val="FF0000"/>
                </a:solidFill>
              </a:rPr>
              <a:t>円</a:t>
            </a:r>
            <a:endParaRPr kumimoji="1" lang="ja-JP" altLang="en-US" sz="4400" b="1" dirty="0"/>
          </a:p>
        </p:txBody>
      </p:sp>
      <p:sp>
        <p:nvSpPr>
          <p:cNvPr id="23" name="テキスト ボックス 22">
            <a:extLst>
              <a:ext uri="{FF2B5EF4-FFF2-40B4-BE49-F238E27FC236}">
                <a16:creationId xmlns:a16="http://schemas.microsoft.com/office/drawing/2014/main" id="{6C12A2E7-A5EA-4830-B870-B3A26538860E}"/>
              </a:ext>
            </a:extLst>
          </p:cNvPr>
          <p:cNvSpPr txBox="1"/>
          <p:nvPr/>
        </p:nvSpPr>
        <p:spPr>
          <a:xfrm>
            <a:off x="7178939" y="5120595"/>
            <a:ext cx="3030190" cy="769441"/>
          </a:xfrm>
          <a:prstGeom prst="rect">
            <a:avLst/>
          </a:prstGeom>
          <a:noFill/>
        </p:spPr>
        <p:txBody>
          <a:bodyPr wrap="square" rtlCol="0">
            <a:spAutoFit/>
          </a:bodyPr>
          <a:lstStyle/>
          <a:p>
            <a:r>
              <a:rPr kumimoji="1" lang="en-US" altLang="ja-JP" sz="4400" b="1" dirty="0">
                <a:solidFill>
                  <a:srgbClr val="FF0000"/>
                </a:solidFill>
              </a:rPr>
              <a:t>1</a:t>
            </a:r>
            <a:r>
              <a:rPr kumimoji="1" lang="ja-JP" altLang="en-US" sz="4400" b="1" dirty="0">
                <a:solidFill>
                  <a:srgbClr val="FF0000"/>
                </a:solidFill>
              </a:rPr>
              <a:t>個</a:t>
            </a:r>
            <a:r>
              <a:rPr kumimoji="1" lang="en-US" altLang="ja-JP" sz="4400" b="1" dirty="0">
                <a:solidFill>
                  <a:srgbClr val="FF0000"/>
                </a:solidFill>
              </a:rPr>
              <a:t>80</a:t>
            </a:r>
            <a:r>
              <a:rPr kumimoji="1" lang="ja-JP" altLang="en-US" sz="4400" b="1" dirty="0">
                <a:solidFill>
                  <a:srgbClr val="FF0000"/>
                </a:solidFill>
              </a:rPr>
              <a:t>円</a:t>
            </a:r>
          </a:p>
        </p:txBody>
      </p:sp>
      <p:sp>
        <p:nvSpPr>
          <p:cNvPr id="24" name="テキスト ボックス 23">
            <a:extLst>
              <a:ext uri="{FF2B5EF4-FFF2-40B4-BE49-F238E27FC236}">
                <a16:creationId xmlns:a16="http://schemas.microsoft.com/office/drawing/2014/main" id="{9023CE43-AE2B-46F6-98EC-63DDC52C9571}"/>
              </a:ext>
            </a:extLst>
          </p:cNvPr>
          <p:cNvSpPr txBox="1"/>
          <p:nvPr/>
        </p:nvSpPr>
        <p:spPr>
          <a:xfrm>
            <a:off x="188407" y="-56365"/>
            <a:ext cx="4990262" cy="769441"/>
          </a:xfrm>
          <a:prstGeom prst="rect">
            <a:avLst/>
          </a:prstGeom>
          <a:noFill/>
        </p:spPr>
        <p:txBody>
          <a:bodyPr wrap="square" rtlCol="0">
            <a:spAutoFit/>
          </a:bodyPr>
          <a:lstStyle/>
          <a:p>
            <a:r>
              <a:rPr lang="en-US" altLang="ja-JP" sz="4400" b="1" dirty="0"/>
              <a:t>3</a:t>
            </a:r>
            <a:r>
              <a:rPr lang="ja-JP" altLang="en-US" sz="4400" b="1" dirty="0"/>
              <a:t>年生の問題です。</a:t>
            </a:r>
            <a:endParaRPr kumimoji="1" lang="ja-JP" altLang="en-US" sz="4400" b="1" dirty="0"/>
          </a:p>
        </p:txBody>
      </p:sp>
      <p:sp>
        <p:nvSpPr>
          <p:cNvPr id="26" name="テキスト ボックス 25">
            <a:extLst>
              <a:ext uri="{FF2B5EF4-FFF2-40B4-BE49-F238E27FC236}">
                <a16:creationId xmlns:a16="http://schemas.microsoft.com/office/drawing/2014/main" id="{E54A811E-4C0C-4168-81A0-D46668BD56B1}"/>
              </a:ext>
            </a:extLst>
          </p:cNvPr>
          <p:cNvSpPr txBox="1"/>
          <p:nvPr/>
        </p:nvSpPr>
        <p:spPr>
          <a:xfrm>
            <a:off x="2225313" y="3890166"/>
            <a:ext cx="2517510" cy="769441"/>
          </a:xfrm>
          <a:prstGeom prst="rect">
            <a:avLst/>
          </a:prstGeom>
          <a:noFill/>
        </p:spPr>
        <p:txBody>
          <a:bodyPr wrap="square" rtlCol="0">
            <a:spAutoFit/>
          </a:bodyPr>
          <a:lstStyle/>
          <a:p>
            <a:r>
              <a:rPr kumimoji="1" lang="ja-JP" altLang="en-US" sz="4400" b="1" dirty="0"/>
              <a:t>たしかめ</a:t>
            </a:r>
          </a:p>
        </p:txBody>
      </p:sp>
      <p:sp>
        <p:nvSpPr>
          <p:cNvPr id="27" name="テキスト ボックス 26">
            <a:extLst>
              <a:ext uri="{FF2B5EF4-FFF2-40B4-BE49-F238E27FC236}">
                <a16:creationId xmlns:a16="http://schemas.microsoft.com/office/drawing/2014/main" id="{E6FD09C4-F349-4C03-8ACD-5F551A112595}"/>
              </a:ext>
            </a:extLst>
          </p:cNvPr>
          <p:cNvSpPr txBox="1"/>
          <p:nvPr/>
        </p:nvSpPr>
        <p:spPr>
          <a:xfrm>
            <a:off x="4995183" y="3877461"/>
            <a:ext cx="3356218" cy="769441"/>
          </a:xfrm>
          <a:prstGeom prst="rect">
            <a:avLst/>
          </a:prstGeom>
          <a:noFill/>
        </p:spPr>
        <p:txBody>
          <a:bodyPr wrap="square" rtlCol="0">
            <a:spAutoFit/>
          </a:bodyPr>
          <a:lstStyle/>
          <a:p>
            <a:r>
              <a:rPr kumimoji="1" lang="en-US" altLang="ja-JP" sz="4400" b="1" dirty="0"/>
              <a:t>75×2</a:t>
            </a:r>
            <a:r>
              <a:rPr kumimoji="1" lang="ja-JP" altLang="en-US" sz="4400" b="1" dirty="0"/>
              <a:t>＝</a:t>
            </a:r>
            <a:r>
              <a:rPr kumimoji="1" lang="en-US" altLang="ja-JP" sz="4400" b="1" dirty="0"/>
              <a:t>150</a:t>
            </a:r>
            <a:endParaRPr kumimoji="1" lang="ja-JP" altLang="en-US" sz="4400" b="1" dirty="0"/>
          </a:p>
        </p:txBody>
      </p:sp>
      <p:sp>
        <p:nvSpPr>
          <p:cNvPr id="28" name="テキスト ボックス 27">
            <a:extLst>
              <a:ext uri="{FF2B5EF4-FFF2-40B4-BE49-F238E27FC236}">
                <a16:creationId xmlns:a16="http://schemas.microsoft.com/office/drawing/2014/main" id="{4F93FE79-2D1F-4B6C-9837-42628B0946E8}"/>
              </a:ext>
            </a:extLst>
          </p:cNvPr>
          <p:cNvSpPr txBox="1"/>
          <p:nvPr/>
        </p:nvSpPr>
        <p:spPr>
          <a:xfrm>
            <a:off x="2188983" y="5868305"/>
            <a:ext cx="2517510" cy="769441"/>
          </a:xfrm>
          <a:prstGeom prst="rect">
            <a:avLst/>
          </a:prstGeom>
          <a:noFill/>
        </p:spPr>
        <p:txBody>
          <a:bodyPr wrap="square" rtlCol="0">
            <a:spAutoFit/>
          </a:bodyPr>
          <a:lstStyle/>
          <a:p>
            <a:r>
              <a:rPr kumimoji="1" lang="ja-JP" altLang="en-US" sz="4400" b="1" dirty="0"/>
              <a:t>たしかめ</a:t>
            </a:r>
          </a:p>
        </p:txBody>
      </p:sp>
      <p:sp>
        <p:nvSpPr>
          <p:cNvPr id="29" name="テキスト ボックス 28">
            <a:extLst>
              <a:ext uri="{FF2B5EF4-FFF2-40B4-BE49-F238E27FC236}">
                <a16:creationId xmlns:a16="http://schemas.microsoft.com/office/drawing/2014/main" id="{CC2D46EF-DE32-406E-AA20-ED991287BEAF}"/>
              </a:ext>
            </a:extLst>
          </p:cNvPr>
          <p:cNvSpPr txBox="1"/>
          <p:nvPr/>
        </p:nvSpPr>
        <p:spPr>
          <a:xfrm>
            <a:off x="4958853" y="5855600"/>
            <a:ext cx="3356218" cy="769441"/>
          </a:xfrm>
          <a:prstGeom prst="rect">
            <a:avLst/>
          </a:prstGeom>
          <a:noFill/>
        </p:spPr>
        <p:txBody>
          <a:bodyPr wrap="square" rtlCol="0">
            <a:spAutoFit/>
          </a:bodyPr>
          <a:lstStyle/>
          <a:p>
            <a:r>
              <a:rPr kumimoji="1" lang="en-US" altLang="ja-JP" sz="4400" b="1" dirty="0"/>
              <a:t>80×3</a:t>
            </a:r>
            <a:r>
              <a:rPr kumimoji="1" lang="ja-JP" altLang="en-US" sz="4400" b="1" dirty="0"/>
              <a:t>＝</a:t>
            </a:r>
            <a:r>
              <a:rPr kumimoji="1" lang="en-US" altLang="ja-JP" sz="4400" b="1" dirty="0"/>
              <a:t>240</a:t>
            </a:r>
            <a:endParaRPr kumimoji="1" lang="ja-JP" altLang="en-US" sz="4400" b="1" dirty="0"/>
          </a:p>
        </p:txBody>
      </p:sp>
    </p:spTree>
    <p:extLst>
      <p:ext uri="{BB962C8B-B14F-4D97-AF65-F5344CB8AC3E}">
        <p14:creationId xmlns:p14="http://schemas.microsoft.com/office/powerpoint/2010/main" val="143409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9" grpId="0"/>
      <p:bldP spid="21" grpId="0"/>
      <p:bldP spid="22" grpId="0"/>
      <p:bldP spid="13"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196C46D-5AA4-4556-A5A8-3F5F727C9FD3}"/>
              </a:ext>
            </a:extLst>
          </p:cNvPr>
          <p:cNvSpPr txBox="1"/>
          <p:nvPr/>
        </p:nvSpPr>
        <p:spPr>
          <a:xfrm>
            <a:off x="1064707" y="132969"/>
            <a:ext cx="1907953" cy="769441"/>
          </a:xfrm>
          <a:prstGeom prst="rect">
            <a:avLst/>
          </a:prstGeom>
          <a:noFill/>
        </p:spPr>
        <p:txBody>
          <a:bodyPr wrap="square" rtlCol="0">
            <a:spAutoFit/>
          </a:bodyPr>
          <a:lstStyle/>
          <a:p>
            <a:r>
              <a:rPr kumimoji="1" lang="ja-JP" altLang="en-US" sz="4400" b="1" dirty="0"/>
              <a:t>式　</a:t>
            </a:r>
            <a:r>
              <a:rPr kumimoji="1" lang="en-US" altLang="ja-JP" sz="4400" b="1" dirty="0"/>
              <a:t>A</a:t>
            </a:r>
            <a:endParaRPr kumimoji="1" lang="ja-JP" altLang="en-US" sz="4400" b="1" dirty="0"/>
          </a:p>
        </p:txBody>
      </p:sp>
      <p:sp>
        <p:nvSpPr>
          <p:cNvPr id="3" name="テキスト ボックス 2">
            <a:extLst>
              <a:ext uri="{FF2B5EF4-FFF2-40B4-BE49-F238E27FC236}">
                <a16:creationId xmlns:a16="http://schemas.microsoft.com/office/drawing/2014/main" id="{6651EF5D-5918-4396-A95C-106BDFE542BC}"/>
              </a:ext>
            </a:extLst>
          </p:cNvPr>
          <p:cNvSpPr txBox="1"/>
          <p:nvPr/>
        </p:nvSpPr>
        <p:spPr>
          <a:xfrm>
            <a:off x="1064707" y="3410059"/>
            <a:ext cx="2040033" cy="769441"/>
          </a:xfrm>
          <a:prstGeom prst="rect">
            <a:avLst/>
          </a:prstGeom>
          <a:noFill/>
        </p:spPr>
        <p:txBody>
          <a:bodyPr wrap="square" rtlCol="0">
            <a:spAutoFit/>
          </a:bodyPr>
          <a:lstStyle/>
          <a:p>
            <a:r>
              <a:rPr kumimoji="1" lang="ja-JP" altLang="en-US" sz="4400" b="1" dirty="0"/>
              <a:t>式　</a:t>
            </a:r>
            <a:r>
              <a:rPr kumimoji="1" lang="en-US" altLang="ja-JP" sz="4400" b="1" dirty="0"/>
              <a:t>B</a:t>
            </a:r>
            <a:endParaRPr kumimoji="1" lang="ja-JP" altLang="en-US" sz="4400" b="1" dirty="0"/>
          </a:p>
        </p:txBody>
      </p:sp>
      <p:sp>
        <p:nvSpPr>
          <p:cNvPr id="4" name="テキスト ボックス 3">
            <a:extLst>
              <a:ext uri="{FF2B5EF4-FFF2-40B4-BE49-F238E27FC236}">
                <a16:creationId xmlns:a16="http://schemas.microsoft.com/office/drawing/2014/main" id="{AE025074-5483-45CD-9ED7-0D79492C427A}"/>
              </a:ext>
            </a:extLst>
          </p:cNvPr>
          <p:cNvSpPr txBox="1"/>
          <p:nvPr/>
        </p:nvSpPr>
        <p:spPr>
          <a:xfrm>
            <a:off x="2972660" y="132970"/>
            <a:ext cx="3607769" cy="769441"/>
          </a:xfrm>
          <a:prstGeom prst="rect">
            <a:avLst/>
          </a:prstGeom>
          <a:noFill/>
        </p:spPr>
        <p:txBody>
          <a:bodyPr wrap="square" rtlCol="0">
            <a:spAutoFit/>
          </a:bodyPr>
          <a:lstStyle/>
          <a:p>
            <a:r>
              <a:rPr kumimoji="1" lang="en-US" altLang="ja-JP" sz="4400" b="1" dirty="0"/>
              <a:t>150÷2</a:t>
            </a:r>
            <a:r>
              <a:rPr kumimoji="1" lang="ja-JP" altLang="en-US" sz="4400" b="1" dirty="0"/>
              <a:t>＝</a:t>
            </a:r>
            <a:r>
              <a:rPr kumimoji="1" lang="en-US" altLang="ja-JP" sz="4400" b="1" dirty="0"/>
              <a:t>75</a:t>
            </a:r>
            <a:endParaRPr kumimoji="1" lang="ja-JP" altLang="en-US" sz="4400" b="1" dirty="0"/>
          </a:p>
        </p:txBody>
      </p:sp>
      <p:sp>
        <p:nvSpPr>
          <p:cNvPr id="5" name="テキスト ボックス 4">
            <a:extLst>
              <a:ext uri="{FF2B5EF4-FFF2-40B4-BE49-F238E27FC236}">
                <a16:creationId xmlns:a16="http://schemas.microsoft.com/office/drawing/2014/main" id="{388AE814-4545-4DA1-8FBB-89A7E655D6E2}"/>
              </a:ext>
            </a:extLst>
          </p:cNvPr>
          <p:cNvSpPr txBox="1"/>
          <p:nvPr/>
        </p:nvSpPr>
        <p:spPr>
          <a:xfrm>
            <a:off x="6313543" y="93079"/>
            <a:ext cx="4349678" cy="769441"/>
          </a:xfrm>
          <a:prstGeom prst="rect">
            <a:avLst/>
          </a:prstGeom>
          <a:noFill/>
        </p:spPr>
        <p:txBody>
          <a:bodyPr wrap="square" rtlCol="0">
            <a:spAutoFit/>
          </a:bodyPr>
          <a:lstStyle/>
          <a:p>
            <a:r>
              <a:rPr kumimoji="1" lang="en-US" altLang="ja-JP" sz="4400" b="1" dirty="0"/>
              <a:t>1</a:t>
            </a:r>
            <a:r>
              <a:rPr kumimoji="1" lang="ja-JP" altLang="en-US" sz="4400" b="1" dirty="0"/>
              <a:t>個あたり</a:t>
            </a:r>
            <a:r>
              <a:rPr kumimoji="1" lang="en-US" altLang="ja-JP" sz="4400" b="1" dirty="0"/>
              <a:t>75</a:t>
            </a:r>
            <a:r>
              <a:rPr kumimoji="1" lang="ja-JP" altLang="en-US" sz="4400" b="1" dirty="0"/>
              <a:t>円</a:t>
            </a:r>
          </a:p>
        </p:txBody>
      </p:sp>
      <p:sp>
        <p:nvSpPr>
          <p:cNvPr id="6" name="テキスト ボックス 5">
            <a:extLst>
              <a:ext uri="{FF2B5EF4-FFF2-40B4-BE49-F238E27FC236}">
                <a16:creationId xmlns:a16="http://schemas.microsoft.com/office/drawing/2014/main" id="{3B9D8B33-FDF4-46FC-877A-C1B458C25E37}"/>
              </a:ext>
            </a:extLst>
          </p:cNvPr>
          <p:cNvSpPr txBox="1"/>
          <p:nvPr/>
        </p:nvSpPr>
        <p:spPr>
          <a:xfrm>
            <a:off x="2972662" y="3410060"/>
            <a:ext cx="3340882" cy="769441"/>
          </a:xfrm>
          <a:prstGeom prst="rect">
            <a:avLst/>
          </a:prstGeom>
          <a:noFill/>
        </p:spPr>
        <p:txBody>
          <a:bodyPr wrap="square" rtlCol="0">
            <a:spAutoFit/>
          </a:bodyPr>
          <a:lstStyle/>
          <a:p>
            <a:r>
              <a:rPr kumimoji="1" lang="en-US" altLang="ja-JP" sz="4400" b="1" dirty="0"/>
              <a:t>240÷3</a:t>
            </a:r>
            <a:r>
              <a:rPr kumimoji="1" lang="ja-JP" altLang="en-US" sz="4400" b="1" dirty="0"/>
              <a:t>＝</a:t>
            </a:r>
            <a:r>
              <a:rPr lang="en-US" altLang="ja-JP" sz="4400" b="1" dirty="0"/>
              <a:t>8</a:t>
            </a:r>
            <a:r>
              <a:rPr kumimoji="1" lang="en-US" altLang="ja-JP" sz="4400" b="1" dirty="0"/>
              <a:t>0</a:t>
            </a:r>
            <a:endParaRPr kumimoji="1" lang="ja-JP" altLang="en-US" sz="4400" b="1" dirty="0"/>
          </a:p>
        </p:txBody>
      </p:sp>
      <p:sp>
        <p:nvSpPr>
          <p:cNvPr id="11" name="テキスト ボックス 10">
            <a:extLst>
              <a:ext uri="{FF2B5EF4-FFF2-40B4-BE49-F238E27FC236}">
                <a16:creationId xmlns:a16="http://schemas.microsoft.com/office/drawing/2014/main" id="{CE45E9C0-2706-4FFD-B91D-CA82EE7751D4}"/>
              </a:ext>
            </a:extLst>
          </p:cNvPr>
          <p:cNvSpPr txBox="1"/>
          <p:nvPr/>
        </p:nvSpPr>
        <p:spPr>
          <a:xfrm>
            <a:off x="6458883" y="3429000"/>
            <a:ext cx="4204336" cy="769441"/>
          </a:xfrm>
          <a:prstGeom prst="rect">
            <a:avLst/>
          </a:prstGeom>
          <a:noFill/>
        </p:spPr>
        <p:txBody>
          <a:bodyPr wrap="square" rtlCol="0">
            <a:spAutoFit/>
          </a:bodyPr>
          <a:lstStyle/>
          <a:p>
            <a:r>
              <a:rPr kumimoji="1" lang="en-US" altLang="ja-JP" sz="4400" b="1" dirty="0"/>
              <a:t>1</a:t>
            </a:r>
            <a:r>
              <a:rPr kumimoji="1" lang="ja-JP" altLang="en-US" sz="4400" b="1" dirty="0"/>
              <a:t>個あたり</a:t>
            </a:r>
            <a:r>
              <a:rPr lang="en-US" altLang="ja-JP" sz="4400" b="1" dirty="0"/>
              <a:t>8</a:t>
            </a:r>
            <a:r>
              <a:rPr kumimoji="1" lang="en-US" altLang="ja-JP" sz="4400" b="1" dirty="0"/>
              <a:t>0</a:t>
            </a:r>
            <a:r>
              <a:rPr kumimoji="1" lang="ja-JP" altLang="en-US" sz="4400" b="1" dirty="0"/>
              <a:t>円</a:t>
            </a:r>
          </a:p>
        </p:txBody>
      </p:sp>
      <p:cxnSp>
        <p:nvCxnSpPr>
          <p:cNvPr id="13" name="直線コネクタ 12">
            <a:extLst>
              <a:ext uri="{FF2B5EF4-FFF2-40B4-BE49-F238E27FC236}">
                <a16:creationId xmlns:a16="http://schemas.microsoft.com/office/drawing/2014/main" id="{3C42E461-1023-4C35-9D44-437309DBAACA}"/>
              </a:ext>
            </a:extLst>
          </p:cNvPr>
          <p:cNvCxnSpPr/>
          <p:nvPr/>
        </p:nvCxnSpPr>
        <p:spPr>
          <a:xfrm>
            <a:off x="1739269" y="1856809"/>
            <a:ext cx="6365631" cy="0"/>
          </a:xfrm>
          <a:prstGeom prst="line">
            <a:avLst/>
          </a:prstGeom>
          <a:ln w="57150"/>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18FAF17E-9212-460A-9907-6623C074B878}"/>
              </a:ext>
            </a:extLst>
          </p:cNvPr>
          <p:cNvSpPr txBox="1"/>
          <p:nvPr/>
        </p:nvSpPr>
        <p:spPr>
          <a:xfrm>
            <a:off x="1475606" y="991108"/>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7" name="テキスト ボックス 16">
            <a:extLst>
              <a:ext uri="{FF2B5EF4-FFF2-40B4-BE49-F238E27FC236}">
                <a16:creationId xmlns:a16="http://schemas.microsoft.com/office/drawing/2014/main" id="{C3ACA645-2454-4D4E-806F-BFDCF82909EF}"/>
              </a:ext>
            </a:extLst>
          </p:cNvPr>
          <p:cNvSpPr txBox="1"/>
          <p:nvPr/>
        </p:nvSpPr>
        <p:spPr>
          <a:xfrm>
            <a:off x="1509062" y="2501152"/>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8" name="直線コネクタ 17">
            <a:extLst>
              <a:ext uri="{FF2B5EF4-FFF2-40B4-BE49-F238E27FC236}">
                <a16:creationId xmlns:a16="http://schemas.microsoft.com/office/drawing/2014/main" id="{45DA7B51-5844-4F06-A331-2C226B46680E}"/>
              </a:ext>
            </a:extLst>
          </p:cNvPr>
          <p:cNvCxnSpPr/>
          <p:nvPr/>
        </p:nvCxnSpPr>
        <p:spPr>
          <a:xfrm>
            <a:off x="1739269" y="2589501"/>
            <a:ext cx="6365631"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35" name="グループ化 34">
            <a:extLst>
              <a:ext uri="{FF2B5EF4-FFF2-40B4-BE49-F238E27FC236}">
                <a16:creationId xmlns:a16="http://schemas.microsoft.com/office/drawing/2014/main" id="{4EC56F81-A52C-4B16-9005-8DBF8C64510E}"/>
              </a:ext>
            </a:extLst>
          </p:cNvPr>
          <p:cNvGrpSpPr/>
          <p:nvPr/>
        </p:nvGrpSpPr>
        <p:grpSpPr>
          <a:xfrm>
            <a:off x="1737309" y="1570105"/>
            <a:ext cx="1960" cy="1038337"/>
            <a:chOff x="1499917" y="3520365"/>
            <a:chExt cx="1960" cy="1038337"/>
          </a:xfrm>
        </p:grpSpPr>
        <p:cxnSp>
          <p:nvCxnSpPr>
            <p:cNvPr id="14" name="直線コネクタ 13">
              <a:extLst>
                <a:ext uri="{FF2B5EF4-FFF2-40B4-BE49-F238E27FC236}">
                  <a16:creationId xmlns:a16="http://schemas.microsoft.com/office/drawing/2014/main" id="{23AE94A1-B978-466C-ACEB-DA8F4BC595D6}"/>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BCD9E8-B5D9-4B08-BDB5-EE4304F59499}"/>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3DDB6917-E41C-4D77-BDCF-77F24ACDD35A}"/>
                </a:ext>
              </a:extLst>
            </p:cNvPr>
            <p:cNvCxnSpPr>
              <a:cxnSpLocks/>
            </p:cNvCxnSpPr>
            <p:nvPr/>
          </p:nvCxnSpPr>
          <p:spPr>
            <a:xfrm>
              <a:off x="1499917"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34" name="グループ化 33">
            <a:extLst>
              <a:ext uri="{FF2B5EF4-FFF2-40B4-BE49-F238E27FC236}">
                <a16:creationId xmlns:a16="http://schemas.microsoft.com/office/drawing/2014/main" id="{B4777FB7-0590-4DA5-82E7-660261CE62A4}"/>
              </a:ext>
            </a:extLst>
          </p:cNvPr>
          <p:cNvGrpSpPr/>
          <p:nvPr/>
        </p:nvGrpSpPr>
        <p:grpSpPr>
          <a:xfrm>
            <a:off x="3632546" y="1551164"/>
            <a:ext cx="0" cy="1038337"/>
            <a:chOff x="3395154" y="3501424"/>
            <a:chExt cx="0" cy="1038337"/>
          </a:xfrm>
        </p:grpSpPr>
        <p:cxnSp>
          <p:nvCxnSpPr>
            <p:cNvPr id="21" name="直線コネクタ 20">
              <a:extLst>
                <a:ext uri="{FF2B5EF4-FFF2-40B4-BE49-F238E27FC236}">
                  <a16:creationId xmlns:a16="http://schemas.microsoft.com/office/drawing/2014/main" id="{33DDEF13-1145-43A0-9F34-AC70B07D868E}"/>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61461CC1-B37E-42EA-9829-E12225CF478A}"/>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5C0C33C2-51A9-46F0-B402-3EB6E9FDD82D}"/>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95" name="グループ化 94">
            <a:extLst>
              <a:ext uri="{FF2B5EF4-FFF2-40B4-BE49-F238E27FC236}">
                <a16:creationId xmlns:a16="http://schemas.microsoft.com/office/drawing/2014/main" id="{4BA1296F-BD64-4D64-9BF8-22E9CCEDF566}"/>
              </a:ext>
            </a:extLst>
          </p:cNvPr>
          <p:cNvGrpSpPr/>
          <p:nvPr/>
        </p:nvGrpSpPr>
        <p:grpSpPr>
          <a:xfrm>
            <a:off x="5525823" y="1570105"/>
            <a:ext cx="0" cy="1038337"/>
            <a:chOff x="5446693" y="1570105"/>
            <a:chExt cx="0" cy="1038337"/>
          </a:xfrm>
        </p:grpSpPr>
        <p:cxnSp>
          <p:nvCxnSpPr>
            <p:cNvPr id="23" name="直線コネクタ 22">
              <a:extLst>
                <a:ext uri="{FF2B5EF4-FFF2-40B4-BE49-F238E27FC236}">
                  <a16:creationId xmlns:a16="http://schemas.microsoft.com/office/drawing/2014/main" id="{C05F072C-EB12-4FFB-8DC4-9411CB2BE6BA}"/>
                </a:ext>
              </a:extLst>
            </p:cNvPr>
            <p:cNvCxnSpPr>
              <a:cxnSpLocks/>
            </p:cNvCxnSpPr>
            <p:nvPr/>
          </p:nvCxnSpPr>
          <p:spPr>
            <a:xfrm>
              <a:off x="5446693" y="157010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63F86FCA-7D56-4796-9553-E0DD06DA07E0}"/>
                </a:ext>
              </a:extLst>
            </p:cNvPr>
            <p:cNvCxnSpPr>
              <a:cxnSpLocks/>
            </p:cNvCxnSpPr>
            <p:nvPr/>
          </p:nvCxnSpPr>
          <p:spPr>
            <a:xfrm>
              <a:off x="5446693" y="228741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CA07B80-F8CE-4120-8224-B15E154A1BF8}"/>
                </a:ext>
              </a:extLst>
            </p:cNvPr>
            <p:cNvCxnSpPr>
              <a:cxnSpLocks/>
            </p:cNvCxnSpPr>
            <p:nvPr/>
          </p:nvCxnSpPr>
          <p:spPr>
            <a:xfrm>
              <a:off x="5446693" y="182790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32" name="グループ化 31">
            <a:extLst>
              <a:ext uri="{FF2B5EF4-FFF2-40B4-BE49-F238E27FC236}">
                <a16:creationId xmlns:a16="http://schemas.microsoft.com/office/drawing/2014/main" id="{1CA65B27-458F-4923-895B-7941FB92D5F1}"/>
              </a:ext>
            </a:extLst>
          </p:cNvPr>
          <p:cNvGrpSpPr/>
          <p:nvPr/>
        </p:nvGrpSpPr>
        <p:grpSpPr>
          <a:xfrm>
            <a:off x="7419100" y="1570105"/>
            <a:ext cx="0" cy="1038337"/>
            <a:chOff x="7181708" y="3520365"/>
            <a:chExt cx="0" cy="1038337"/>
          </a:xfrm>
        </p:grpSpPr>
        <p:cxnSp>
          <p:nvCxnSpPr>
            <p:cNvPr id="29" name="直線コネクタ 28">
              <a:extLst>
                <a:ext uri="{FF2B5EF4-FFF2-40B4-BE49-F238E27FC236}">
                  <a16:creationId xmlns:a16="http://schemas.microsoft.com/office/drawing/2014/main" id="{B4F5C051-C30C-42AF-BD08-93970778D4D3}"/>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7D0D1358-CE22-4D6C-8EF5-C2DD710F4F36}"/>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04DCCA28-33E3-4A15-871D-E81CEE9EBD0F}"/>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6" name="テキスト ボックス 35">
            <a:extLst>
              <a:ext uri="{FF2B5EF4-FFF2-40B4-BE49-F238E27FC236}">
                <a16:creationId xmlns:a16="http://schemas.microsoft.com/office/drawing/2014/main" id="{77975114-209F-426D-B54F-5C31AB4BFA7A}"/>
              </a:ext>
            </a:extLst>
          </p:cNvPr>
          <p:cNvSpPr txBox="1"/>
          <p:nvPr/>
        </p:nvSpPr>
        <p:spPr>
          <a:xfrm>
            <a:off x="3209826" y="920455"/>
            <a:ext cx="939914" cy="769441"/>
          </a:xfrm>
          <a:prstGeom prst="rect">
            <a:avLst/>
          </a:prstGeom>
          <a:noFill/>
        </p:spPr>
        <p:txBody>
          <a:bodyPr wrap="square" rtlCol="0">
            <a:spAutoFit/>
          </a:bodyPr>
          <a:lstStyle/>
          <a:p>
            <a:r>
              <a:rPr kumimoji="1" lang="en-US" altLang="ja-JP" sz="4400" b="1" dirty="0"/>
              <a:t>75</a:t>
            </a:r>
            <a:endParaRPr kumimoji="1" lang="ja-JP" altLang="en-US" sz="4400" b="1" dirty="0"/>
          </a:p>
        </p:txBody>
      </p:sp>
      <p:sp>
        <p:nvSpPr>
          <p:cNvPr id="37" name="テキスト ボックス 36">
            <a:extLst>
              <a:ext uri="{FF2B5EF4-FFF2-40B4-BE49-F238E27FC236}">
                <a16:creationId xmlns:a16="http://schemas.microsoft.com/office/drawing/2014/main" id="{C3737B59-63E8-4D9C-BE9E-AD4B4E78DAC4}"/>
              </a:ext>
            </a:extLst>
          </p:cNvPr>
          <p:cNvSpPr txBox="1"/>
          <p:nvPr/>
        </p:nvSpPr>
        <p:spPr>
          <a:xfrm>
            <a:off x="3376554" y="2552186"/>
            <a:ext cx="606457" cy="769441"/>
          </a:xfrm>
          <a:prstGeom prst="rect">
            <a:avLst/>
          </a:prstGeom>
          <a:noFill/>
        </p:spPr>
        <p:txBody>
          <a:bodyPr wrap="square" rtlCol="0">
            <a:spAutoFit/>
          </a:bodyPr>
          <a:lstStyle/>
          <a:p>
            <a:r>
              <a:rPr kumimoji="1" lang="en-US" altLang="ja-JP" sz="4400" b="1" dirty="0"/>
              <a:t>1</a:t>
            </a:r>
            <a:endParaRPr kumimoji="1" lang="ja-JP" altLang="en-US" sz="4400" b="1" dirty="0"/>
          </a:p>
        </p:txBody>
      </p:sp>
      <p:sp>
        <p:nvSpPr>
          <p:cNvPr id="38" name="テキスト ボックス 37">
            <a:extLst>
              <a:ext uri="{FF2B5EF4-FFF2-40B4-BE49-F238E27FC236}">
                <a16:creationId xmlns:a16="http://schemas.microsoft.com/office/drawing/2014/main" id="{FDB1599E-0CA2-4B9E-B6F0-DF2965C88F4F}"/>
              </a:ext>
            </a:extLst>
          </p:cNvPr>
          <p:cNvSpPr txBox="1"/>
          <p:nvPr/>
        </p:nvSpPr>
        <p:spPr>
          <a:xfrm>
            <a:off x="5246163" y="2550803"/>
            <a:ext cx="606457" cy="769441"/>
          </a:xfrm>
          <a:prstGeom prst="rect">
            <a:avLst/>
          </a:prstGeom>
          <a:noFill/>
        </p:spPr>
        <p:txBody>
          <a:bodyPr wrap="square" rtlCol="0">
            <a:spAutoFit/>
          </a:bodyPr>
          <a:lstStyle/>
          <a:p>
            <a:r>
              <a:rPr kumimoji="1" lang="en-US" altLang="ja-JP" sz="4400" b="1" dirty="0"/>
              <a:t>2</a:t>
            </a:r>
            <a:endParaRPr kumimoji="1" lang="ja-JP" altLang="en-US" sz="4400" b="1" dirty="0"/>
          </a:p>
        </p:txBody>
      </p:sp>
      <p:sp>
        <p:nvSpPr>
          <p:cNvPr id="39" name="テキスト ボックス 38">
            <a:extLst>
              <a:ext uri="{FF2B5EF4-FFF2-40B4-BE49-F238E27FC236}">
                <a16:creationId xmlns:a16="http://schemas.microsoft.com/office/drawing/2014/main" id="{8FE1A3EB-F7F0-49AF-B91A-36D6F007B466}"/>
              </a:ext>
            </a:extLst>
          </p:cNvPr>
          <p:cNvSpPr txBox="1"/>
          <p:nvPr/>
        </p:nvSpPr>
        <p:spPr>
          <a:xfrm>
            <a:off x="4955540" y="925249"/>
            <a:ext cx="1325315" cy="769441"/>
          </a:xfrm>
          <a:prstGeom prst="rect">
            <a:avLst/>
          </a:prstGeom>
          <a:noFill/>
        </p:spPr>
        <p:txBody>
          <a:bodyPr wrap="square" rtlCol="0">
            <a:spAutoFit/>
          </a:bodyPr>
          <a:lstStyle/>
          <a:p>
            <a:r>
              <a:rPr kumimoji="1" lang="en-US" altLang="ja-JP" sz="4400" b="1" dirty="0"/>
              <a:t>150</a:t>
            </a:r>
            <a:endParaRPr kumimoji="1" lang="ja-JP" altLang="en-US" sz="4400" b="1" dirty="0"/>
          </a:p>
        </p:txBody>
      </p:sp>
      <p:sp>
        <p:nvSpPr>
          <p:cNvPr id="40" name="四角形: 角を丸くする 39">
            <a:extLst>
              <a:ext uri="{FF2B5EF4-FFF2-40B4-BE49-F238E27FC236}">
                <a16:creationId xmlns:a16="http://schemas.microsoft.com/office/drawing/2014/main" id="{3BB81481-A428-4C51-8415-B59D475C0B7F}"/>
              </a:ext>
            </a:extLst>
          </p:cNvPr>
          <p:cNvSpPr/>
          <p:nvPr/>
        </p:nvSpPr>
        <p:spPr>
          <a:xfrm>
            <a:off x="3059723" y="915116"/>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DADAC6FA-E0FD-4ED0-833C-18F186E006C9}"/>
              </a:ext>
            </a:extLst>
          </p:cNvPr>
          <p:cNvCxnSpPr/>
          <p:nvPr/>
        </p:nvCxnSpPr>
        <p:spPr>
          <a:xfrm>
            <a:off x="1772725" y="5188422"/>
            <a:ext cx="6365631" cy="0"/>
          </a:xfrm>
          <a:prstGeom prst="line">
            <a:avLst/>
          </a:prstGeom>
          <a:ln w="57150"/>
        </p:spPr>
        <p:style>
          <a:lnRef idx="1">
            <a:schemeClr val="dk1"/>
          </a:lnRef>
          <a:fillRef idx="0">
            <a:schemeClr val="dk1"/>
          </a:fillRef>
          <a:effectRef idx="0">
            <a:schemeClr val="dk1"/>
          </a:effectRef>
          <a:fontRef idx="minor">
            <a:schemeClr val="tx1"/>
          </a:fontRef>
        </p:style>
      </p:cxnSp>
      <p:sp>
        <p:nvSpPr>
          <p:cNvPr id="43" name="テキスト ボックス 42">
            <a:extLst>
              <a:ext uri="{FF2B5EF4-FFF2-40B4-BE49-F238E27FC236}">
                <a16:creationId xmlns:a16="http://schemas.microsoft.com/office/drawing/2014/main" id="{23A434F0-FC3D-430E-AB8B-E21D17E5F91F}"/>
              </a:ext>
            </a:extLst>
          </p:cNvPr>
          <p:cNvSpPr txBox="1"/>
          <p:nvPr/>
        </p:nvSpPr>
        <p:spPr>
          <a:xfrm>
            <a:off x="1509062" y="4322721"/>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44" name="テキスト ボックス 43">
            <a:extLst>
              <a:ext uri="{FF2B5EF4-FFF2-40B4-BE49-F238E27FC236}">
                <a16:creationId xmlns:a16="http://schemas.microsoft.com/office/drawing/2014/main" id="{FD3E9295-F038-454D-AFA8-6D74638C482A}"/>
              </a:ext>
            </a:extLst>
          </p:cNvPr>
          <p:cNvSpPr txBox="1"/>
          <p:nvPr/>
        </p:nvSpPr>
        <p:spPr>
          <a:xfrm>
            <a:off x="1542518" y="5832765"/>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45" name="直線コネクタ 44">
            <a:extLst>
              <a:ext uri="{FF2B5EF4-FFF2-40B4-BE49-F238E27FC236}">
                <a16:creationId xmlns:a16="http://schemas.microsoft.com/office/drawing/2014/main" id="{200CCAC0-837D-4934-AFB6-4D55A06D2167}"/>
              </a:ext>
            </a:extLst>
          </p:cNvPr>
          <p:cNvCxnSpPr/>
          <p:nvPr/>
        </p:nvCxnSpPr>
        <p:spPr>
          <a:xfrm>
            <a:off x="1772725" y="5921114"/>
            <a:ext cx="6365631"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46" name="グループ化 45">
            <a:extLst>
              <a:ext uri="{FF2B5EF4-FFF2-40B4-BE49-F238E27FC236}">
                <a16:creationId xmlns:a16="http://schemas.microsoft.com/office/drawing/2014/main" id="{49446057-0CED-490B-915E-838696061540}"/>
              </a:ext>
            </a:extLst>
          </p:cNvPr>
          <p:cNvGrpSpPr/>
          <p:nvPr/>
        </p:nvGrpSpPr>
        <p:grpSpPr>
          <a:xfrm>
            <a:off x="1772725" y="4901718"/>
            <a:ext cx="6832" cy="1038337"/>
            <a:chOff x="1501877" y="3520365"/>
            <a:chExt cx="6832" cy="1038337"/>
          </a:xfrm>
        </p:grpSpPr>
        <p:cxnSp>
          <p:nvCxnSpPr>
            <p:cNvPr id="47" name="直線コネクタ 46">
              <a:extLst>
                <a:ext uri="{FF2B5EF4-FFF2-40B4-BE49-F238E27FC236}">
                  <a16:creationId xmlns:a16="http://schemas.microsoft.com/office/drawing/2014/main" id="{30F96D7E-4E94-45CB-8E3A-2162304220E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6B50D563-2EFA-4E05-8F0A-DE25E3E22EEB}"/>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81BE343B-33CA-481F-BA33-EC6F947AD10B}"/>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50" name="グループ化 49">
            <a:extLst>
              <a:ext uri="{FF2B5EF4-FFF2-40B4-BE49-F238E27FC236}">
                <a16:creationId xmlns:a16="http://schemas.microsoft.com/office/drawing/2014/main" id="{0503D5FD-7C30-46B0-9F95-E429541A5E1D}"/>
              </a:ext>
            </a:extLst>
          </p:cNvPr>
          <p:cNvGrpSpPr/>
          <p:nvPr/>
        </p:nvGrpSpPr>
        <p:grpSpPr>
          <a:xfrm>
            <a:off x="3670557" y="4882777"/>
            <a:ext cx="0" cy="1038337"/>
            <a:chOff x="3395154" y="3501424"/>
            <a:chExt cx="0" cy="1038337"/>
          </a:xfrm>
        </p:grpSpPr>
        <p:cxnSp>
          <p:nvCxnSpPr>
            <p:cNvPr id="51" name="直線コネクタ 50">
              <a:extLst>
                <a:ext uri="{FF2B5EF4-FFF2-40B4-BE49-F238E27FC236}">
                  <a16:creationId xmlns:a16="http://schemas.microsoft.com/office/drawing/2014/main" id="{57E62F6C-4A3A-4CF5-8A86-6B53C74B2C96}"/>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6FD2570-4767-49F8-9243-4AC99587A3C9}"/>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9F42543-9301-4159-B8CA-1B89317F9748}"/>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94" name="グループ化 93">
            <a:extLst>
              <a:ext uri="{FF2B5EF4-FFF2-40B4-BE49-F238E27FC236}">
                <a16:creationId xmlns:a16="http://schemas.microsoft.com/office/drawing/2014/main" id="{8A1F2746-907D-4DCF-A6BF-6A265C77F8D8}"/>
              </a:ext>
            </a:extLst>
          </p:cNvPr>
          <p:cNvGrpSpPr/>
          <p:nvPr/>
        </p:nvGrpSpPr>
        <p:grpSpPr>
          <a:xfrm>
            <a:off x="5561557" y="4901718"/>
            <a:ext cx="0" cy="1038337"/>
            <a:chOff x="5480149" y="4901718"/>
            <a:chExt cx="0" cy="1038337"/>
          </a:xfrm>
        </p:grpSpPr>
        <p:cxnSp>
          <p:nvCxnSpPr>
            <p:cNvPr id="55" name="直線コネクタ 54">
              <a:extLst>
                <a:ext uri="{FF2B5EF4-FFF2-40B4-BE49-F238E27FC236}">
                  <a16:creationId xmlns:a16="http://schemas.microsoft.com/office/drawing/2014/main" id="{0C14EB2A-1CE1-4256-96EE-E123C2FE6AE9}"/>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12A4593-5B6F-42BC-AE02-3B90CBCE4E1B}"/>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F31375DB-3B55-4A8A-924D-6D8E4AE6B44C}"/>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58" name="グループ化 57">
            <a:extLst>
              <a:ext uri="{FF2B5EF4-FFF2-40B4-BE49-F238E27FC236}">
                <a16:creationId xmlns:a16="http://schemas.microsoft.com/office/drawing/2014/main" id="{10D0D869-A169-43D1-86D1-A27B3C00E48C}"/>
              </a:ext>
            </a:extLst>
          </p:cNvPr>
          <p:cNvGrpSpPr/>
          <p:nvPr/>
        </p:nvGrpSpPr>
        <p:grpSpPr>
          <a:xfrm>
            <a:off x="7452556" y="4901718"/>
            <a:ext cx="0" cy="1038337"/>
            <a:chOff x="7181708" y="3520365"/>
            <a:chExt cx="0" cy="1038337"/>
          </a:xfrm>
        </p:grpSpPr>
        <p:cxnSp>
          <p:nvCxnSpPr>
            <p:cNvPr id="59" name="直線コネクタ 58">
              <a:extLst>
                <a:ext uri="{FF2B5EF4-FFF2-40B4-BE49-F238E27FC236}">
                  <a16:creationId xmlns:a16="http://schemas.microsoft.com/office/drawing/2014/main" id="{3E00750B-5070-4B38-95F1-5EAE6E939143}"/>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5B944A9A-E334-4EC5-B4C2-2443CCB2EBE6}"/>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21D00240-2FCC-4E23-893A-F0B8B44D41AB}"/>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62" name="テキスト ボックス 61">
            <a:extLst>
              <a:ext uri="{FF2B5EF4-FFF2-40B4-BE49-F238E27FC236}">
                <a16:creationId xmlns:a16="http://schemas.microsoft.com/office/drawing/2014/main" id="{701A5B90-FD03-4408-BB1D-B72B97D527B5}"/>
              </a:ext>
            </a:extLst>
          </p:cNvPr>
          <p:cNvSpPr txBox="1"/>
          <p:nvPr/>
        </p:nvSpPr>
        <p:spPr>
          <a:xfrm>
            <a:off x="3243282" y="4252068"/>
            <a:ext cx="939914" cy="769441"/>
          </a:xfrm>
          <a:prstGeom prst="rect">
            <a:avLst/>
          </a:prstGeom>
          <a:noFill/>
        </p:spPr>
        <p:txBody>
          <a:bodyPr wrap="square" rtlCol="0">
            <a:spAutoFit/>
          </a:bodyPr>
          <a:lstStyle/>
          <a:p>
            <a:r>
              <a:rPr kumimoji="1" lang="en-US" altLang="ja-JP" sz="4400" b="1" dirty="0"/>
              <a:t>80</a:t>
            </a:r>
            <a:endParaRPr kumimoji="1" lang="ja-JP" altLang="en-US" sz="4400" b="1" dirty="0"/>
          </a:p>
        </p:txBody>
      </p:sp>
      <p:sp>
        <p:nvSpPr>
          <p:cNvPr id="63" name="テキスト ボックス 62">
            <a:extLst>
              <a:ext uri="{FF2B5EF4-FFF2-40B4-BE49-F238E27FC236}">
                <a16:creationId xmlns:a16="http://schemas.microsoft.com/office/drawing/2014/main" id="{5A7D5054-7FF6-403C-A7B1-D418AD99264E}"/>
              </a:ext>
            </a:extLst>
          </p:cNvPr>
          <p:cNvSpPr txBox="1"/>
          <p:nvPr/>
        </p:nvSpPr>
        <p:spPr>
          <a:xfrm>
            <a:off x="3410010" y="5883799"/>
            <a:ext cx="606457" cy="769441"/>
          </a:xfrm>
          <a:prstGeom prst="rect">
            <a:avLst/>
          </a:prstGeom>
          <a:noFill/>
        </p:spPr>
        <p:txBody>
          <a:bodyPr wrap="square" rtlCol="0">
            <a:spAutoFit/>
          </a:bodyPr>
          <a:lstStyle/>
          <a:p>
            <a:r>
              <a:rPr kumimoji="1" lang="en-US" altLang="ja-JP" sz="4400" b="1" dirty="0"/>
              <a:t>1</a:t>
            </a:r>
            <a:endParaRPr kumimoji="1" lang="ja-JP" altLang="en-US" sz="4400" b="1" dirty="0"/>
          </a:p>
        </p:txBody>
      </p:sp>
      <p:sp>
        <p:nvSpPr>
          <p:cNvPr id="64" name="テキスト ボックス 63">
            <a:extLst>
              <a:ext uri="{FF2B5EF4-FFF2-40B4-BE49-F238E27FC236}">
                <a16:creationId xmlns:a16="http://schemas.microsoft.com/office/drawing/2014/main" id="{10C8A311-EFA2-418C-9434-5D630DAB6DD6}"/>
              </a:ext>
            </a:extLst>
          </p:cNvPr>
          <p:cNvSpPr txBox="1"/>
          <p:nvPr/>
        </p:nvSpPr>
        <p:spPr>
          <a:xfrm>
            <a:off x="5337671" y="5883799"/>
            <a:ext cx="606457" cy="769441"/>
          </a:xfrm>
          <a:prstGeom prst="rect">
            <a:avLst/>
          </a:prstGeom>
          <a:noFill/>
        </p:spPr>
        <p:txBody>
          <a:bodyPr wrap="square" rtlCol="0">
            <a:spAutoFit/>
          </a:bodyPr>
          <a:lstStyle/>
          <a:p>
            <a:r>
              <a:rPr kumimoji="1" lang="en-US" altLang="ja-JP" sz="4400" b="1" dirty="0"/>
              <a:t>2</a:t>
            </a:r>
            <a:endParaRPr kumimoji="1" lang="ja-JP" altLang="en-US" sz="4400" b="1" dirty="0"/>
          </a:p>
        </p:txBody>
      </p:sp>
      <p:sp>
        <p:nvSpPr>
          <p:cNvPr id="65" name="テキスト ボックス 64">
            <a:extLst>
              <a:ext uri="{FF2B5EF4-FFF2-40B4-BE49-F238E27FC236}">
                <a16:creationId xmlns:a16="http://schemas.microsoft.com/office/drawing/2014/main" id="{B8766C43-7226-4ECA-BC49-65BFEA7CD1F0}"/>
              </a:ext>
            </a:extLst>
          </p:cNvPr>
          <p:cNvSpPr txBox="1"/>
          <p:nvPr/>
        </p:nvSpPr>
        <p:spPr>
          <a:xfrm>
            <a:off x="6903976" y="4237795"/>
            <a:ext cx="1325315" cy="769441"/>
          </a:xfrm>
          <a:prstGeom prst="rect">
            <a:avLst/>
          </a:prstGeom>
          <a:noFill/>
        </p:spPr>
        <p:txBody>
          <a:bodyPr wrap="square" rtlCol="0">
            <a:spAutoFit/>
          </a:bodyPr>
          <a:lstStyle/>
          <a:p>
            <a:r>
              <a:rPr kumimoji="1" lang="en-US" altLang="ja-JP" sz="4400" b="1" dirty="0"/>
              <a:t>240</a:t>
            </a:r>
            <a:endParaRPr kumimoji="1" lang="ja-JP" altLang="en-US" sz="4400" b="1" dirty="0"/>
          </a:p>
        </p:txBody>
      </p:sp>
      <p:sp>
        <p:nvSpPr>
          <p:cNvPr id="66" name="四角形: 角を丸くする 65">
            <a:extLst>
              <a:ext uri="{FF2B5EF4-FFF2-40B4-BE49-F238E27FC236}">
                <a16:creationId xmlns:a16="http://schemas.microsoft.com/office/drawing/2014/main" id="{ADC68F8B-C93A-4441-A52F-AE68B6907ED5}"/>
              </a:ext>
            </a:extLst>
          </p:cNvPr>
          <p:cNvSpPr/>
          <p:nvPr/>
        </p:nvSpPr>
        <p:spPr>
          <a:xfrm>
            <a:off x="3093179" y="4246729"/>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0C9FDBC7-D25B-4E5C-B5A5-E8DAFFF1A92D}"/>
              </a:ext>
            </a:extLst>
          </p:cNvPr>
          <p:cNvSpPr txBox="1"/>
          <p:nvPr/>
        </p:nvSpPr>
        <p:spPr>
          <a:xfrm>
            <a:off x="7228671" y="5903103"/>
            <a:ext cx="606457" cy="769441"/>
          </a:xfrm>
          <a:prstGeom prst="rect">
            <a:avLst/>
          </a:prstGeom>
          <a:noFill/>
        </p:spPr>
        <p:txBody>
          <a:bodyPr wrap="square" rtlCol="0">
            <a:spAutoFit/>
          </a:bodyPr>
          <a:lstStyle/>
          <a:p>
            <a:r>
              <a:rPr kumimoji="1" lang="en-US" altLang="ja-JP" sz="4400" b="1" dirty="0"/>
              <a:t>3</a:t>
            </a:r>
            <a:endParaRPr kumimoji="1" lang="ja-JP" altLang="en-US" sz="4400" b="1" dirty="0"/>
          </a:p>
        </p:txBody>
      </p:sp>
      <p:sp>
        <p:nvSpPr>
          <p:cNvPr id="67" name="テキスト ボックス 66">
            <a:extLst>
              <a:ext uri="{FF2B5EF4-FFF2-40B4-BE49-F238E27FC236}">
                <a16:creationId xmlns:a16="http://schemas.microsoft.com/office/drawing/2014/main" id="{3613B705-89C4-4775-8970-202609749D0A}"/>
              </a:ext>
            </a:extLst>
          </p:cNvPr>
          <p:cNvSpPr txBox="1"/>
          <p:nvPr/>
        </p:nvSpPr>
        <p:spPr>
          <a:xfrm>
            <a:off x="626239" y="1760549"/>
            <a:ext cx="608524" cy="769441"/>
          </a:xfrm>
          <a:prstGeom prst="rect">
            <a:avLst/>
          </a:prstGeom>
          <a:noFill/>
        </p:spPr>
        <p:txBody>
          <a:bodyPr wrap="square" rtlCol="0">
            <a:spAutoFit/>
          </a:bodyPr>
          <a:lstStyle/>
          <a:p>
            <a:r>
              <a:rPr kumimoji="1" lang="en-US" altLang="ja-JP" sz="4400" b="1" dirty="0"/>
              <a:t>A</a:t>
            </a:r>
            <a:endParaRPr kumimoji="1" lang="ja-JP" altLang="en-US" sz="2800" b="1" dirty="0"/>
          </a:p>
        </p:txBody>
      </p:sp>
      <p:sp>
        <p:nvSpPr>
          <p:cNvPr id="68" name="テキスト ボックス 67">
            <a:extLst>
              <a:ext uri="{FF2B5EF4-FFF2-40B4-BE49-F238E27FC236}">
                <a16:creationId xmlns:a16="http://schemas.microsoft.com/office/drawing/2014/main" id="{695DBC29-8169-4BC6-8935-E038A2A77E01}"/>
              </a:ext>
            </a:extLst>
          </p:cNvPr>
          <p:cNvSpPr txBox="1"/>
          <p:nvPr/>
        </p:nvSpPr>
        <p:spPr>
          <a:xfrm>
            <a:off x="649402" y="5190843"/>
            <a:ext cx="606457" cy="769441"/>
          </a:xfrm>
          <a:prstGeom prst="rect">
            <a:avLst/>
          </a:prstGeom>
          <a:noFill/>
        </p:spPr>
        <p:txBody>
          <a:bodyPr wrap="square" rtlCol="0">
            <a:spAutoFit/>
          </a:bodyPr>
          <a:lstStyle/>
          <a:p>
            <a:r>
              <a:rPr kumimoji="1" lang="en-US" altLang="ja-JP" sz="4400" b="1" dirty="0"/>
              <a:t>B</a:t>
            </a:r>
            <a:endParaRPr kumimoji="1" lang="ja-JP" altLang="en-US" sz="2800" b="1" dirty="0"/>
          </a:p>
        </p:txBody>
      </p:sp>
      <p:sp>
        <p:nvSpPr>
          <p:cNvPr id="69" name="テキスト ボックス 68">
            <a:extLst>
              <a:ext uri="{FF2B5EF4-FFF2-40B4-BE49-F238E27FC236}">
                <a16:creationId xmlns:a16="http://schemas.microsoft.com/office/drawing/2014/main" id="{88C5A8D2-F190-437A-A7F3-085753C7029D}"/>
              </a:ext>
            </a:extLst>
          </p:cNvPr>
          <p:cNvSpPr txBox="1"/>
          <p:nvPr/>
        </p:nvSpPr>
        <p:spPr>
          <a:xfrm>
            <a:off x="8154290" y="1340563"/>
            <a:ext cx="1224213" cy="707886"/>
          </a:xfrm>
          <a:prstGeom prst="rect">
            <a:avLst/>
          </a:prstGeom>
          <a:noFill/>
        </p:spPr>
        <p:txBody>
          <a:bodyPr wrap="square" rtlCol="0">
            <a:spAutoFit/>
          </a:bodyPr>
          <a:lstStyle/>
          <a:p>
            <a:r>
              <a:rPr kumimoji="1" lang="en-US" altLang="ja-JP" sz="4000" b="1" dirty="0"/>
              <a:t>(</a:t>
            </a:r>
            <a:r>
              <a:rPr kumimoji="1" lang="ja-JP" altLang="en-US" sz="4000" b="1" dirty="0"/>
              <a:t>円</a:t>
            </a:r>
            <a:r>
              <a:rPr kumimoji="1" lang="en-US" altLang="ja-JP" sz="4000" b="1" dirty="0"/>
              <a:t>)</a:t>
            </a:r>
          </a:p>
        </p:txBody>
      </p:sp>
      <p:sp>
        <p:nvSpPr>
          <p:cNvPr id="71" name="テキスト ボックス 70">
            <a:extLst>
              <a:ext uri="{FF2B5EF4-FFF2-40B4-BE49-F238E27FC236}">
                <a16:creationId xmlns:a16="http://schemas.microsoft.com/office/drawing/2014/main" id="{87C62EC6-27E6-475E-8AB7-8F87A030D5D3}"/>
              </a:ext>
            </a:extLst>
          </p:cNvPr>
          <p:cNvSpPr txBox="1"/>
          <p:nvPr/>
        </p:nvSpPr>
        <p:spPr>
          <a:xfrm>
            <a:off x="8154290" y="2254499"/>
            <a:ext cx="1224213" cy="707886"/>
          </a:xfrm>
          <a:prstGeom prst="rect">
            <a:avLst/>
          </a:prstGeom>
          <a:noFill/>
        </p:spPr>
        <p:txBody>
          <a:bodyPr wrap="square" rtlCol="0">
            <a:spAutoFit/>
          </a:bodyPr>
          <a:lstStyle/>
          <a:p>
            <a:r>
              <a:rPr kumimoji="1" lang="en-US" altLang="ja-JP" sz="4000" b="1" dirty="0"/>
              <a:t>(</a:t>
            </a:r>
            <a:r>
              <a:rPr kumimoji="1" lang="ja-JP" altLang="en-US" sz="4000" b="1" dirty="0"/>
              <a:t>個</a:t>
            </a:r>
            <a:r>
              <a:rPr kumimoji="1" lang="en-US" altLang="ja-JP" sz="4000" b="1" dirty="0"/>
              <a:t>)</a:t>
            </a:r>
          </a:p>
        </p:txBody>
      </p:sp>
      <p:sp>
        <p:nvSpPr>
          <p:cNvPr id="72" name="テキスト ボックス 71">
            <a:extLst>
              <a:ext uri="{FF2B5EF4-FFF2-40B4-BE49-F238E27FC236}">
                <a16:creationId xmlns:a16="http://schemas.microsoft.com/office/drawing/2014/main" id="{C3EA4682-BF3B-42D5-9753-56D1B1B2453D}"/>
              </a:ext>
            </a:extLst>
          </p:cNvPr>
          <p:cNvSpPr txBox="1"/>
          <p:nvPr/>
        </p:nvSpPr>
        <p:spPr>
          <a:xfrm>
            <a:off x="8197458" y="4705087"/>
            <a:ext cx="1224213" cy="707886"/>
          </a:xfrm>
          <a:prstGeom prst="rect">
            <a:avLst/>
          </a:prstGeom>
          <a:noFill/>
        </p:spPr>
        <p:txBody>
          <a:bodyPr wrap="square" rtlCol="0">
            <a:spAutoFit/>
          </a:bodyPr>
          <a:lstStyle/>
          <a:p>
            <a:r>
              <a:rPr kumimoji="1" lang="en-US" altLang="ja-JP" sz="4000" b="1" dirty="0"/>
              <a:t>(</a:t>
            </a:r>
            <a:r>
              <a:rPr kumimoji="1" lang="ja-JP" altLang="en-US" sz="4000" b="1" dirty="0"/>
              <a:t>円</a:t>
            </a:r>
            <a:r>
              <a:rPr kumimoji="1" lang="en-US" altLang="ja-JP" sz="4000" b="1" dirty="0"/>
              <a:t>)</a:t>
            </a:r>
          </a:p>
        </p:txBody>
      </p:sp>
      <p:sp>
        <p:nvSpPr>
          <p:cNvPr id="73" name="テキスト ボックス 72">
            <a:extLst>
              <a:ext uri="{FF2B5EF4-FFF2-40B4-BE49-F238E27FC236}">
                <a16:creationId xmlns:a16="http://schemas.microsoft.com/office/drawing/2014/main" id="{A4650872-F3E0-4BF7-B26E-7AE2D9F8BA49}"/>
              </a:ext>
            </a:extLst>
          </p:cNvPr>
          <p:cNvSpPr txBox="1"/>
          <p:nvPr/>
        </p:nvSpPr>
        <p:spPr>
          <a:xfrm>
            <a:off x="8197458" y="5619023"/>
            <a:ext cx="1224213" cy="707886"/>
          </a:xfrm>
          <a:prstGeom prst="rect">
            <a:avLst/>
          </a:prstGeom>
          <a:noFill/>
        </p:spPr>
        <p:txBody>
          <a:bodyPr wrap="square" rtlCol="0">
            <a:spAutoFit/>
          </a:bodyPr>
          <a:lstStyle/>
          <a:p>
            <a:r>
              <a:rPr kumimoji="1" lang="en-US" altLang="ja-JP" sz="4000" b="1" dirty="0"/>
              <a:t>(</a:t>
            </a:r>
            <a:r>
              <a:rPr kumimoji="1" lang="ja-JP" altLang="en-US" sz="4000" b="1" dirty="0"/>
              <a:t>個</a:t>
            </a:r>
            <a:r>
              <a:rPr kumimoji="1" lang="en-US" altLang="ja-JP" sz="4000" b="1" dirty="0"/>
              <a:t>)</a:t>
            </a:r>
          </a:p>
        </p:txBody>
      </p:sp>
      <p:sp>
        <p:nvSpPr>
          <p:cNvPr id="74" name="テキスト ボックス 73">
            <a:extLst>
              <a:ext uri="{FF2B5EF4-FFF2-40B4-BE49-F238E27FC236}">
                <a16:creationId xmlns:a16="http://schemas.microsoft.com/office/drawing/2014/main" id="{21FDAA8B-069E-4C06-9D5E-EF73532FB13A}"/>
              </a:ext>
            </a:extLst>
          </p:cNvPr>
          <p:cNvSpPr txBox="1"/>
          <p:nvPr/>
        </p:nvSpPr>
        <p:spPr>
          <a:xfrm>
            <a:off x="9227153" y="755740"/>
            <a:ext cx="2599757" cy="769441"/>
          </a:xfrm>
          <a:prstGeom prst="rect">
            <a:avLst/>
          </a:prstGeom>
          <a:noFill/>
        </p:spPr>
        <p:txBody>
          <a:bodyPr wrap="square" rtlCol="0">
            <a:spAutoFit/>
          </a:bodyPr>
          <a:lstStyle/>
          <a:p>
            <a:r>
              <a:rPr kumimoji="1" lang="ja-JP" altLang="en-US" sz="4400" b="1" dirty="0">
                <a:solidFill>
                  <a:srgbClr val="FF0000"/>
                </a:solidFill>
              </a:rPr>
              <a:t>１個</a:t>
            </a:r>
            <a:r>
              <a:rPr lang="en-US" altLang="ja-JP" sz="4400" b="1" dirty="0">
                <a:solidFill>
                  <a:srgbClr val="FF0000"/>
                </a:solidFill>
              </a:rPr>
              <a:t>75</a:t>
            </a:r>
            <a:r>
              <a:rPr lang="ja-JP" altLang="en-US" sz="4400" b="1" dirty="0">
                <a:solidFill>
                  <a:srgbClr val="FF0000"/>
                </a:solidFill>
              </a:rPr>
              <a:t>円</a:t>
            </a:r>
            <a:endParaRPr kumimoji="1" lang="ja-JP" altLang="en-US" sz="4400" b="1" dirty="0"/>
          </a:p>
        </p:txBody>
      </p:sp>
      <p:sp>
        <p:nvSpPr>
          <p:cNvPr id="75" name="テキスト ボックス 74">
            <a:extLst>
              <a:ext uri="{FF2B5EF4-FFF2-40B4-BE49-F238E27FC236}">
                <a16:creationId xmlns:a16="http://schemas.microsoft.com/office/drawing/2014/main" id="{528FFAFE-2039-46D6-BCEE-8CB5C3D6AAE4}"/>
              </a:ext>
            </a:extLst>
          </p:cNvPr>
          <p:cNvSpPr txBox="1"/>
          <p:nvPr/>
        </p:nvSpPr>
        <p:spPr>
          <a:xfrm>
            <a:off x="9393542" y="4159923"/>
            <a:ext cx="2330320" cy="769441"/>
          </a:xfrm>
          <a:prstGeom prst="rect">
            <a:avLst/>
          </a:prstGeom>
          <a:noFill/>
        </p:spPr>
        <p:txBody>
          <a:bodyPr wrap="square" rtlCol="0">
            <a:spAutoFit/>
          </a:bodyPr>
          <a:lstStyle/>
          <a:p>
            <a:r>
              <a:rPr kumimoji="1" lang="en-US" altLang="ja-JP" sz="4400" b="1" dirty="0">
                <a:solidFill>
                  <a:srgbClr val="FF0000"/>
                </a:solidFill>
              </a:rPr>
              <a:t>1</a:t>
            </a:r>
            <a:r>
              <a:rPr kumimoji="1" lang="ja-JP" altLang="en-US" sz="4400" b="1" dirty="0">
                <a:solidFill>
                  <a:srgbClr val="FF0000"/>
                </a:solidFill>
              </a:rPr>
              <a:t>個</a:t>
            </a:r>
            <a:r>
              <a:rPr kumimoji="1" lang="en-US" altLang="ja-JP" sz="4400" b="1" dirty="0">
                <a:solidFill>
                  <a:srgbClr val="FF0000"/>
                </a:solidFill>
              </a:rPr>
              <a:t>80</a:t>
            </a:r>
            <a:r>
              <a:rPr kumimoji="1" lang="ja-JP" altLang="en-US" sz="4400" b="1" dirty="0">
                <a:solidFill>
                  <a:srgbClr val="FF0000"/>
                </a:solidFill>
              </a:rPr>
              <a:t>円</a:t>
            </a:r>
          </a:p>
        </p:txBody>
      </p:sp>
    </p:spTree>
    <p:extLst>
      <p:ext uri="{BB962C8B-B14F-4D97-AF65-F5344CB8AC3E}">
        <p14:creationId xmlns:p14="http://schemas.microsoft.com/office/powerpoint/2010/main" val="94199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1" grpId="0"/>
      <p:bldP spid="16" grpId="0"/>
      <p:bldP spid="17" grpId="0"/>
      <p:bldP spid="36" grpId="0"/>
      <p:bldP spid="37" grpId="0"/>
      <p:bldP spid="38" grpId="0"/>
      <p:bldP spid="39" grpId="0"/>
      <p:bldP spid="40" grpId="0" animBg="1"/>
      <p:bldP spid="43" grpId="0"/>
      <p:bldP spid="44" grpId="0"/>
      <p:bldP spid="62" grpId="0"/>
      <p:bldP spid="63" grpId="0"/>
      <p:bldP spid="64" grpId="0"/>
      <p:bldP spid="65" grpId="0"/>
      <p:bldP spid="66" grpId="0" animBg="1"/>
      <p:bldP spid="93" grpId="0"/>
      <p:bldP spid="67" grpId="0"/>
      <p:bldP spid="68" grpId="0"/>
      <p:bldP spid="69" grpId="0"/>
      <p:bldP spid="71" grpId="0"/>
      <p:bldP spid="72" grpId="0"/>
      <p:bldP spid="73" grpId="0"/>
      <p:bldP spid="74" grpId="0"/>
      <p:bldP spid="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10" name="テキスト ボックス 9">
            <a:extLst>
              <a:ext uri="{FF2B5EF4-FFF2-40B4-BE49-F238E27FC236}">
                <a16:creationId xmlns:a16="http://schemas.microsoft.com/office/drawing/2014/main" id="{D5C3E467-127E-4D32-AC98-A19F65299E33}"/>
              </a:ext>
            </a:extLst>
          </p:cNvPr>
          <p:cNvSpPr txBox="1"/>
          <p:nvPr/>
        </p:nvSpPr>
        <p:spPr>
          <a:xfrm>
            <a:off x="724242" y="2072197"/>
            <a:ext cx="10891653" cy="646331"/>
          </a:xfrm>
          <a:prstGeom prst="rect">
            <a:avLst/>
          </a:prstGeom>
          <a:noFill/>
        </p:spPr>
        <p:txBody>
          <a:bodyPr wrap="square" rtlCol="0">
            <a:spAutoFit/>
          </a:bodyPr>
          <a:lstStyle/>
          <a:p>
            <a:r>
              <a:rPr kumimoji="1" lang="ja-JP" altLang="en-US" sz="3600" b="1" dirty="0"/>
              <a:t>１時間あたりに進む道のり</a:t>
            </a:r>
            <a:r>
              <a:rPr kumimoji="1" lang="en-US" altLang="ja-JP" sz="3600" b="1" dirty="0"/>
              <a:t>(</a:t>
            </a:r>
            <a:r>
              <a:rPr kumimoji="1" lang="ja-JP" altLang="en-US" sz="3600" b="1" dirty="0">
                <a:solidFill>
                  <a:srgbClr val="FF0000"/>
                </a:solidFill>
              </a:rPr>
              <a:t>時速</a:t>
            </a:r>
            <a:r>
              <a:rPr kumimoji="1" lang="en-US" altLang="ja-JP" sz="3600" b="1" dirty="0"/>
              <a:t>)</a:t>
            </a:r>
            <a:r>
              <a:rPr kumimoji="1" lang="ja-JP" altLang="en-US" sz="3600" b="1" dirty="0"/>
              <a:t>でくらべましょう。</a:t>
            </a:r>
          </a:p>
        </p:txBody>
      </p:sp>
      <p:sp>
        <p:nvSpPr>
          <p:cNvPr id="14" name="テキスト ボックス 13">
            <a:extLst>
              <a:ext uri="{FF2B5EF4-FFF2-40B4-BE49-F238E27FC236}">
                <a16:creationId xmlns:a16="http://schemas.microsoft.com/office/drawing/2014/main" id="{80231042-A3C6-4126-9E92-878EF7B39305}"/>
              </a:ext>
            </a:extLst>
          </p:cNvPr>
          <p:cNvSpPr txBox="1"/>
          <p:nvPr/>
        </p:nvSpPr>
        <p:spPr>
          <a:xfrm>
            <a:off x="1045060" y="240571"/>
            <a:ext cx="10261848" cy="1938992"/>
          </a:xfrm>
          <a:prstGeom prst="rect">
            <a:avLst/>
          </a:prstGeom>
          <a:noFill/>
        </p:spPr>
        <p:txBody>
          <a:bodyPr wrap="square" rtlCol="0">
            <a:spAutoFit/>
          </a:bodyPr>
          <a:lstStyle/>
          <a:p>
            <a:r>
              <a:rPr kumimoji="1" lang="en-US" altLang="ja-JP" sz="4000" b="1" dirty="0"/>
              <a:t>A</a:t>
            </a:r>
            <a:r>
              <a:rPr kumimoji="1" lang="ja-JP" altLang="en-US" sz="4000" b="1" dirty="0"/>
              <a:t>の自動車は，</a:t>
            </a:r>
            <a:r>
              <a:rPr kumimoji="1" lang="en-US" altLang="ja-JP" sz="4000" b="1" dirty="0"/>
              <a:t>150km</a:t>
            </a:r>
            <a:r>
              <a:rPr lang="ja-JP" altLang="en-US" sz="4000" b="1" dirty="0"/>
              <a:t>を</a:t>
            </a:r>
            <a:r>
              <a:rPr kumimoji="1" lang="en-US" altLang="ja-JP" sz="4000" b="1" dirty="0"/>
              <a:t>2</a:t>
            </a:r>
            <a:r>
              <a:rPr kumimoji="1" lang="ja-JP" altLang="en-US" sz="4000" b="1" dirty="0"/>
              <a:t>時間で進みました。</a:t>
            </a:r>
            <a:r>
              <a:rPr kumimoji="1" lang="en-US" altLang="ja-JP" sz="4000" b="1" dirty="0"/>
              <a:t> B</a:t>
            </a:r>
            <a:r>
              <a:rPr kumimoji="1" lang="ja-JP" altLang="en-US" sz="4000" b="1" dirty="0"/>
              <a:t>の自動車は，</a:t>
            </a:r>
            <a:r>
              <a:rPr kumimoji="1" lang="en-US" altLang="ja-JP" sz="4000" b="1" dirty="0"/>
              <a:t>240km</a:t>
            </a:r>
            <a:r>
              <a:rPr lang="ja-JP" altLang="en-US" sz="4000" b="1" dirty="0"/>
              <a:t>を</a:t>
            </a:r>
            <a:r>
              <a:rPr lang="en-US" altLang="ja-JP" sz="4000" b="1" dirty="0"/>
              <a:t>3</a:t>
            </a:r>
            <a:r>
              <a:rPr kumimoji="1" lang="ja-JP" altLang="en-US" sz="4000" b="1" dirty="0"/>
              <a:t>時間で進みました。</a:t>
            </a:r>
            <a:endParaRPr kumimoji="1" lang="en-US" altLang="ja-JP" sz="4000" b="1" dirty="0"/>
          </a:p>
          <a:p>
            <a:r>
              <a:rPr lang="en-US" altLang="ja-JP" sz="4000" b="1" dirty="0"/>
              <a:t>A</a:t>
            </a:r>
            <a:r>
              <a:rPr lang="ja-JP" altLang="en-US" sz="4000" b="1" dirty="0"/>
              <a:t>と</a:t>
            </a:r>
            <a:r>
              <a:rPr lang="en-US" altLang="ja-JP" sz="4000" b="1" dirty="0"/>
              <a:t>B</a:t>
            </a:r>
            <a:r>
              <a:rPr lang="ja-JP" altLang="en-US" sz="4000" b="1" dirty="0"/>
              <a:t>は，どちらが速いですか。</a:t>
            </a:r>
            <a:endParaRPr kumimoji="1" lang="ja-JP" altLang="en-US" sz="4000" b="1" dirty="0"/>
          </a:p>
        </p:txBody>
      </p:sp>
      <p:sp>
        <p:nvSpPr>
          <p:cNvPr id="15" name="テキスト ボックス 14">
            <a:extLst>
              <a:ext uri="{FF2B5EF4-FFF2-40B4-BE49-F238E27FC236}">
                <a16:creationId xmlns:a16="http://schemas.microsoft.com/office/drawing/2014/main" id="{FE61C6A6-3F5E-4C74-AA49-1198202D489D}"/>
              </a:ext>
            </a:extLst>
          </p:cNvPr>
          <p:cNvSpPr txBox="1"/>
          <p:nvPr/>
        </p:nvSpPr>
        <p:spPr>
          <a:xfrm>
            <a:off x="273400" y="3342161"/>
            <a:ext cx="1907954" cy="769441"/>
          </a:xfrm>
          <a:prstGeom prst="rect">
            <a:avLst/>
          </a:prstGeom>
          <a:noFill/>
        </p:spPr>
        <p:txBody>
          <a:bodyPr wrap="square" rtlCol="0">
            <a:spAutoFit/>
          </a:bodyPr>
          <a:lstStyle/>
          <a:p>
            <a:r>
              <a:rPr kumimoji="1" lang="ja-JP" altLang="en-US" sz="4400" b="1" dirty="0"/>
              <a:t>式　</a:t>
            </a:r>
            <a:r>
              <a:rPr kumimoji="1" lang="en-US" altLang="ja-JP" sz="4400" b="1" dirty="0"/>
              <a:t>A</a:t>
            </a:r>
            <a:endParaRPr kumimoji="1" lang="ja-JP" altLang="en-US" sz="4400" b="1" dirty="0"/>
          </a:p>
        </p:txBody>
      </p:sp>
      <p:sp>
        <p:nvSpPr>
          <p:cNvPr id="16" name="テキスト ボックス 15">
            <a:extLst>
              <a:ext uri="{FF2B5EF4-FFF2-40B4-BE49-F238E27FC236}">
                <a16:creationId xmlns:a16="http://schemas.microsoft.com/office/drawing/2014/main" id="{60D90117-2BB1-4512-B6B7-44D3CF786300}"/>
              </a:ext>
            </a:extLst>
          </p:cNvPr>
          <p:cNvSpPr txBox="1"/>
          <p:nvPr/>
        </p:nvSpPr>
        <p:spPr>
          <a:xfrm>
            <a:off x="273399" y="4999808"/>
            <a:ext cx="2040033" cy="769441"/>
          </a:xfrm>
          <a:prstGeom prst="rect">
            <a:avLst/>
          </a:prstGeom>
          <a:noFill/>
        </p:spPr>
        <p:txBody>
          <a:bodyPr wrap="square" rtlCol="0">
            <a:spAutoFit/>
          </a:bodyPr>
          <a:lstStyle/>
          <a:p>
            <a:r>
              <a:rPr kumimoji="1" lang="ja-JP" altLang="en-US" sz="4400" b="1" dirty="0"/>
              <a:t>式　</a:t>
            </a:r>
            <a:r>
              <a:rPr kumimoji="1" lang="en-US" altLang="ja-JP" sz="4400" b="1" dirty="0"/>
              <a:t>B</a:t>
            </a:r>
            <a:endParaRPr kumimoji="1" lang="ja-JP" altLang="en-US" sz="4400" b="1" dirty="0"/>
          </a:p>
        </p:txBody>
      </p:sp>
      <p:sp>
        <p:nvSpPr>
          <p:cNvPr id="17" name="テキスト ボックス 16">
            <a:extLst>
              <a:ext uri="{FF2B5EF4-FFF2-40B4-BE49-F238E27FC236}">
                <a16:creationId xmlns:a16="http://schemas.microsoft.com/office/drawing/2014/main" id="{D3560101-2C96-4B6F-A334-17C36E7D403A}"/>
              </a:ext>
            </a:extLst>
          </p:cNvPr>
          <p:cNvSpPr txBox="1"/>
          <p:nvPr/>
        </p:nvSpPr>
        <p:spPr>
          <a:xfrm>
            <a:off x="2181353" y="3342162"/>
            <a:ext cx="3607769" cy="769441"/>
          </a:xfrm>
          <a:prstGeom prst="rect">
            <a:avLst/>
          </a:prstGeom>
          <a:noFill/>
        </p:spPr>
        <p:txBody>
          <a:bodyPr wrap="square" rtlCol="0">
            <a:spAutoFit/>
          </a:bodyPr>
          <a:lstStyle/>
          <a:p>
            <a:r>
              <a:rPr kumimoji="1" lang="en-US" altLang="ja-JP" sz="4400" b="1" dirty="0"/>
              <a:t>150÷2</a:t>
            </a:r>
            <a:r>
              <a:rPr kumimoji="1" lang="ja-JP" altLang="en-US" sz="4400" b="1" dirty="0"/>
              <a:t>＝</a:t>
            </a:r>
            <a:r>
              <a:rPr kumimoji="1" lang="en-US" altLang="ja-JP" sz="4400" b="1" dirty="0"/>
              <a:t>75</a:t>
            </a:r>
            <a:endParaRPr kumimoji="1" lang="ja-JP" altLang="en-US" sz="4400" b="1" dirty="0"/>
          </a:p>
        </p:txBody>
      </p:sp>
      <p:sp>
        <p:nvSpPr>
          <p:cNvPr id="18" name="テキスト ボックス 17">
            <a:extLst>
              <a:ext uri="{FF2B5EF4-FFF2-40B4-BE49-F238E27FC236}">
                <a16:creationId xmlns:a16="http://schemas.microsoft.com/office/drawing/2014/main" id="{6053BEF1-1BA0-4064-90F7-F233403EE3C4}"/>
              </a:ext>
            </a:extLst>
          </p:cNvPr>
          <p:cNvSpPr txBox="1"/>
          <p:nvPr/>
        </p:nvSpPr>
        <p:spPr>
          <a:xfrm>
            <a:off x="5735228" y="3342161"/>
            <a:ext cx="6183372" cy="769441"/>
          </a:xfrm>
          <a:prstGeom prst="rect">
            <a:avLst/>
          </a:prstGeom>
          <a:noFill/>
        </p:spPr>
        <p:txBody>
          <a:bodyPr wrap="square" rtlCol="0">
            <a:spAutoFit/>
          </a:bodyPr>
          <a:lstStyle/>
          <a:p>
            <a:r>
              <a:rPr kumimoji="1" lang="en-US" altLang="ja-JP" sz="4400" b="1" dirty="0"/>
              <a:t>1</a:t>
            </a:r>
            <a:r>
              <a:rPr kumimoji="1" lang="ja-JP" altLang="en-US" sz="4400" b="1" dirty="0"/>
              <a:t>時間あたり</a:t>
            </a:r>
            <a:r>
              <a:rPr kumimoji="1" lang="en-US" altLang="ja-JP" sz="4400" b="1" dirty="0"/>
              <a:t>75k</a:t>
            </a:r>
            <a:r>
              <a:rPr kumimoji="1" lang="ja-JP" altLang="en-US" sz="4400" b="1" dirty="0"/>
              <a:t>ｍ走る</a:t>
            </a:r>
          </a:p>
        </p:txBody>
      </p:sp>
      <p:sp>
        <p:nvSpPr>
          <p:cNvPr id="19" name="テキスト ボックス 18">
            <a:extLst>
              <a:ext uri="{FF2B5EF4-FFF2-40B4-BE49-F238E27FC236}">
                <a16:creationId xmlns:a16="http://schemas.microsoft.com/office/drawing/2014/main" id="{D383749C-841C-466D-BE66-1D67B841F608}"/>
              </a:ext>
            </a:extLst>
          </p:cNvPr>
          <p:cNvSpPr txBox="1"/>
          <p:nvPr/>
        </p:nvSpPr>
        <p:spPr>
          <a:xfrm>
            <a:off x="2181353" y="4999809"/>
            <a:ext cx="3607769" cy="769441"/>
          </a:xfrm>
          <a:prstGeom prst="rect">
            <a:avLst/>
          </a:prstGeom>
          <a:noFill/>
        </p:spPr>
        <p:txBody>
          <a:bodyPr wrap="square" rtlCol="0">
            <a:spAutoFit/>
          </a:bodyPr>
          <a:lstStyle/>
          <a:p>
            <a:r>
              <a:rPr kumimoji="1" lang="en-US" altLang="ja-JP" sz="4400" b="1" dirty="0"/>
              <a:t>240÷3</a:t>
            </a:r>
            <a:r>
              <a:rPr kumimoji="1" lang="ja-JP" altLang="en-US" sz="4400" b="1" dirty="0"/>
              <a:t>＝</a:t>
            </a:r>
            <a:r>
              <a:rPr lang="en-US" altLang="ja-JP" sz="4400" b="1" dirty="0"/>
              <a:t>8</a:t>
            </a:r>
            <a:r>
              <a:rPr kumimoji="1" lang="en-US" altLang="ja-JP" sz="4400" b="1" dirty="0"/>
              <a:t>0</a:t>
            </a:r>
            <a:endParaRPr kumimoji="1" lang="ja-JP" altLang="en-US" sz="4400" b="1" dirty="0"/>
          </a:p>
        </p:txBody>
      </p:sp>
      <p:sp>
        <p:nvSpPr>
          <p:cNvPr id="20" name="テキスト ボックス 19">
            <a:extLst>
              <a:ext uri="{FF2B5EF4-FFF2-40B4-BE49-F238E27FC236}">
                <a16:creationId xmlns:a16="http://schemas.microsoft.com/office/drawing/2014/main" id="{C5EC8647-F9EA-4207-8E65-A1771D169D85}"/>
              </a:ext>
            </a:extLst>
          </p:cNvPr>
          <p:cNvSpPr txBox="1"/>
          <p:nvPr/>
        </p:nvSpPr>
        <p:spPr>
          <a:xfrm>
            <a:off x="5922010" y="4999808"/>
            <a:ext cx="6269990" cy="769441"/>
          </a:xfrm>
          <a:prstGeom prst="rect">
            <a:avLst/>
          </a:prstGeom>
          <a:noFill/>
        </p:spPr>
        <p:txBody>
          <a:bodyPr wrap="square" rtlCol="0">
            <a:spAutoFit/>
          </a:bodyPr>
          <a:lstStyle/>
          <a:p>
            <a:r>
              <a:rPr kumimoji="1" lang="en-US" altLang="ja-JP" sz="4400" b="1" dirty="0"/>
              <a:t>1</a:t>
            </a:r>
            <a:r>
              <a:rPr kumimoji="1" lang="ja-JP" altLang="en-US" sz="4400" b="1" dirty="0"/>
              <a:t>時間あたり</a:t>
            </a:r>
            <a:r>
              <a:rPr lang="en-US" altLang="ja-JP" sz="4400" b="1" dirty="0"/>
              <a:t>8</a:t>
            </a:r>
            <a:r>
              <a:rPr kumimoji="1" lang="en-US" altLang="ja-JP" sz="4400" b="1" dirty="0"/>
              <a:t>0k</a:t>
            </a:r>
            <a:r>
              <a:rPr kumimoji="1" lang="ja-JP" altLang="en-US" sz="4400" b="1" dirty="0"/>
              <a:t>ｍ走る</a:t>
            </a:r>
          </a:p>
        </p:txBody>
      </p:sp>
      <p:sp>
        <p:nvSpPr>
          <p:cNvPr id="21" name="テキスト ボックス 20">
            <a:extLst>
              <a:ext uri="{FF2B5EF4-FFF2-40B4-BE49-F238E27FC236}">
                <a16:creationId xmlns:a16="http://schemas.microsoft.com/office/drawing/2014/main" id="{2E98D904-2D5E-4392-8AAC-E989FFBFB9E6}"/>
              </a:ext>
            </a:extLst>
          </p:cNvPr>
          <p:cNvSpPr txBox="1"/>
          <p:nvPr/>
        </p:nvSpPr>
        <p:spPr>
          <a:xfrm>
            <a:off x="3985237" y="4091099"/>
            <a:ext cx="2979567" cy="769441"/>
          </a:xfrm>
          <a:prstGeom prst="rect">
            <a:avLst/>
          </a:prstGeom>
          <a:noFill/>
        </p:spPr>
        <p:txBody>
          <a:bodyPr wrap="square" rtlCol="0">
            <a:spAutoFit/>
          </a:bodyPr>
          <a:lstStyle/>
          <a:p>
            <a:r>
              <a:rPr kumimoji="1" lang="en-US" altLang="ja-JP" sz="4400" b="1" dirty="0"/>
              <a:t>A</a:t>
            </a:r>
            <a:r>
              <a:rPr lang="ja-JP" altLang="en-US" sz="4400" b="1" dirty="0"/>
              <a:t>の</a:t>
            </a:r>
            <a:r>
              <a:rPr kumimoji="1" lang="ja-JP" altLang="en-US" sz="4400" b="1" dirty="0"/>
              <a:t>速さは</a:t>
            </a:r>
          </a:p>
        </p:txBody>
      </p:sp>
      <p:sp>
        <p:nvSpPr>
          <p:cNvPr id="22" name="テキスト ボックス 21">
            <a:extLst>
              <a:ext uri="{FF2B5EF4-FFF2-40B4-BE49-F238E27FC236}">
                <a16:creationId xmlns:a16="http://schemas.microsoft.com/office/drawing/2014/main" id="{5967C982-DCC7-4E6D-ABA5-D309D6565D83}"/>
              </a:ext>
            </a:extLst>
          </p:cNvPr>
          <p:cNvSpPr txBox="1"/>
          <p:nvPr/>
        </p:nvSpPr>
        <p:spPr>
          <a:xfrm>
            <a:off x="3985237" y="5759979"/>
            <a:ext cx="2876332" cy="769441"/>
          </a:xfrm>
          <a:prstGeom prst="rect">
            <a:avLst/>
          </a:prstGeom>
          <a:noFill/>
        </p:spPr>
        <p:txBody>
          <a:bodyPr wrap="square" rtlCol="0">
            <a:spAutoFit/>
          </a:bodyPr>
          <a:lstStyle/>
          <a:p>
            <a:r>
              <a:rPr lang="en-US" altLang="ja-JP" sz="4400" b="1" dirty="0"/>
              <a:t>B</a:t>
            </a:r>
            <a:r>
              <a:rPr lang="ja-JP" altLang="en-US" sz="4400" b="1" dirty="0"/>
              <a:t>の</a:t>
            </a:r>
            <a:r>
              <a:rPr kumimoji="1" lang="ja-JP" altLang="en-US" sz="4400" b="1" dirty="0"/>
              <a:t>速さは</a:t>
            </a:r>
            <a:endParaRPr kumimoji="1" lang="ja-JP" altLang="en-US" sz="4400" b="1" dirty="0">
              <a:solidFill>
                <a:srgbClr val="FF0000"/>
              </a:solidFill>
            </a:endParaRPr>
          </a:p>
        </p:txBody>
      </p:sp>
      <p:sp>
        <p:nvSpPr>
          <p:cNvPr id="13" name="テキスト ボックス 12">
            <a:extLst>
              <a:ext uri="{FF2B5EF4-FFF2-40B4-BE49-F238E27FC236}">
                <a16:creationId xmlns:a16="http://schemas.microsoft.com/office/drawing/2014/main" id="{29063A95-DEC7-4342-8C16-D7BC87737EBF}"/>
              </a:ext>
            </a:extLst>
          </p:cNvPr>
          <p:cNvSpPr txBox="1"/>
          <p:nvPr/>
        </p:nvSpPr>
        <p:spPr>
          <a:xfrm>
            <a:off x="6761069" y="4098897"/>
            <a:ext cx="2911570" cy="769441"/>
          </a:xfrm>
          <a:prstGeom prst="rect">
            <a:avLst/>
          </a:prstGeom>
          <a:noFill/>
        </p:spPr>
        <p:txBody>
          <a:bodyPr wrap="square" rtlCol="0">
            <a:spAutoFit/>
          </a:bodyPr>
          <a:lstStyle/>
          <a:p>
            <a:r>
              <a:rPr kumimoji="1" lang="ja-JP" altLang="en-US" sz="4400" b="1" dirty="0">
                <a:solidFill>
                  <a:srgbClr val="FF0000"/>
                </a:solidFill>
              </a:rPr>
              <a:t>時速</a:t>
            </a:r>
            <a:r>
              <a:rPr lang="en-US" altLang="ja-JP" sz="4400" b="1" dirty="0">
                <a:solidFill>
                  <a:srgbClr val="FF0000"/>
                </a:solidFill>
              </a:rPr>
              <a:t>75k</a:t>
            </a:r>
            <a:r>
              <a:rPr kumimoji="1" lang="ja-JP" altLang="en-US" sz="4400" b="1" dirty="0">
                <a:solidFill>
                  <a:srgbClr val="FF0000"/>
                </a:solidFill>
              </a:rPr>
              <a:t>ｍ</a:t>
            </a:r>
            <a:endParaRPr kumimoji="1" lang="ja-JP" altLang="en-US" sz="4400" b="1" dirty="0"/>
          </a:p>
        </p:txBody>
      </p:sp>
      <p:sp>
        <p:nvSpPr>
          <p:cNvPr id="23" name="テキスト ボックス 22">
            <a:extLst>
              <a:ext uri="{FF2B5EF4-FFF2-40B4-BE49-F238E27FC236}">
                <a16:creationId xmlns:a16="http://schemas.microsoft.com/office/drawing/2014/main" id="{6C12A2E7-A5EA-4830-B870-B3A26538860E}"/>
              </a:ext>
            </a:extLst>
          </p:cNvPr>
          <p:cNvSpPr txBox="1"/>
          <p:nvPr/>
        </p:nvSpPr>
        <p:spPr>
          <a:xfrm>
            <a:off x="6783654" y="5748746"/>
            <a:ext cx="3030190" cy="769441"/>
          </a:xfrm>
          <a:prstGeom prst="rect">
            <a:avLst/>
          </a:prstGeom>
          <a:noFill/>
        </p:spPr>
        <p:txBody>
          <a:bodyPr wrap="square" rtlCol="0">
            <a:spAutoFit/>
          </a:bodyPr>
          <a:lstStyle/>
          <a:p>
            <a:r>
              <a:rPr kumimoji="1" lang="ja-JP" altLang="en-US" sz="4400" b="1" dirty="0">
                <a:solidFill>
                  <a:srgbClr val="FF0000"/>
                </a:solidFill>
              </a:rPr>
              <a:t>時速</a:t>
            </a:r>
            <a:r>
              <a:rPr kumimoji="1" lang="en-US" altLang="ja-JP" sz="4400" b="1" dirty="0">
                <a:solidFill>
                  <a:srgbClr val="FF0000"/>
                </a:solidFill>
              </a:rPr>
              <a:t>80k</a:t>
            </a:r>
            <a:r>
              <a:rPr kumimoji="1" lang="ja-JP" altLang="en-US" sz="4400" b="1" dirty="0">
                <a:solidFill>
                  <a:srgbClr val="FF0000"/>
                </a:solidFill>
              </a:rPr>
              <a:t>ｍ</a:t>
            </a:r>
          </a:p>
        </p:txBody>
      </p:sp>
    </p:spTree>
    <p:extLst>
      <p:ext uri="{BB962C8B-B14F-4D97-AF65-F5344CB8AC3E}">
        <p14:creationId xmlns:p14="http://schemas.microsoft.com/office/powerpoint/2010/main" val="7463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P spid="20" grpId="0"/>
      <p:bldP spid="21" grpId="0"/>
      <p:bldP spid="22" grpId="0"/>
      <p:bldP spid="13"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196C46D-5AA4-4556-A5A8-3F5F727C9FD3}"/>
              </a:ext>
            </a:extLst>
          </p:cNvPr>
          <p:cNvSpPr txBox="1"/>
          <p:nvPr/>
        </p:nvSpPr>
        <p:spPr>
          <a:xfrm>
            <a:off x="1064707" y="132969"/>
            <a:ext cx="1907953" cy="769441"/>
          </a:xfrm>
          <a:prstGeom prst="rect">
            <a:avLst/>
          </a:prstGeom>
          <a:noFill/>
        </p:spPr>
        <p:txBody>
          <a:bodyPr wrap="square" rtlCol="0">
            <a:spAutoFit/>
          </a:bodyPr>
          <a:lstStyle/>
          <a:p>
            <a:r>
              <a:rPr kumimoji="1" lang="ja-JP" altLang="en-US" sz="4400" b="1" dirty="0"/>
              <a:t>式　</a:t>
            </a:r>
            <a:r>
              <a:rPr kumimoji="1" lang="en-US" altLang="ja-JP" sz="4400" b="1" dirty="0"/>
              <a:t>A</a:t>
            </a:r>
            <a:endParaRPr kumimoji="1" lang="ja-JP" altLang="en-US" sz="4400" b="1" dirty="0"/>
          </a:p>
        </p:txBody>
      </p:sp>
      <p:sp>
        <p:nvSpPr>
          <p:cNvPr id="3" name="テキスト ボックス 2">
            <a:extLst>
              <a:ext uri="{FF2B5EF4-FFF2-40B4-BE49-F238E27FC236}">
                <a16:creationId xmlns:a16="http://schemas.microsoft.com/office/drawing/2014/main" id="{6651EF5D-5918-4396-A95C-106BDFE542BC}"/>
              </a:ext>
            </a:extLst>
          </p:cNvPr>
          <p:cNvSpPr txBox="1"/>
          <p:nvPr/>
        </p:nvSpPr>
        <p:spPr>
          <a:xfrm>
            <a:off x="1064707" y="3410059"/>
            <a:ext cx="2040033" cy="769441"/>
          </a:xfrm>
          <a:prstGeom prst="rect">
            <a:avLst/>
          </a:prstGeom>
          <a:noFill/>
        </p:spPr>
        <p:txBody>
          <a:bodyPr wrap="square" rtlCol="0">
            <a:spAutoFit/>
          </a:bodyPr>
          <a:lstStyle/>
          <a:p>
            <a:r>
              <a:rPr kumimoji="1" lang="ja-JP" altLang="en-US" sz="4400" b="1" dirty="0"/>
              <a:t>式　</a:t>
            </a:r>
            <a:r>
              <a:rPr kumimoji="1" lang="en-US" altLang="ja-JP" sz="4400" b="1" dirty="0"/>
              <a:t>B</a:t>
            </a:r>
            <a:endParaRPr kumimoji="1" lang="ja-JP" altLang="en-US" sz="4400" b="1" dirty="0"/>
          </a:p>
        </p:txBody>
      </p:sp>
      <p:sp>
        <p:nvSpPr>
          <p:cNvPr id="4" name="テキスト ボックス 3">
            <a:extLst>
              <a:ext uri="{FF2B5EF4-FFF2-40B4-BE49-F238E27FC236}">
                <a16:creationId xmlns:a16="http://schemas.microsoft.com/office/drawing/2014/main" id="{AE025074-5483-45CD-9ED7-0D79492C427A}"/>
              </a:ext>
            </a:extLst>
          </p:cNvPr>
          <p:cNvSpPr txBox="1"/>
          <p:nvPr/>
        </p:nvSpPr>
        <p:spPr>
          <a:xfrm>
            <a:off x="2972660" y="132970"/>
            <a:ext cx="3607769" cy="769441"/>
          </a:xfrm>
          <a:prstGeom prst="rect">
            <a:avLst/>
          </a:prstGeom>
          <a:noFill/>
        </p:spPr>
        <p:txBody>
          <a:bodyPr wrap="square" rtlCol="0">
            <a:spAutoFit/>
          </a:bodyPr>
          <a:lstStyle/>
          <a:p>
            <a:r>
              <a:rPr kumimoji="1" lang="en-US" altLang="ja-JP" sz="4400" b="1" dirty="0"/>
              <a:t>150÷2</a:t>
            </a:r>
            <a:r>
              <a:rPr kumimoji="1" lang="ja-JP" altLang="en-US" sz="4400" b="1" dirty="0"/>
              <a:t>＝</a:t>
            </a:r>
            <a:r>
              <a:rPr kumimoji="1" lang="en-US" altLang="ja-JP" sz="4400" b="1" dirty="0"/>
              <a:t>75</a:t>
            </a:r>
            <a:endParaRPr kumimoji="1" lang="ja-JP" altLang="en-US" sz="4400" b="1" dirty="0"/>
          </a:p>
        </p:txBody>
      </p:sp>
      <p:sp>
        <p:nvSpPr>
          <p:cNvPr id="5" name="テキスト ボックス 4">
            <a:extLst>
              <a:ext uri="{FF2B5EF4-FFF2-40B4-BE49-F238E27FC236}">
                <a16:creationId xmlns:a16="http://schemas.microsoft.com/office/drawing/2014/main" id="{388AE814-4545-4DA1-8FBB-89A7E655D6E2}"/>
              </a:ext>
            </a:extLst>
          </p:cNvPr>
          <p:cNvSpPr txBox="1"/>
          <p:nvPr/>
        </p:nvSpPr>
        <p:spPr>
          <a:xfrm>
            <a:off x="6313543" y="93079"/>
            <a:ext cx="5131530" cy="769441"/>
          </a:xfrm>
          <a:prstGeom prst="rect">
            <a:avLst/>
          </a:prstGeom>
          <a:noFill/>
        </p:spPr>
        <p:txBody>
          <a:bodyPr wrap="square" rtlCol="0">
            <a:spAutoFit/>
          </a:bodyPr>
          <a:lstStyle/>
          <a:p>
            <a:r>
              <a:rPr kumimoji="1" lang="en-US" altLang="ja-JP" sz="4400" b="1" dirty="0"/>
              <a:t>1</a:t>
            </a:r>
            <a:r>
              <a:rPr kumimoji="1" lang="ja-JP" altLang="en-US" sz="4400" b="1" dirty="0"/>
              <a:t>時間あたり</a:t>
            </a:r>
            <a:r>
              <a:rPr kumimoji="1" lang="en-US" altLang="ja-JP" sz="4400" b="1" dirty="0"/>
              <a:t>75</a:t>
            </a:r>
            <a:r>
              <a:rPr kumimoji="1" lang="ja-JP" altLang="en-US" sz="4400" b="1" dirty="0"/>
              <a:t>㎞</a:t>
            </a:r>
          </a:p>
        </p:txBody>
      </p:sp>
      <p:sp>
        <p:nvSpPr>
          <p:cNvPr id="6" name="テキスト ボックス 5">
            <a:extLst>
              <a:ext uri="{FF2B5EF4-FFF2-40B4-BE49-F238E27FC236}">
                <a16:creationId xmlns:a16="http://schemas.microsoft.com/office/drawing/2014/main" id="{3B9D8B33-FDF4-46FC-877A-C1B458C25E37}"/>
              </a:ext>
            </a:extLst>
          </p:cNvPr>
          <p:cNvSpPr txBox="1"/>
          <p:nvPr/>
        </p:nvSpPr>
        <p:spPr>
          <a:xfrm>
            <a:off x="2972662" y="3410060"/>
            <a:ext cx="3340882" cy="769441"/>
          </a:xfrm>
          <a:prstGeom prst="rect">
            <a:avLst/>
          </a:prstGeom>
          <a:noFill/>
        </p:spPr>
        <p:txBody>
          <a:bodyPr wrap="square" rtlCol="0">
            <a:spAutoFit/>
          </a:bodyPr>
          <a:lstStyle/>
          <a:p>
            <a:r>
              <a:rPr kumimoji="1" lang="en-US" altLang="ja-JP" sz="4400" b="1" dirty="0"/>
              <a:t>240÷3</a:t>
            </a:r>
            <a:r>
              <a:rPr kumimoji="1" lang="ja-JP" altLang="en-US" sz="4400" b="1" dirty="0"/>
              <a:t>＝</a:t>
            </a:r>
            <a:r>
              <a:rPr lang="en-US" altLang="ja-JP" sz="4400" b="1" dirty="0"/>
              <a:t>8</a:t>
            </a:r>
            <a:r>
              <a:rPr kumimoji="1" lang="en-US" altLang="ja-JP" sz="4400" b="1" dirty="0"/>
              <a:t>0</a:t>
            </a:r>
            <a:endParaRPr kumimoji="1" lang="ja-JP" altLang="en-US" sz="4400" b="1" dirty="0"/>
          </a:p>
        </p:txBody>
      </p:sp>
      <p:sp>
        <p:nvSpPr>
          <p:cNvPr id="11" name="テキスト ボックス 10">
            <a:extLst>
              <a:ext uri="{FF2B5EF4-FFF2-40B4-BE49-F238E27FC236}">
                <a16:creationId xmlns:a16="http://schemas.microsoft.com/office/drawing/2014/main" id="{CE45E9C0-2706-4FFD-B91D-CA82EE7751D4}"/>
              </a:ext>
            </a:extLst>
          </p:cNvPr>
          <p:cNvSpPr txBox="1"/>
          <p:nvPr/>
        </p:nvSpPr>
        <p:spPr>
          <a:xfrm>
            <a:off x="6458882" y="3429000"/>
            <a:ext cx="5131525" cy="769441"/>
          </a:xfrm>
          <a:prstGeom prst="rect">
            <a:avLst/>
          </a:prstGeom>
          <a:noFill/>
        </p:spPr>
        <p:txBody>
          <a:bodyPr wrap="square" rtlCol="0">
            <a:spAutoFit/>
          </a:bodyPr>
          <a:lstStyle/>
          <a:p>
            <a:r>
              <a:rPr kumimoji="1" lang="en-US" altLang="ja-JP" sz="4400" b="1" dirty="0"/>
              <a:t>1</a:t>
            </a:r>
            <a:r>
              <a:rPr kumimoji="1" lang="ja-JP" altLang="en-US" sz="4400" b="1" dirty="0"/>
              <a:t>時間あたり</a:t>
            </a:r>
            <a:r>
              <a:rPr lang="en-US" altLang="ja-JP" sz="4400" b="1" dirty="0"/>
              <a:t>8</a:t>
            </a:r>
            <a:r>
              <a:rPr kumimoji="1" lang="en-US" altLang="ja-JP" sz="4400" b="1" dirty="0"/>
              <a:t>0</a:t>
            </a:r>
            <a:r>
              <a:rPr kumimoji="1" lang="ja-JP" altLang="en-US" sz="4400" b="1" dirty="0"/>
              <a:t>㎞</a:t>
            </a:r>
          </a:p>
        </p:txBody>
      </p:sp>
      <p:cxnSp>
        <p:nvCxnSpPr>
          <p:cNvPr id="13" name="直線コネクタ 12">
            <a:extLst>
              <a:ext uri="{FF2B5EF4-FFF2-40B4-BE49-F238E27FC236}">
                <a16:creationId xmlns:a16="http://schemas.microsoft.com/office/drawing/2014/main" id="{3C42E461-1023-4C35-9D44-437309DBAACA}"/>
              </a:ext>
            </a:extLst>
          </p:cNvPr>
          <p:cNvCxnSpPr/>
          <p:nvPr/>
        </p:nvCxnSpPr>
        <p:spPr>
          <a:xfrm>
            <a:off x="1739269" y="1856809"/>
            <a:ext cx="6365631" cy="0"/>
          </a:xfrm>
          <a:prstGeom prst="line">
            <a:avLst/>
          </a:prstGeom>
          <a:ln w="57150"/>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18FAF17E-9212-460A-9907-6623C074B878}"/>
              </a:ext>
            </a:extLst>
          </p:cNvPr>
          <p:cNvSpPr txBox="1"/>
          <p:nvPr/>
        </p:nvSpPr>
        <p:spPr>
          <a:xfrm>
            <a:off x="1475606" y="991108"/>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7" name="テキスト ボックス 16">
            <a:extLst>
              <a:ext uri="{FF2B5EF4-FFF2-40B4-BE49-F238E27FC236}">
                <a16:creationId xmlns:a16="http://schemas.microsoft.com/office/drawing/2014/main" id="{C3ACA645-2454-4D4E-806F-BFDCF82909EF}"/>
              </a:ext>
            </a:extLst>
          </p:cNvPr>
          <p:cNvSpPr txBox="1"/>
          <p:nvPr/>
        </p:nvSpPr>
        <p:spPr>
          <a:xfrm>
            <a:off x="1509062" y="2501152"/>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8" name="直線コネクタ 17">
            <a:extLst>
              <a:ext uri="{FF2B5EF4-FFF2-40B4-BE49-F238E27FC236}">
                <a16:creationId xmlns:a16="http://schemas.microsoft.com/office/drawing/2014/main" id="{45DA7B51-5844-4F06-A331-2C226B46680E}"/>
              </a:ext>
            </a:extLst>
          </p:cNvPr>
          <p:cNvCxnSpPr/>
          <p:nvPr/>
        </p:nvCxnSpPr>
        <p:spPr>
          <a:xfrm>
            <a:off x="1739269" y="2589501"/>
            <a:ext cx="6365631"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35" name="グループ化 34">
            <a:extLst>
              <a:ext uri="{FF2B5EF4-FFF2-40B4-BE49-F238E27FC236}">
                <a16:creationId xmlns:a16="http://schemas.microsoft.com/office/drawing/2014/main" id="{4EC56F81-A52C-4B16-9005-8DBF8C64510E}"/>
              </a:ext>
            </a:extLst>
          </p:cNvPr>
          <p:cNvGrpSpPr/>
          <p:nvPr/>
        </p:nvGrpSpPr>
        <p:grpSpPr>
          <a:xfrm>
            <a:off x="1737309" y="1570105"/>
            <a:ext cx="1960" cy="1038337"/>
            <a:chOff x="1499917" y="3520365"/>
            <a:chExt cx="1960" cy="1038337"/>
          </a:xfrm>
        </p:grpSpPr>
        <p:cxnSp>
          <p:nvCxnSpPr>
            <p:cNvPr id="14" name="直線コネクタ 13">
              <a:extLst>
                <a:ext uri="{FF2B5EF4-FFF2-40B4-BE49-F238E27FC236}">
                  <a16:creationId xmlns:a16="http://schemas.microsoft.com/office/drawing/2014/main" id="{23AE94A1-B978-466C-ACEB-DA8F4BC595D6}"/>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BCD9E8-B5D9-4B08-BDB5-EE4304F59499}"/>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3DDB6917-E41C-4D77-BDCF-77F24ACDD35A}"/>
                </a:ext>
              </a:extLst>
            </p:cNvPr>
            <p:cNvCxnSpPr>
              <a:cxnSpLocks/>
            </p:cNvCxnSpPr>
            <p:nvPr/>
          </p:nvCxnSpPr>
          <p:spPr>
            <a:xfrm>
              <a:off x="1499917"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34" name="グループ化 33">
            <a:extLst>
              <a:ext uri="{FF2B5EF4-FFF2-40B4-BE49-F238E27FC236}">
                <a16:creationId xmlns:a16="http://schemas.microsoft.com/office/drawing/2014/main" id="{B4777FB7-0590-4DA5-82E7-660261CE62A4}"/>
              </a:ext>
            </a:extLst>
          </p:cNvPr>
          <p:cNvGrpSpPr/>
          <p:nvPr/>
        </p:nvGrpSpPr>
        <p:grpSpPr>
          <a:xfrm>
            <a:off x="3632546" y="1551164"/>
            <a:ext cx="0" cy="1038337"/>
            <a:chOff x="3395154" y="3501424"/>
            <a:chExt cx="0" cy="1038337"/>
          </a:xfrm>
        </p:grpSpPr>
        <p:cxnSp>
          <p:nvCxnSpPr>
            <p:cNvPr id="21" name="直線コネクタ 20">
              <a:extLst>
                <a:ext uri="{FF2B5EF4-FFF2-40B4-BE49-F238E27FC236}">
                  <a16:creationId xmlns:a16="http://schemas.microsoft.com/office/drawing/2014/main" id="{33DDEF13-1145-43A0-9F34-AC70B07D868E}"/>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61461CC1-B37E-42EA-9829-E12225CF478A}"/>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5C0C33C2-51A9-46F0-B402-3EB6E9FDD82D}"/>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95" name="グループ化 94">
            <a:extLst>
              <a:ext uri="{FF2B5EF4-FFF2-40B4-BE49-F238E27FC236}">
                <a16:creationId xmlns:a16="http://schemas.microsoft.com/office/drawing/2014/main" id="{4BA1296F-BD64-4D64-9BF8-22E9CCEDF566}"/>
              </a:ext>
            </a:extLst>
          </p:cNvPr>
          <p:cNvGrpSpPr/>
          <p:nvPr/>
        </p:nvGrpSpPr>
        <p:grpSpPr>
          <a:xfrm>
            <a:off x="5525823" y="1570105"/>
            <a:ext cx="0" cy="1038337"/>
            <a:chOff x="5446693" y="1570105"/>
            <a:chExt cx="0" cy="1038337"/>
          </a:xfrm>
        </p:grpSpPr>
        <p:cxnSp>
          <p:nvCxnSpPr>
            <p:cNvPr id="23" name="直線コネクタ 22">
              <a:extLst>
                <a:ext uri="{FF2B5EF4-FFF2-40B4-BE49-F238E27FC236}">
                  <a16:creationId xmlns:a16="http://schemas.microsoft.com/office/drawing/2014/main" id="{C05F072C-EB12-4FFB-8DC4-9411CB2BE6BA}"/>
                </a:ext>
              </a:extLst>
            </p:cNvPr>
            <p:cNvCxnSpPr>
              <a:cxnSpLocks/>
            </p:cNvCxnSpPr>
            <p:nvPr/>
          </p:nvCxnSpPr>
          <p:spPr>
            <a:xfrm>
              <a:off x="5446693" y="157010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63F86FCA-7D56-4796-9553-E0DD06DA07E0}"/>
                </a:ext>
              </a:extLst>
            </p:cNvPr>
            <p:cNvCxnSpPr>
              <a:cxnSpLocks/>
            </p:cNvCxnSpPr>
            <p:nvPr/>
          </p:nvCxnSpPr>
          <p:spPr>
            <a:xfrm>
              <a:off x="5446693" y="228741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CA07B80-F8CE-4120-8224-B15E154A1BF8}"/>
                </a:ext>
              </a:extLst>
            </p:cNvPr>
            <p:cNvCxnSpPr>
              <a:cxnSpLocks/>
            </p:cNvCxnSpPr>
            <p:nvPr/>
          </p:nvCxnSpPr>
          <p:spPr>
            <a:xfrm>
              <a:off x="5446693" y="182790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32" name="グループ化 31">
            <a:extLst>
              <a:ext uri="{FF2B5EF4-FFF2-40B4-BE49-F238E27FC236}">
                <a16:creationId xmlns:a16="http://schemas.microsoft.com/office/drawing/2014/main" id="{1CA65B27-458F-4923-895B-7941FB92D5F1}"/>
              </a:ext>
            </a:extLst>
          </p:cNvPr>
          <p:cNvGrpSpPr/>
          <p:nvPr/>
        </p:nvGrpSpPr>
        <p:grpSpPr>
          <a:xfrm>
            <a:off x="7419100" y="1570105"/>
            <a:ext cx="0" cy="1038337"/>
            <a:chOff x="7181708" y="3520365"/>
            <a:chExt cx="0" cy="1038337"/>
          </a:xfrm>
        </p:grpSpPr>
        <p:cxnSp>
          <p:nvCxnSpPr>
            <p:cNvPr id="29" name="直線コネクタ 28">
              <a:extLst>
                <a:ext uri="{FF2B5EF4-FFF2-40B4-BE49-F238E27FC236}">
                  <a16:creationId xmlns:a16="http://schemas.microsoft.com/office/drawing/2014/main" id="{B4F5C051-C30C-42AF-BD08-93970778D4D3}"/>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7D0D1358-CE22-4D6C-8EF5-C2DD710F4F36}"/>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04DCCA28-33E3-4A15-871D-E81CEE9EBD0F}"/>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6" name="テキスト ボックス 35">
            <a:extLst>
              <a:ext uri="{FF2B5EF4-FFF2-40B4-BE49-F238E27FC236}">
                <a16:creationId xmlns:a16="http://schemas.microsoft.com/office/drawing/2014/main" id="{77975114-209F-426D-B54F-5C31AB4BFA7A}"/>
              </a:ext>
            </a:extLst>
          </p:cNvPr>
          <p:cNvSpPr txBox="1"/>
          <p:nvPr/>
        </p:nvSpPr>
        <p:spPr>
          <a:xfrm>
            <a:off x="3209826" y="920455"/>
            <a:ext cx="939914" cy="769441"/>
          </a:xfrm>
          <a:prstGeom prst="rect">
            <a:avLst/>
          </a:prstGeom>
          <a:noFill/>
        </p:spPr>
        <p:txBody>
          <a:bodyPr wrap="square" rtlCol="0">
            <a:spAutoFit/>
          </a:bodyPr>
          <a:lstStyle/>
          <a:p>
            <a:r>
              <a:rPr kumimoji="1" lang="en-US" altLang="ja-JP" sz="4400" b="1" dirty="0"/>
              <a:t>75</a:t>
            </a:r>
            <a:endParaRPr kumimoji="1" lang="ja-JP" altLang="en-US" sz="4400" b="1" dirty="0"/>
          </a:p>
        </p:txBody>
      </p:sp>
      <p:sp>
        <p:nvSpPr>
          <p:cNvPr id="37" name="テキスト ボックス 36">
            <a:extLst>
              <a:ext uri="{FF2B5EF4-FFF2-40B4-BE49-F238E27FC236}">
                <a16:creationId xmlns:a16="http://schemas.microsoft.com/office/drawing/2014/main" id="{C3737B59-63E8-4D9C-BE9E-AD4B4E78DAC4}"/>
              </a:ext>
            </a:extLst>
          </p:cNvPr>
          <p:cNvSpPr txBox="1"/>
          <p:nvPr/>
        </p:nvSpPr>
        <p:spPr>
          <a:xfrm>
            <a:off x="3376554" y="2552186"/>
            <a:ext cx="606457" cy="769441"/>
          </a:xfrm>
          <a:prstGeom prst="rect">
            <a:avLst/>
          </a:prstGeom>
          <a:noFill/>
        </p:spPr>
        <p:txBody>
          <a:bodyPr wrap="square" rtlCol="0">
            <a:spAutoFit/>
          </a:bodyPr>
          <a:lstStyle/>
          <a:p>
            <a:r>
              <a:rPr kumimoji="1" lang="en-US" altLang="ja-JP" sz="4400" b="1" dirty="0"/>
              <a:t>1</a:t>
            </a:r>
            <a:endParaRPr kumimoji="1" lang="ja-JP" altLang="en-US" sz="4400" b="1" dirty="0"/>
          </a:p>
        </p:txBody>
      </p:sp>
      <p:sp>
        <p:nvSpPr>
          <p:cNvPr id="38" name="テキスト ボックス 37">
            <a:extLst>
              <a:ext uri="{FF2B5EF4-FFF2-40B4-BE49-F238E27FC236}">
                <a16:creationId xmlns:a16="http://schemas.microsoft.com/office/drawing/2014/main" id="{FDB1599E-0CA2-4B9E-B6F0-DF2965C88F4F}"/>
              </a:ext>
            </a:extLst>
          </p:cNvPr>
          <p:cNvSpPr txBox="1"/>
          <p:nvPr/>
        </p:nvSpPr>
        <p:spPr>
          <a:xfrm>
            <a:off x="5246163" y="2550803"/>
            <a:ext cx="606457" cy="769441"/>
          </a:xfrm>
          <a:prstGeom prst="rect">
            <a:avLst/>
          </a:prstGeom>
          <a:noFill/>
        </p:spPr>
        <p:txBody>
          <a:bodyPr wrap="square" rtlCol="0">
            <a:spAutoFit/>
          </a:bodyPr>
          <a:lstStyle/>
          <a:p>
            <a:r>
              <a:rPr kumimoji="1" lang="en-US" altLang="ja-JP" sz="4400" b="1" dirty="0"/>
              <a:t>2</a:t>
            </a:r>
            <a:endParaRPr kumimoji="1" lang="ja-JP" altLang="en-US" sz="4400" b="1" dirty="0"/>
          </a:p>
        </p:txBody>
      </p:sp>
      <p:sp>
        <p:nvSpPr>
          <p:cNvPr id="39" name="テキスト ボックス 38">
            <a:extLst>
              <a:ext uri="{FF2B5EF4-FFF2-40B4-BE49-F238E27FC236}">
                <a16:creationId xmlns:a16="http://schemas.microsoft.com/office/drawing/2014/main" id="{8FE1A3EB-F7F0-49AF-B91A-36D6F007B466}"/>
              </a:ext>
            </a:extLst>
          </p:cNvPr>
          <p:cNvSpPr txBox="1"/>
          <p:nvPr/>
        </p:nvSpPr>
        <p:spPr>
          <a:xfrm>
            <a:off x="4955540" y="925249"/>
            <a:ext cx="1325315" cy="769441"/>
          </a:xfrm>
          <a:prstGeom prst="rect">
            <a:avLst/>
          </a:prstGeom>
          <a:noFill/>
        </p:spPr>
        <p:txBody>
          <a:bodyPr wrap="square" rtlCol="0">
            <a:spAutoFit/>
          </a:bodyPr>
          <a:lstStyle/>
          <a:p>
            <a:r>
              <a:rPr kumimoji="1" lang="en-US" altLang="ja-JP" sz="4400" b="1" dirty="0"/>
              <a:t>150</a:t>
            </a:r>
            <a:endParaRPr kumimoji="1" lang="ja-JP" altLang="en-US" sz="4400" b="1" dirty="0"/>
          </a:p>
        </p:txBody>
      </p:sp>
      <p:sp>
        <p:nvSpPr>
          <p:cNvPr id="40" name="四角形: 角を丸くする 39">
            <a:extLst>
              <a:ext uri="{FF2B5EF4-FFF2-40B4-BE49-F238E27FC236}">
                <a16:creationId xmlns:a16="http://schemas.microsoft.com/office/drawing/2014/main" id="{3BB81481-A428-4C51-8415-B59D475C0B7F}"/>
              </a:ext>
            </a:extLst>
          </p:cNvPr>
          <p:cNvSpPr/>
          <p:nvPr/>
        </p:nvSpPr>
        <p:spPr>
          <a:xfrm>
            <a:off x="3059723" y="915116"/>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DADAC6FA-E0FD-4ED0-833C-18F186E006C9}"/>
              </a:ext>
            </a:extLst>
          </p:cNvPr>
          <p:cNvCxnSpPr/>
          <p:nvPr/>
        </p:nvCxnSpPr>
        <p:spPr>
          <a:xfrm>
            <a:off x="1772725" y="5188422"/>
            <a:ext cx="6365631" cy="0"/>
          </a:xfrm>
          <a:prstGeom prst="line">
            <a:avLst/>
          </a:prstGeom>
          <a:ln w="57150"/>
        </p:spPr>
        <p:style>
          <a:lnRef idx="1">
            <a:schemeClr val="dk1"/>
          </a:lnRef>
          <a:fillRef idx="0">
            <a:schemeClr val="dk1"/>
          </a:fillRef>
          <a:effectRef idx="0">
            <a:schemeClr val="dk1"/>
          </a:effectRef>
          <a:fontRef idx="minor">
            <a:schemeClr val="tx1"/>
          </a:fontRef>
        </p:style>
      </p:cxnSp>
      <p:sp>
        <p:nvSpPr>
          <p:cNvPr id="43" name="テキスト ボックス 42">
            <a:extLst>
              <a:ext uri="{FF2B5EF4-FFF2-40B4-BE49-F238E27FC236}">
                <a16:creationId xmlns:a16="http://schemas.microsoft.com/office/drawing/2014/main" id="{23A434F0-FC3D-430E-AB8B-E21D17E5F91F}"/>
              </a:ext>
            </a:extLst>
          </p:cNvPr>
          <p:cNvSpPr txBox="1"/>
          <p:nvPr/>
        </p:nvSpPr>
        <p:spPr>
          <a:xfrm>
            <a:off x="1509062" y="4322721"/>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44" name="テキスト ボックス 43">
            <a:extLst>
              <a:ext uri="{FF2B5EF4-FFF2-40B4-BE49-F238E27FC236}">
                <a16:creationId xmlns:a16="http://schemas.microsoft.com/office/drawing/2014/main" id="{FD3E9295-F038-454D-AFA8-6D74638C482A}"/>
              </a:ext>
            </a:extLst>
          </p:cNvPr>
          <p:cNvSpPr txBox="1"/>
          <p:nvPr/>
        </p:nvSpPr>
        <p:spPr>
          <a:xfrm>
            <a:off x="1542518" y="5832765"/>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45" name="直線コネクタ 44">
            <a:extLst>
              <a:ext uri="{FF2B5EF4-FFF2-40B4-BE49-F238E27FC236}">
                <a16:creationId xmlns:a16="http://schemas.microsoft.com/office/drawing/2014/main" id="{200CCAC0-837D-4934-AFB6-4D55A06D2167}"/>
              </a:ext>
            </a:extLst>
          </p:cNvPr>
          <p:cNvCxnSpPr/>
          <p:nvPr/>
        </p:nvCxnSpPr>
        <p:spPr>
          <a:xfrm>
            <a:off x="1772725" y="5921114"/>
            <a:ext cx="6365631"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46" name="グループ化 45">
            <a:extLst>
              <a:ext uri="{FF2B5EF4-FFF2-40B4-BE49-F238E27FC236}">
                <a16:creationId xmlns:a16="http://schemas.microsoft.com/office/drawing/2014/main" id="{49446057-0CED-490B-915E-838696061540}"/>
              </a:ext>
            </a:extLst>
          </p:cNvPr>
          <p:cNvGrpSpPr/>
          <p:nvPr/>
        </p:nvGrpSpPr>
        <p:grpSpPr>
          <a:xfrm>
            <a:off x="1772725" y="4901718"/>
            <a:ext cx="6832" cy="1038337"/>
            <a:chOff x="1501877" y="3520365"/>
            <a:chExt cx="6832" cy="1038337"/>
          </a:xfrm>
        </p:grpSpPr>
        <p:cxnSp>
          <p:nvCxnSpPr>
            <p:cNvPr id="47" name="直線コネクタ 46">
              <a:extLst>
                <a:ext uri="{FF2B5EF4-FFF2-40B4-BE49-F238E27FC236}">
                  <a16:creationId xmlns:a16="http://schemas.microsoft.com/office/drawing/2014/main" id="{30F96D7E-4E94-45CB-8E3A-2162304220E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6B50D563-2EFA-4E05-8F0A-DE25E3E22EEB}"/>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81BE343B-33CA-481F-BA33-EC6F947AD10B}"/>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50" name="グループ化 49">
            <a:extLst>
              <a:ext uri="{FF2B5EF4-FFF2-40B4-BE49-F238E27FC236}">
                <a16:creationId xmlns:a16="http://schemas.microsoft.com/office/drawing/2014/main" id="{0503D5FD-7C30-46B0-9F95-E429541A5E1D}"/>
              </a:ext>
            </a:extLst>
          </p:cNvPr>
          <p:cNvGrpSpPr/>
          <p:nvPr/>
        </p:nvGrpSpPr>
        <p:grpSpPr>
          <a:xfrm>
            <a:off x="3670557" y="4882777"/>
            <a:ext cx="0" cy="1038337"/>
            <a:chOff x="3395154" y="3501424"/>
            <a:chExt cx="0" cy="1038337"/>
          </a:xfrm>
        </p:grpSpPr>
        <p:cxnSp>
          <p:nvCxnSpPr>
            <p:cNvPr id="51" name="直線コネクタ 50">
              <a:extLst>
                <a:ext uri="{FF2B5EF4-FFF2-40B4-BE49-F238E27FC236}">
                  <a16:creationId xmlns:a16="http://schemas.microsoft.com/office/drawing/2014/main" id="{57E62F6C-4A3A-4CF5-8A86-6B53C74B2C96}"/>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6FD2570-4767-49F8-9243-4AC99587A3C9}"/>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9F42543-9301-4159-B8CA-1B89317F9748}"/>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94" name="グループ化 93">
            <a:extLst>
              <a:ext uri="{FF2B5EF4-FFF2-40B4-BE49-F238E27FC236}">
                <a16:creationId xmlns:a16="http://schemas.microsoft.com/office/drawing/2014/main" id="{8A1F2746-907D-4DCF-A6BF-6A265C77F8D8}"/>
              </a:ext>
            </a:extLst>
          </p:cNvPr>
          <p:cNvGrpSpPr/>
          <p:nvPr/>
        </p:nvGrpSpPr>
        <p:grpSpPr>
          <a:xfrm>
            <a:off x="5561557" y="4901718"/>
            <a:ext cx="0" cy="1038337"/>
            <a:chOff x="5480149" y="4901718"/>
            <a:chExt cx="0" cy="1038337"/>
          </a:xfrm>
        </p:grpSpPr>
        <p:cxnSp>
          <p:nvCxnSpPr>
            <p:cNvPr id="55" name="直線コネクタ 54">
              <a:extLst>
                <a:ext uri="{FF2B5EF4-FFF2-40B4-BE49-F238E27FC236}">
                  <a16:creationId xmlns:a16="http://schemas.microsoft.com/office/drawing/2014/main" id="{0C14EB2A-1CE1-4256-96EE-E123C2FE6AE9}"/>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12A4593-5B6F-42BC-AE02-3B90CBCE4E1B}"/>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F31375DB-3B55-4A8A-924D-6D8E4AE6B44C}"/>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58" name="グループ化 57">
            <a:extLst>
              <a:ext uri="{FF2B5EF4-FFF2-40B4-BE49-F238E27FC236}">
                <a16:creationId xmlns:a16="http://schemas.microsoft.com/office/drawing/2014/main" id="{10D0D869-A169-43D1-86D1-A27B3C00E48C}"/>
              </a:ext>
            </a:extLst>
          </p:cNvPr>
          <p:cNvGrpSpPr/>
          <p:nvPr/>
        </p:nvGrpSpPr>
        <p:grpSpPr>
          <a:xfrm>
            <a:off x="7452556" y="4901718"/>
            <a:ext cx="0" cy="1038337"/>
            <a:chOff x="7181708" y="3520365"/>
            <a:chExt cx="0" cy="1038337"/>
          </a:xfrm>
        </p:grpSpPr>
        <p:cxnSp>
          <p:nvCxnSpPr>
            <p:cNvPr id="59" name="直線コネクタ 58">
              <a:extLst>
                <a:ext uri="{FF2B5EF4-FFF2-40B4-BE49-F238E27FC236}">
                  <a16:creationId xmlns:a16="http://schemas.microsoft.com/office/drawing/2014/main" id="{3E00750B-5070-4B38-95F1-5EAE6E939143}"/>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5B944A9A-E334-4EC5-B4C2-2443CCB2EBE6}"/>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21D00240-2FCC-4E23-893A-F0B8B44D41AB}"/>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62" name="テキスト ボックス 61">
            <a:extLst>
              <a:ext uri="{FF2B5EF4-FFF2-40B4-BE49-F238E27FC236}">
                <a16:creationId xmlns:a16="http://schemas.microsoft.com/office/drawing/2014/main" id="{701A5B90-FD03-4408-BB1D-B72B97D527B5}"/>
              </a:ext>
            </a:extLst>
          </p:cNvPr>
          <p:cNvSpPr txBox="1"/>
          <p:nvPr/>
        </p:nvSpPr>
        <p:spPr>
          <a:xfrm>
            <a:off x="3243282" y="4252068"/>
            <a:ext cx="939914" cy="769441"/>
          </a:xfrm>
          <a:prstGeom prst="rect">
            <a:avLst/>
          </a:prstGeom>
          <a:noFill/>
        </p:spPr>
        <p:txBody>
          <a:bodyPr wrap="square" rtlCol="0">
            <a:spAutoFit/>
          </a:bodyPr>
          <a:lstStyle/>
          <a:p>
            <a:r>
              <a:rPr kumimoji="1" lang="en-US" altLang="ja-JP" sz="4400" b="1" dirty="0"/>
              <a:t>80</a:t>
            </a:r>
            <a:endParaRPr kumimoji="1" lang="ja-JP" altLang="en-US" sz="4400" b="1" dirty="0"/>
          </a:p>
        </p:txBody>
      </p:sp>
      <p:sp>
        <p:nvSpPr>
          <p:cNvPr id="63" name="テキスト ボックス 62">
            <a:extLst>
              <a:ext uri="{FF2B5EF4-FFF2-40B4-BE49-F238E27FC236}">
                <a16:creationId xmlns:a16="http://schemas.microsoft.com/office/drawing/2014/main" id="{5A7D5054-7FF6-403C-A7B1-D418AD99264E}"/>
              </a:ext>
            </a:extLst>
          </p:cNvPr>
          <p:cNvSpPr txBox="1"/>
          <p:nvPr/>
        </p:nvSpPr>
        <p:spPr>
          <a:xfrm>
            <a:off x="3410010" y="5883799"/>
            <a:ext cx="606457" cy="769441"/>
          </a:xfrm>
          <a:prstGeom prst="rect">
            <a:avLst/>
          </a:prstGeom>
          <a:noFill/>
        </p:spPr>
        <p:txBody>
          <a:bodyPr wrap="square" rtlCol="0">
            <a:spAutoFit/>
          </a:bodyPr>
          <a:lstStyle/>
          <a:p>
            <a:r>
              <a:rPr kumimoji="1" lang="en-US" altLang="ja-JP" sz="4400" b="1" dirty="0"/>
              <a:t>1</a:t>
            </a:r>
            <a:endParaRPr kumimoji="1" lang="ja-JP" altLang="en-US" sz="4400" b="1" dirty="0"/>
          </a:p>
        </p:txBody>
      </p:sp>
      <p:sp>
        <p:nvSpPr>
          <p:cNvPr id="64" name="テキスト ボックス 63">
            <a:extLst>
              <a:ext uri="{FF2B5EF4-FFF2-40B4-BE49-F238E27FC236}">
                <a16:creationId xmlns:a16="http://schemas.microsoft.com/office/drawing/2014/main" id="{10C8A311-EFA2-418C-9434-5D630DAB6DD6}"/>
              </a:ext>
            </a:extLst>
          </p:cNvPr>
          <p:cNvSpPr txBox="1"/>
          <p:nvPr/>
        </p:nvSpPr>
        <p:spPr>
          <a:xfrm>
            <a:off x="5337671" y="5883799"/>
            <a:ext cx="606457" cy="769441"/>
          </a:xfrm>
          <a:prstGeom prst="rect">
            <a:avLst/>
          </a:prstGeom>
          <a:noFill/>
        </p:spPr>
        <p:txBody>
          <a:bodyPr wrap="square" rtlCol="0">
            <a:spAutoFit/>
          </a:bodyPr>
          <a:lstStyle/>
          <a:p>
            <a:r>
              <a:rPr kumimoji="1" lang="en-US" altLang="ja-JP" sz="4400" b="1" dirty="0"/>
              <a:t>2</a:t>
            </a:r>
            <a:endParaRPr kumimoji="1" lang="ja-JP" altLang="en-US" sz="4400" b="1" dirty="0"/>
          </a:p>
        </p:txBody>
      </p:sp>
      <p:sp>
        <p:nvSpPr>
          <p:cNvPr id="65" name="テキスト ボックス 64">
            <a:extLst>
              <a:ext uri="{FF2B5EF4-FFF2-40B4-BE49-F238E27FC236}">
                <a16:creationId xmlns:a16="http://schemas.microsoft.com/office/drawing/2014/main" id="{B8766C43-7226-4ECA-BC49-65BFEA7CD1F0}"/>
              </a:ext>
            </a:extLst>
          </p:cNvPr>
          <p:cNvSpPr txBox="1"/>
          <p:nvPr/>
        </p:nvSpPr>
        <p:spPr>
          <a:xfrm>
            <a:off x="6903976" y="4237795"/>
            <a:ext cx="1325315" cy="769441"/>
          </a:xfrm>
          <a:prstGeom prst="rect">
            <a:avLst/>
          </a:prstGeom>
          <a:noFill/>
        </p:spPr>
        <p:txBody>
          <a:bodyPr wrap="square" rtlCol="0">
            <a:spAutoFit/>
          </a:bodyPr>
          <a:lstStyle/>
          <a:p>
            <a:r>
              <a:rPr kumimoji="1" lang="en-US" altLang="ja-JP" sz="4400" b="1" dirty="0"/>
              <a:t>240</a:t>
            </a:r>
            <a:endParaRPr kumimoji="1" lang="ja-JP" altLang="en-US" sz="4400" b="1" dirty="0"/>
          </a:p>
        </p:txBody>
      </p:sp>
      <p:sp>
        <p:nvSpPr>
          <p:cNvPr id="66" name="四角形: 角を丸くする 65">
            <a:extLst>
              <a:ext uri="{FF2B5EF4-FFF2-40B4-BE49-F238E27FC236}">
                <a16:creationId xmlns:a16="http://schemas.microsoft.com/office/drawing/2014/main" id="{ADC68F8B-C93A-4441-A52F-AE68B6907ED5}"/>
              </a:ext>
            </a:extLst>
          </p:cNvPr>
          <p:cNvSpPr/>
          <p:nvPr/>
        </p:nvSpPr>
        <p:spPr>
          <a:xfrm>
            <a:off x="3093179" y="4246729"/>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0C9FDBC7-D25B-4E5C-B5A5-E8DAFFF1A92D}"/>
              </a:ext>
            </a:extLst>
          </p:cNvPr>
          <p:cNvSpPr txBox="1"/>
          <p:nvPr/>
        </p:nvSpPr>
        <p:spPr>
          <a:xfrm>
            <a:off x="7228671" y="5903103"/>
            <a:ext cx="606457" cy="769441"/>
          </a:xfrm>
          <a:prstGeom prst="rect">
            <a:avLst/>
          </a:prstGeom>
          <a:noFill/>
        </p:spPr>
        <p:txBody>
          <a:bodyPr wrap="square" rtlCol="0">
            <a:spAutoFit/>
          </a:bodyPr>
          <a:lstStyle/>
          <a:p>
            <a:r>
              <a:rPr kumimoji="1" lang="en-US" altLang="ja-JP" sz="4400" b="1" dirty="0"/>
              <a:t>3</a:t>
            </a:r>
            <a:endParaRPr kumimoji="1" lang="ja-JP" altLang="en-US" sz="4400" b="1" dirty="0"/>
          </a:p>
        </p:txBody>
      </p:sp>
      <p:sp>
        <p:nvSpPr>
          <p:cNvPr id="67" name="テキスト ボックス 66">
            <a:extLst>
              <a:ext uri="{FF2B5EF4-FFF2-40B4-BE49-F238E27FC236}">
                <a16:creationId xmlns:a16="http://schemas.microsoft.com/office/drawing/2014/main" id="{3613B705-89C4-4775-8970-202609749D0A}"/>
              </a:ext>
            </a:extLst>
          </p:cNvPr>
          <p:cNvSpPr txBox="1"/>
          <p:nvPr/>
        </p:nvSpPr>
        <p:spPr>
          <a:xfrm>
            <a:off x="626239" y="1760549"/>
            <a:ext cx="608524" cy="769441"/>
          </a:xfrm>
          <a:prstGeom prst="rect">
            <a:avLst/>
          </a:prstGeom>
          <a:noFill/>
        </p:spPr>
        <p:txBody>
          <a:bodyPr wrap="square" rtlCol="0">
            <a:spAutoFit/>
          </a:bodyPr>
          <a:lstStyle/>
          <a:p>
            <a:r>
              <a:rPr kumimoji="1" lang="en-US" altLang="ja-JP" sz="4400" b="1" dirty="0"/>
              <a:t>A</a:t>
            </a:r>
            <a:endParaRPr kumimoji="1" lang="ja-JP" altLang="en-US" sz="2800" b="1" dirty="0"/>
          </a:p>
        </p:txBody>
      </p:sp>
      <p:sp>
        <p:nvSpPr>
          <p:cNvPr id="68" name="テキスト ボックス 67">
            <a:extLst>
              <a:ext uri="{FF2B5EF4-FFF2-40B4-BE49-F238E27FC236}">
                <a16:creationId xmlns:a16="http://schemas.microsoft.com/office/drawing/2014/main" id="{695DBC29-8169-4BC6-8935-E038A2A77E01}"/>
              </a:ext>
            </a:extLst>
          </p:cNvPr>
          <p:cNvSpPr txBox="1"/>
          <p:nvPr/>
        </p:nvSpPr>
        <p:spPr>
          <a:xfrm>
            <a:off x="649402" y="5190843"/>
            <a:ext cx="606457" cy="769441"/>
          </a:xfrm>
          <a:prstGeom prst="rect">
            <a:avLst/>
          </a:prstGeom>
          <a:noFill/>
        </p:spPr>
        <p:txBody>
          <a:bodyPr wrap="square" rtlCol="0">
            <a:spAutoFit/>
          </a:bodyPr>
          <a:lstStyle/>
          <a:p>
            <a:r>
              <a:rPr kumimoji="1" lang="en-US" altLang="ja-JP" sz="4400" b="1" dirty="0"/>
              <a:t>B</a:t>
            </a:r>
            <a:endParaRPr kumimoji="1" lang="ja-JP" altLang="en-US" sz="2800" b="1" dirty="0"/>
          </a:p>
        </p:txBody>
      </p:sp>
      <p:sp>
        <p:nvSpPr>
          <p:cNvPr id="69" name="テキスト ボックス 68">
            <a:extLst>
              <a:ext uri="{FF2B5EF4-FFF2-40B4-BE49-F238E27FC236}">
                <a16:creationId xmlns:a16="http://schemas.microsoft.com/office/drawing/2014/main" id="{88C5A8D2-F190-437A-A7F3-085753C7029D}"/>
              </a:ext>
            </a:extLst>
          </p:cNvPr>
          <p:cNvSpPr txBox="1"/>
          <p:nvPr/>
        </p:nvSpPr>
        <p:spPr>
          <a:xfrm>
            <a:off x="8154290" y="1340563"/>
            <a:ext cx="1224213" cy="707886"/>
          </a:xfrm>
          <a:prstGeom prst="rect">
            <a:avLst/>
          </a:prstGeom>
          <a:noFill/>
        </p:spPr>
        <p:txBody>
          <a:bodyPr wrap="square" rtlCol="0">
            <a:spAutoFit/>
          </a:bodyPr>
          <a:lstStyle/>
          <a:p>
            <a:r>
              <a:rPr kumimoji="1" lang="en-US" altLang="ja-JP" sz="4000" b="1" dirty="0"/>
              <a:t>(</a:t>
            </a:r>
            <a:r>
              <a:rPr kumimoji="1" lang="ja-JP" altLang="en-US" sz="4000" b="1" dirty="0"/>
              <a:t>㎞</a:t>
            </a:r>
            <a:r>
              <a:rPr kumimoji="1" lang="en-US" altLang="ja-JP" sz="4000" b="1" dirty="0"/>
              <a:t>)</a:t>
            </a:r>
          </a:p>
        </p:txBody>
      </p:sp>
      <p:sp>
        <p:nvSpPr>
          <p:cNvPr id="71" name="テキスト ボックス 70">
            <a:extLst>
              <a:ext uri="{FF2B5EF4-FFF2-40B4-BE49-F238E27FC236}">
                <a16:creationId xmlns:a16="http://schemas.microsoft.com/office/drawing/2014/main" id="{87C62EC6-27E6-475E-8AB7-8F87A030D5D3}"/>
              </a:ext>
            </a:extLst>
          </p:cNvPr>
          <p:cNvSpPr txBox="1"/>
          <p:nvPr/>
        </p:nvSpPr>
        <p:spPr>
          <a:xfrm>
            <a:off x="8154290" y="2254499"/>
            <a:ext cx="1672996" cy="707886"/>
          </a:xfrm>
          <a:prstGeom prst="rect">
            <a:avLst/>
          </a:prstGeom>
          <a:noFill/>
        </p:spPr>
        <p:txBody>
          <a:bodyPr wrap="square" rtlCol="0">
            <a:spAutoFit/>
          </a:bodyPr>
          <a:lstStyle/>
          <a:p>
            <a:r>
              <a:rPr kumimoji="1" lang="en-US" altLang="ja-JP" sz="4000" b="1" dirty="0"/>
              <a:t>(</a:t>
            </a:r>
            <a:r>
              <a:rPr kumimoji="1" lang="ja-JP" altLang="en-US" sz="4000" b="1" dirty="0"/>
              <a:t>時間</a:t>
            </a:r>
            <a:r>
              <a:rPr kumimoji="1" lang="en-US" altLang="ja-JP" sz="4000" b="1" dirty="0"/>
              <a:t>)</a:t>
            </a:r>
          </a:p>
        </p:txBody>
      </p:sp>
      <p:sp>
        <p:nvSpPr>
          <p:cNvPr id="72" name="テキスト ボックス 71">
            <a:extLst>
              <a:ext uri="{FF2B5EF4-FFF2-40B4-BE49-F238E27FC236}">
                <a16:creationId xmlns:a16="http://schemas.microsoft.com/office/drawing/2014/main" id="{C3EA4682-BF3B-42D5-9753-56D1B1B2453D}"/>
              </a:ext>
            </a:extLst>
          </p:cNvPr>
          <p:cNvSpPr txBox="1"/>
          <p:nvPr/>
        </p:nvSpPr>
        <p:spPr>
          <a:xfrm>
            <a:off x="8197458" y="4705087"/>
            <a:ext cx="1224213" cy="707886"/>
          </a:xfrm>
          <a:prstGeom prst="rect">
            <a:avLst/>
          </a:prstGeom>
          <a:noFill/>
        </p:spPr>
        <p:txBody>
          <a:bodyPr wrap="square" rtlCol="0">
            <a:spAutoFit/>
          </a:bodyPr>
          <a:lstStyle/>
          <a:p>
            <a:r>
              <a:rPr kumimoji="1" lang="en-US" altLang="ja-JP" sz="4000" b="1" dirty="0"/>
              <a:t>(</a:t>
            </a:r>
            <a:r>
              <a:rPr kumimoji="1" lang="ja-JP" altLang="en-US" sz="4000" b="1" dirty="0"/>
              <a:t>㎞</a:t>
            </a:r>
            <a:r>
              <a:rPr kumimoji="1" lang="en-US" altLang="ja-JP" sz="4000" b="1" dirty="0"/>
              <a:t>)</a:t>
            </a:r>
          </a:p>
        </p:txBody>
      </p:sp>
      <p:sp>
        <p:nvSpPr>
          <p:cNvPr id="73" name="テキスト ボックス 72">
            <a:extLst>
              <a:ext uri="{FF2B5EF4-FFF2-40B4-BE49-F238E27FC236}">
                <a16:creationId xmlns:a16="http://schemas.microsoft.com/office/drawing/2014/main" id="{A4650872-F3E0-4BF7-B26E-7AE2D9F8BA49}"/>
              </a:ext>
            </a:extLst>
          </p:cNvPr>
          <p:cNvSpPr txBox="1"/>
          <p:nvPr/>
        </p:nvSpPr>
        <p:spPr>
          <a:xfrm>
            <a:off x="8197458" y="5619023"/>
            <a:ext cx="1838729" cy="707886"/>
          </a:xfrm>
          <a:prstGeom prst="rect">
            <a:avLst/>
          </a:prstGeom>
          <a:noFill/>
        </p:spPr>
        <p:txBody>
          <a:bodyPr wrap="square" rtlCol="0">
            <a:spAutoFit/>
          </a:bodyPr>
          <a:lstStyle/>
          <a:p>
            <a:r>
              <a:rPr kumimoji="1" lang="en-US" altLang="ja-JP" sz="4000" b="1" dirty="0"/>
              <a:t>(</a:t>
            </a:r>
            <a:r>
              <a:rPr kumimoji="1" lang="ja-JP" altLang="en-US" sz="4000" b="1" dirty="0"/>
              <a:t>時間</a:t>
            </a:r>
            <a:r>
              <a:rPr kumimoji="1" lang="en-US" altLang="ja-JP" sz="4000" b="1" dirty="0"/>
              <a:t>)</a:t>
            </a:r>
          </a:p>
        </p:txBody>
      </p:sp>
      <p:sp>
        <p:nvSpPr>
          <p:cNvPr id="74" name="テキスト ボックス 73">
            <a:extLst>
              <a:ext uri="{FF2B5EF4-FFF2-40B4-BE49-F238E27FC236}">
                <a16:creationId xmlns:a16="http://schemas.microsoft.com/office/drawing/2014/main" id="{21FDAA8B-069E-4C06-9D5E-EF73532FB13A}"/>
              </a:ext>
            </a:extLst>
          </p:cNvPr>
          <p:cNvSpPr txBox="1"/>
          <p:nvPr/>
        </p:nvSpPr>
        <p:spPr>
          <a:xfrm>
            <a:off x="9227153" y="755740"/>
            <a:ext cx="2599757" cy="769441"/>
          </a:xfrm>
          <a:prstGeom prst="rect">
            <a:avLst/>
          </a:prstGeom>
          <a:noFill/>
        </p:spPr>
        <p:txBody>
          <a:bodyPr wrap="square" rtlCol="0">
            <a:spAutoFit/>
          </a:bodyPr>
          <a:lstStyle/>
          <a:p>
            <a:r>
              <a:rPr kumimoji="1" lang="ja-JP" altLang="en-US" sz="4400" b="1" dirty="0">
                <a:solidFill>
                  <a:srgbClr val="FF0000"/>
                </a:solidFill>
              </a:rPr>
              <a:t>時速</a:t>
            </a:r>
            <a:r>
              <a:rPr lang="en-US" altLang="ja-JP" sz="4400" b="1" dirty="0">
                <a:solidFill>
                  <a:srgbClr val="FF0000"/>
                </a:solidFill>
              </a:rPr>
              <a:t>75</a:t>
            </a:r>
            <a:r>
              <a:rPr lang="ja-JP" altLang="en-US" sz="4400" b="1" dirty="0">
                <a:solidFill>
                  <a:srgbClr val="FF0000"/>
                </a:solidFill>
              </a:rPr>
              <a:t>㎞</a:t>
            </a:r>
            <a:endParaRPr kumimoji="1" lang="ja-JP" altLang="en-US" sz="4400" b="1" dirty="0"/>
          </a:p>
        </p:txBody>
      </p:sp>
      <p:sp>
        <p:nvSpPr>
          <p:cNvPr id="75" name="テキスト ボックス 74">
            <a:extLst>
              <a:ext uri="{FF2B5EF4-FFF2-40B4-BE49-F238E27FC236}">
                <a16:creationId xmlns:a16="http://schemas.microsoft.com/office/drawing/2014/main" id="{528FFAFE-2039-46D6-BCEE-8CB5C3D6AAE4}"/>
              </a:ext>
            </a:extLst>
          </p:cNvPr>
          <p:cNvSpPr txBox="1"/>
          <p:nvPr/>
        </p:nvSpPr>
        <p:spPr>
          <a:xfrm>
            <a:off x="9393541" y="4159923"/>
            <a:ext cx="2745443" cy="769441"/>
          </a:xfrm>
          <a:prstGeom prst="rect">
            <a:avLst/>
          </a:prstGeom>
          <a:noFill/>
        </p:spPr>
        <p:txBody>
          <a:bodyPr wrap="square" rtlCol="0">
            <a:spAutoFit/>
          </a:bodyPr>
          <a:lstStyle/>
          <a:p>
            <a:r>
              <a:rPr kumimoji="1" lang="ja-JP" altLang="en-US" sz="4400" b="1" dirty="0">
                <a:solidFill>
                  <a:srgbClr val="FF0000"/>
                </a:solidFill>
              </a:rPr>
              <a:t>時速</a:t>
            </a:r>
            <a:r>
              <a:rPr kumimoji="1" lang="en-US" altLang="ja-JP" sz="4400" b="1" dirty="0">
                <a:solidFill>
                  <a:srgbClr val="FF0000"/>
                </a:solidFill>
              </a:rPr>
              <a:t>80</a:t>
            </a:r>
            <a:r>
              <a:rPr kumimoji="1" lang="ja-JP" altLang="en-US" sz="4400" b="1" dirty="0">
                <a:solidFill>
                  <a:srgbClr val="FF0000"/>
                </a:solidFill>
              </a:rPr>
              <a:t>㎞</a:t>
            </a:r>
          </a:p>
        </p:txBody>
      </p:sp>
    </p:spTree>
    <p:extLst>
      <p:ext uri="{BB962C8B-B14F-4D97-AF65-F5344CB8AC3E}">
        <p14:creationId xmlns:p14="http://schemas.microsoft.com/office/powerpoint/2010/main" val="320167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1" grpId="0"/>
      <p:bldP spid="16" grpId="0"/>
      <p:bldP spid="17" grpId="0"/>
      <p:bldP spid="36" grpId="0"/>
      <p:bldP spid="37" grpId="0"/>
      <p:bldP spid="38" grpId="0"/>
      <p:bldP spid="39" grpId="0"/>
      <p:bldP spid="40" grpId="0" animBg="1"/>
      <p:bldP spid="43" grpId="0"/>
      <p:bldP spid="44" grpId="0"/>
      <p:bldP spid="62" grpId="0"/>
      <p:bldP spid="63" grpId="0"/>
      <p:bldP spid="64" grpId="0"/>
      <p:bldP spid="65" grpId="0"/>
      <p:bldP spid="66" grpId="0" animBg="1"/>
      <p:bldP spid="93" grpId="0"/>
      <p:bldP spid="67" grpId="0"/>
      <p:bldP spid="68" grpId="0"/>
      <p:bldP spid="69" grpId="0"/>
      <p:bldP spid="71" grpId="0"/>
      <p:bldP spid="72" grpId="0"/>
      <p:bldP spid="73" grpId="0"/>
      <p:bldP spid="74" grpId="0"/>
      <p:bldP spid="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7" name="テキスト ボックス 6">
            <a:extLst>
              <a:ext uri="{FF2B5EF4-FFF2-40B4-BE49-F238E27FC236}">
                <a16:creationId xmlns:a16="http://schemas.microsoft.com/office/drawing/2014/main" id="{33CCACB1-8AA9-4324-A61D-900097DE5DA8}"/>
              </a:ext>
            </a:extLst>
          </p:cNvPr>
          <p:cNvSpPr txBox="1"/>
          <p:nvPr/>
        </p:nvSpPr>
        <p:spPr>
          <a:xfrm>
            <a:off x="316047" y="2561890"/>
            <a:ext cx="2206894" cy="1015663"/>
          </a:xfrm>
          <a:prstGeom prst="rect">
            <a:avLst/>
          </a:prstGeom>
          <a:noFill/>
        </p:spPr>
        <p:txBody>
          <a:bodyPr wrap="square" rtlCol="0">
            <a:spAutoFit/>
          </a:bodyPr>
          <a:lstStyle/>
          <a:p>
            <a:r>
              <a:rPr kumimoji="1" lang="ja-JP" altLang="en-US" sz="6000" b="1" dirty="0"/>
              <a:t>分速　</a:t>
            </a:r>
          </a:p>
        </p:txBody>
      </p:sp>
      <p:sp>
        <p:nvSpPr>
          <p:cNvPr id="8" name="テキスト ボックス 7">
            <a:extLst>
              <a:ext uri="{FF2B5EF4-FFF2-40B4-BE49-F238E27FC236}">
                <a16:creationId xmlns:a16="http://schemas.microsoft.com/office/drawing/2014/main" id="{E3779F0C-26C4-4743-8031-2A59A731E1C9}"/>
              </a:ext>
            </a:extLst>
          </p:cNvPr>
          <p:cNvSpPr txBox="1"/>
          <p:nvPr/>
        </p:nvSpPr>
        <p:spPr>
          <a:xfrm>
            <a:off x="339354" y="651283"/>
            <a:ext cx="2206894" cy="1015663"/>
          </a:xfrm>
          <a:prstGeom prst="rect">
            <a:avLst/>
          </a:prstGeom>
          <a:noFill/>
        </p:spPr>
        <p:txBody>
          <a:bodyPr wrap="square" rtlCol="0">
            <a:spAutoFit/>
          </a:bodyPr>
          <a:lstStyle/>
          <a:p>
            <a:r>
              <a:rPr kumimoji="1" lang="ja-JP" altLang="en-US" sz="6000" b="1" dirty="0"/>
              <a:t>秒速　</a:t>
            </a:r>
          </a:p>
        </p:txBody>
      </p:sp>
      <p:sp>
        <p:nvSpPr>
          <p:cNvPr id="9" name="テキスト ボックス 8">
            <a:extLst>
              <a:ext uri="{FF2B5EF4-FFF2-40B4-BE49-F238E27FC236}">
                <a16:creationId xmlns:a16="http://schemas.microsoft.com/office/drawing/2014/main" id="{B861E321-5682-4174-AB11-89FFEE92DD14}"/>
              </a:ext>
            </a:extLst>
          </p:cNvPr>
          <p:cNvSpPr txBox="1"/>
          <p:nvPr/>
        </p:nvSpPr>
        <p:spPr>
          <a:xfrm>
            <a:off x="316047" y="4500882"/>
            <a:ext cx="2206894" cy="1015663"/>
          </a:xfrm>
          <a:prstGeom prst="rect">
            <a:avLst/>
          </a:prstGeom>
          <a:noFill/>
        </p:spPr>
        <p:txBody>
          <a:bodyPr wrap="square" rtlCol="0">
            <a:spAutoFit/>
          </a:bodyPr>
          <a:lstStyle/>
          <a:p>
            <a:r>
              <a:rPr kumimoji="1" lang="ja-JP" altLang="en-US" sz="6000" b="1" dirty="0"/>
              <a:t>時速　</a:t>
            </a:r>
          </a:p>
        </p:txBody>
      </p:sp>
      <p:sp>
        <p:nvSpPr>
          <p:cNvPr id="6" name="テキスト ボックス 5">
            <a:extLst>
              <a:ext uri="{FF2B5EF4-FFF2-40B4-BE49-F238E27FC236}">
                <a16:creationId xmlns:a16="http://schemas.microsoft.com/office/drawing/2014/main" id="{381927EF-6644-42D6-9397-36BAA3980D0D}"/>
              </a:ext>
            </a:extLst>
          </p:cNvPr>
          <p:cNvSpPr txBox="1"/>
          <p:nvPr/>
        </p:nvSpPr>
        <p:spPr>
          <a:xfrm>
            <a:off x="2607210" y="646331"/>
            <a:ext cx="9398321" cy="1938992"/>
          </a:xfrm>
          <a:prstGeom prst="rect">
            <a:avLst/>
          </a:prstGeom>
          <a:noFill/>
        </p:spPr>
        <p:txBody>
          <a:bodyPr wrap="square" rtlCol="0">
            <a:spAutoFit/>
          </a:bodyPr>
          <a:lstStyle/>
          <a:p>
            <a:r>
              <a:rPr kumimoji="1" lang="ja-JP" altLang="en-US" sz="6000" b="1" dirty="0"/>
              <a:t>１秒間あたりに進む道のりで表した速さ　</a:t>
            </a:r>
          </a:p>
        </p:txBody>
      </p:sp>
      <p:sp>
        <p:nvSpPr>
          <p:cNvPr id="10" name="テキスト ボックス 9">
            <a:extLst>
              <a:ext uri="{FF2B5EF4-FFF2-40B4-BE49-F238E27FC236}">
                <a16:creationId xmlns:a16="http://schemas.microsoft.com/office/drawing/2014/main" id="{D5C3E467-127E-4D32-AC98-A19F65299E33}"/>
              </a:ext>
            </a:extLst>
          </p:cNvPr>
          <p:cNvSpPr txBox="1"/>
          <p:nvPr/>
        </p:nvSpPr>
        <p:spPr>
          <a:xfrm>
            <a:off x="2607210" y="2561890"/>
            <a:ext cx="9398321" cy="1938992"/>
          </a:xfrm>
          <a:prstGeom prst="rect">
            <a:avLst/>
          </a:prstGeom>
          <a:noFill/>
        </p:spPr>
        <p:txBody>
          <a:bodyPr wrap="square" rtlCol="0">
            <a:spAutoFit/>
          </a:bodyPr>
          <a:lstStyle/>
          <a:p>
            <a:r>
              <a:rPr kumimoji="1" lang="ja-JP" altLang="en-US" sz="6000" b="1" dirty="0"/>
              <a:t>１分間あたりに進む道のりで表した速さ　</a:t>
            </a:r>
          </a:p>
        </p:txBody>
      </p:sp>
      <p:sp>
        <p:nvSpPr>
          <p:cNvPr id="11" name="テキスト ボックス 10">
            <a:extLst>
              <a:ext uri="{FF2B5EF4-FFF2-40B4-BE49-F238E27FC236}">
                <a16:creationId xmlns:a16="http://schemas.microsoft.com/office/drawing/2014/main" id="{58D1855C-56C9-4220-A073-3EAF717EEE74}"/>
              </a:ext>
            </a:extLst>
          </p:cNvPr>
          <p:cNvSpPr txBox="1"/>
          <p:nvPr/>
        </p:nvSpPr>
        <p:spPr>
          <a:xfrm>
            <a:off x="2679383" y="4500882"/>
            <a:ext cx="9398320" cy="1938992"/>
          </a:xfrm>
          <a:prstGeom prst="rect">
            <a:avLst/>
          </a:prstGeom>
          <a:noFill/>
        </p:spPr>
        <p:txBody>
          <a:bodyPr wrap="square" rtlCol="0">
            <a:spAutoFit/>
          </a:bodyPr>
          <a:lstStyle/>
          <a:p>
            <a:r>
              <a:rPr kumimoji="1" lang="ja-JP" altLang="en-US" sz="6000" b="1" dirty="0"/>
              <a:t>１時間あたりに進む道のりで表した速さ　</a:t>
            </a:r>
          </a:p>
        </p:txBody>
      </p:sp>
    </p:spTree>
    <p:extLst>
      <p:ext uri="{BB962C8B-B14F-4D97-AF65-F5344CB8AC3E}">
        <p14:creationId xmlns:p14="http://schemas.microsoft.com/office/powerpoint/2010/main" val="22268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6"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3AEB1A-D59B-4BFD-AFE0-060ABB1AAFDD}"/>
              </a:ext>
            </a:extLst>
          </p:cNvPr>
          <p:cNvSpPr txBox="1"/>
          <p:nvPr/>
        </p:nvSpPr>
        <p:spPr>
          <a:xfrm>
            <a:off x="351689" y="1415764"/>
            <a:ext cx="9535889" cy="646331"/>
          </a:xfrm>
          <a:prstGeom prst="rect">
            <a:avLst/>
          </a:prstGeom>
          <a:noFill/>
        </p:spPr>
        <p:txBody>
          <a:bodyPr wrap="square" rtlCol="0">
            <a:spAutoFit/>
          </a:bodyPr>
          <a:lstStyle/>
          <a:p>
            <a:r>
              <a:rPr lang="ja-JP" altLang="en-US" sz="3600" b="1" dirty="0"/>
              <a:t>①</a:t>
            </a:r>
            <a:r>
              <a:rPr lang="en-US" altLang="ja-JP" sz="3600" b="1" dirty="0"/>
              <a:t>13.5km</a:t>
            </a:r>
            <a:r>
              <a:rPr lang="ja-JP" altLang="en-US" sz="3600" b="1" dirty="0"/>
              <a:t>の道のりを</a:t>
            </a:r>
            <a:r>
              <a:rPr lang="en-US" altLang="ja-JP" sz="3600" b="1" dirty="0"/>
              <a:t>3</a:t>
            </a:r>
            <a:r>
              <a:rPr lang="ja-JP" altLang="en-US" sz="3600" b="1" dirty="0"/>
              <a:t>時間で歩いた人の時速</a:t>
            </a:r>
            <a:endParaRPr lang="en-US" altLang="ja-JP" sz="3600" b="1" dirty="0"/>
          </a:p>
        </p:txBody>
      </p:sp>
      <p:grpSp>
        <p:nvGrpSpPr>
          <p:cNvPr id="15" name="グループ化 14">
            <a:extLst>
              <a:ext uri="{FF2B5EF4-FFF2-40B4-BE49-F238E27FC236}">
                <a16:creationId xmlns:a16="http://schemas.microsoft.com/office/drawing/2014/main" id="{D71A80D5-705B-46C4-BF24-03356DF4E58C}"/>
              </a:ext>
            </a:extLst>
          </p:cNvPr>
          <p:cNvGrpSpPr/>
          <p:nvPr/>
        </p:nvGrpSpPr>
        <p:grpSpPr>
          <a:xfrm>
            <a:off x="419710" y="73573"/>
            <a:ext cx="2947433" cy="750284"/>
            <a:chOff x="419710" y="73573"/>
            <a:chExt cx="2947433" cy="750284"/>
          </a:xfrm>
        </p:grpSpPr>
        <p:sp>
          <p:nvSpPr>
            <p:cNvPr id="3" name="テキスト ボックス 2">
              <a:extLst>
                <a:ext uri="{FF2B5EF4-FFF2-40B4-BE49-F238E27FC236}">
                  <a16:creationId xmlns:a16="http://schemas.microsoft.com/office/drawing/2014/main" id="{5A2DDF90-690C-4A39-8D72-CB58A50C8F7A}"/>
                </a:ext>
              </a:extLst>
            </p:cNvPr>
            <p:cNvSpPr txBox="1"/>
            <p:nvPr/>
          </p:nvSpPr>
          <p:spPr>
            <a:xfrm>
              <a:off x="419710" y="177526"/>
              <a:ext cx="2947433" cy="646331"/>
            </a:xfrm>
            <a:prstGeom prst="rect">
              <a:avLst/>
            </a:prstGeom>
            <a:noFill/>
          </p:spPr>
          <p:txBody>
            <a:bodyPr wrap="square" rtlCol="0">
              <a:spAutoFit/>
            </a:bodyPr>
            <a:lstStyle/>
            <a:p>
              <a:r>
                <a:rPr lang="en-US" altLang="ja-JP" sz="3600" b="1" dirty="0"/>
                <a:t>P222</a:t>
              </a:r>
              <a:r>
                <a:rPr lang="ja-JP" altLang="en-US" sz="3600" b="1" dirty="0"/>
                <a:t>　４</a:t>
              </a:r>
              <a:endParaRPr kumimoji="1" lang="ja-JP" altLang="en-US" sz="3600" b="1" dirty="0"/>
            </a:p>
          </p:txBody>
        </p:sp>
        <p:sp>
          <p:nvSpPr>
            <p:cNvPr id="4" name="二等辺三角形 3">
              <a:extLst>
                <a:ext uri="{FF2B5EF4-FFF2-40B4-BE49-F238E27FC236}">
                  <a16:creationId xmlns:a16="http://schemas.microsoft.com/office/drawing/2014/main" id="{7C4036BC-A03C-4E23-B2D6-7DD7FD258E03}"/>
                </a:ext>
              </a:extLst>
            </p:cNvPr>
            <p:cNvSpPr/>
            <p:nvPr/>
          </p:nvSpPr>
          <p:spPr>
            <a:xfrm>
              <a:off x="1979487" y="73573"/>
              <a:ext cx="710005" cy="653465"/>
            </a:xfrm>
            <a:custGeom>
              <a:avLst/>
              <a:gdLst>
                <a:gd name="connsiteX0" fmla="*/ 0 w 710005"/>
                <a:gd name="connsiteY0" fmla="*/ 727038 h 727038"/>
                <a:gd name="connsiteX1" fmla="*/ 355003 w 710005"/>
                <a:gd name="connsiteY1" fmla="*/ 0 h 727038"/>
                <a:gd name="connsiteX2" fmla="*/ 710005 w 710005"/>
                <a:gd name="connsiteY2" fmla="*/ 727038 h 727038"/>
                <a:gd name="connsiteX3" fmla="*/ 0 w 710005"/>
                <a:gd name="connsiteY3" fmla="*/ 727038 h 727038"/>
                <a:gd name="connsiteX0" fmla="*/ 0 w 710005"/>
                <a:gd name="connsiteY0" fmla="*/ 653465 h 653465"/>
                <a:gd name="connsiteX1" fmla="*/ 333982 w 710005"/>
                <a:gd name="connsiteY1" fmla="*/ 0 h 653465"/>
                <a:gd name="connsiteX2" fmla="*/ 710005 w 710005"/>
                <a:gd name="connsiteY2" fmla="*/ 653465 h 653465"/>
                <a:gd name="connsiteX3" fmla="*/ 0 w 710005"/>
                <a:gd name="connsiteY3" fmla="*/ 653465 h 653465"/>
              </a:gdLst>
              <a:ahLst/>
              <a:cxnLst>
                <a:cxn ang="0">
                  <a:pos x="connsiteX0" y="connsiteY0"/>
                </a:cxn>
                <a:cxn ang="0">
                  <a:pos x="connsiteX1" y="connsiteY1"/>
                </a:cxn>
                <a:cxn ang="0">
                  <a:pos x="connsiteX2" y="connsiteY2"/>
                </a:cxn>
                <a:cxn ang="0">
                  <a:pos x="connsiteX3" y="connsiteY3"/>
                </a:cxn>
              </a:cxnLst>
              <a:rect l="l" t="t" r="r" b="b"/>
              <a:pathLst>
                <a:path w="710005" h="653465">
                  <a:moveTo>
                    <a:pt x="0" y="653465"/>
                  </a:moveTo>
                  <a:lnTo>
                    <a:pt x="333982" y="0"/>
                  </a:lnTo>
                  <a:lnTo>
                    <a:pt x="710005" y="653465"/>
                  </a:lnTo>
                  <a:lnTo>
                    <a:pt x="0" y="653465"/>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A3191BAF-5378-410C-8C00-49416497F824}"/>
              </a:ext>
            </a:extLst>
          </p:cNvPr>
          <p:cNvSpPr txBox="1"/>
          <p:nvPr/>
        </p:nvSpPr>
        <p:spPr>
          <a:xfrm>
            <a:off x="351689" y="2922189"/>
            <a:ext cx="10460337" cy="646331"/>
          </a:xfrm>
          <a:prstGeom prst="rect">
            <a:avLst/>
          </a:prstGeom>
          <a:noFill/>
        </p:spPr>
        <p:txBody>
          <a:bodyPr wrap="square" rtlCol="0">
            <a:spAutoFit/>
          </a:bodyPr>
          <a:lstStyle/>
          <a:p>
            <a:r>
              <a:rPr kumimoji="1" lang="ja-JP" altLang="en-US" sz="3600" b="1" dirty="0"/>
              <a:t>②</a:t>
            </a:r>
            <a:r>
              <a:rPr kumimoji="1" lang="en-US" altLang="ja-JP" sz="3600" b="1" dirty="0"/>
              <a:t>1500</a:t>
            </a:r>
            <a:r>
              <a:rPr kumimoji="1" lang="ja-JP" altLang="en-US" sz="3600" b="1" dirty="0"/>
              <a:t>ｍの道のりを</a:t>
            </a:r>
            <a:r>
              <a:rPr kumimoji="1" lang="en-US" altLang="ja-JP" sz="3600" b="1" dirty="0"/>
              <a:t>2</a:t>
            </a:r>
            <a:r>
              <a:rPr kumimoji="1" lang="ja-JP" altLang="en-US" sz="3600" b="1" dirty="0"/>
              <a:t>分間で進んだ自動車の分速</a:t>
            </a:r>
            <a:endParaRPr lang="en-US" altLang="ja-JP" sz="3600" b="1" dirty="0"/>
          </a:p>
        </p:txBody>
      </p:sp>
      <p:sp>
        <p:nvSpPr>
          <p:cNvPr id="6" name="テキスト ボックス 5">
            <a:extLst>
              <a:ext uri="{FF2B5EF4-FFF2-40B4-BE49-F238E27FC236}">
                <a16:creationId xmlns:a16="http://schemas.microsoft.com/office/drawing/2014/main" id="{7F609388-80C6-48A1-8A61-0BE43E385E1B}"/>
              </a:ext>
            </a:extLst>
          </p:cNvPr>
          <p:cNvSpPr txBox="1"/>
          <p:nvPr/>
        </p:nvSpPr>
        <p:spPr>
          <a:xfrm>
            <a:off x="277300" y="4720749"/>
            <a:ext cx="11338592" cy="646331"/>
          </a:xfrm>
          <a:prstGeom prst="rect">
            <a:avLst/>
          </a:prstGeom>
          <a:noFill/>
        </p:spPr>
        <p:txBody>
          <a:bodyPr wrap="square" rtlCol="0">
            <a:spAutoFit/>
          </a:bodyPr>
          <a:lstStyle/>
          <a:p>
            <a:r>
              <a:rPr kumimoji="1" lang="ja-JP" altLang="en-US" sz="3600" b="1" dirty="0"/>
              <a:t>③</a:t>
            </a:r>
            <a:r>
              <a:rPr kumimoji="1" lang="en-US" altLang="ja-JP" sz="3600" b="1" dirty="0"/>
              <a:t>180</a:t>
            </a:r>
            <a:r>
              <a:rPr kumimoji="1" lang="ja-JP" altLang="en-US" sz="3600" b="1" dirty="0"/>
              <a:t>ｍの高さを</a:t>
            </a:r>
            <a:r>
              <a:rPr kumimoji="1" lang="en-US" altLang="ja-JP" sz="3600" b="1" dirty="0"/>
              <a:t>30</a:t>
            </a:r>
            <a:r>
              <a:rPr kumimoji="1" lang="ja-JP" altLang="en-US" sz="3600" b="1" dirty="0"/>
              <a:t>秒でのぼったエレベーターの秒速</a:t>
            </a:r>
            <a:endParaRPr lang="en-US" altLang="ja-JP" sz="3600" b="1" dirty="0"/>
          </a:p>
        </p:txBody>
      </p:sp>
      <p:sp>
        <p:nvSpPr>
          <p:cNvPr id="7" name="テキスト ボックス 6">
            <a:extLst>
              <a:ext uri="{FF2B5EF4-FFF2-40B4-BE49-F238E27FC236}">
                <a16:creationId xmlns:a16="http://schemas.microsoft.com/office/drawing/2014/main" id="{A3336B8D-ED51-4FD4-9756-68CEC5C63ED4}"/>
              </a:ext>
            </a:extLst>
          </p:cNvPr>
          <p:cNvSpPr txBox="1"/>
          <p:nvPr/>
        </p:nvSpPr>
        <p:spPr>
          <a:xfrm>
            <a:off x="1376625" y="727038"/>
            <a:ext cx="6966947" cy="707886"/>
          </a:xfrm>
          <a:prstGeom prst="rect">
            <a:avLst/>
          </a:prstGeom>
          <a:noFill/>
        </p:spPr>
        <p:txBody>
          <a:bodyPr wrap="square" rtlCol="0">
            <a:spAutoFit/>
          </a:bodyPr>
          <a:lstStyle/>
          <a:p>
            <a:r>
              <a:rPr kumimoji="1" lang="ja-JP" altLang="en-US" sz="4000" b="1" dirty="0"/>
              <a:t>次の速さを求めましょう。</a:t>
            </a:r>
            <a:endParaRPr kumimoji="1" lang="en-US" altLang="ja-JP" sz="4000" b="1" dirty="0"/>
          </a:p>
        </p:txBody>
      </p:sp>
      <p:sp>
        <p:nvSpPr>
          <p:cNvPr id="8" name="テキスト ボックス 50">
            <a:extLst>
              <a:ext uri="{FF2B5EF4-FFF2-40B4-BE49-F238E27FC236}">
                <a16:creationId xmlns:a16="http://schemas.microsoft.com/office/drawing/2014/main" id="{2024D9F5-97AD-4375-851C-DA7275AE4B4D}"/>
              </a:ext>
            </a:extLst>
          </p:cNvPr>
          <p:cNvSpPr txBox="1"/>
          <p:nvPr/>
        </p:nvSpPr>
        <p:spPr>
          <a:xfrm>
            <a:off x="3448311" y="19152"/>
            <a:ext cx="5498123" cy="7694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4400" b="1" dirty="0">
                <a:solidFill>
                  <a:srgbClr val="0070C0"/>
                </a:solidFill>
              </a:rPr>
              <a:t>道のり</a:t>
            </a:r>
            <a:r>
              <a:rPr kumimoji="1" lang="en-US" altLang="ja-JP" sz="4400" b="1" dirty="0"/>
              <a:t>÷</a:t>
            </a:r>
            <a:r>
              <a:rPr kumimoji="1" lang="ja-JP" altLang="en-US" sz="4400" b="1" dirty="0">
                <a:solidFill>
                  <a:srgbClr val="00B050"/>
                </a:solidFill>
              </a:rPr>
              <a:t>時間</a:t>
            </a:r>
            <a:r>
              <a:rPr kumimoji="1" lang="ja-JP" altLang="en-US" sz="4400" b="1" dirty="0"/>
              <a:t>＝</a:t>
            </a:r>
            <a:r>
              <a:rPr kumimoji="1" lang="ja-JP" altLang="en-US" sz="4400" b="1" dirty="0">
                <a:solidFill>
                  <a:srgbClr val="FF0000"/>
                </a:solidFill>
              </a:rPr>
              <a:t>速さ</a:t>
            </a:r>
            <a:endParaRPr kumimoji="1" lang="ja-JP" altLang="en-US" sz="2800" b="1" dirty="0">
              <a:solidFill>
                <a:srgbClr val="FF0000"/>
              </a:solidFill>
            </a:endParaRPr>
          </a:p>
        </p:txBody>
      </p:sp>
      <p:sp>
        <p:nvSpPr>
          <p:cNvPr id="9" name="テキスト ボックス 8">
            <a:extLst>
              <a:ext uri="{FF2B5EF4-FFF2-40B4-BE49-F238E27FC236}">
                <a16:creationId xmlns:a16="http://schemas.microsoft.com/office/drawing/2014/main" id="{552FE335-1AE7-49EC-A6C9-1D949D5DCF99}"/>
              </a:ext>
            </a:extLst>
          </p:cNvPr>
          <p:cNvSpPr txBox="1"/>
          <p:nvPr/>
        </p:nvSpPr>
        <p:spPr>
          <a:xfrm>
            <a:off x="692691" y="2069226"/>
            <a:ext cx="683934" cy="646331"/>
          </a:xfrm>
          <a:prstGeom prst="rect">
            <a:avLst/>
          </a:prstGeom>
          <a:noFill/>
        </p:spPr>
        <p:txBody>
          <a:bodyPr wrap="square" rtlCol="0">
            <a:spAutoFit/>
          </a:bodyPr>
          <a:lstStyle/>
          <a:p>
            <a:r>
              <a:rPr lang="ja-JP" altLang="en-US" sz="3600" b="1" dirty="0"/>
              <a:t>式</a:t>
            </a:r>
            <a:endParaRPr kumimoji="1" lang="ja-JP" altLang="en-US" sz="3600" b="1" dirty="0"/>
          </a:p>
        </p:txBody>
      </p:sp>
      <p:sp>
        <p:nvSpPr>
          <p:cNvPr id="10" name="テキスト ボックス 9">
            <a:extLst>
              <a:ext uri="{FF2B5EF4-FFF2-40B4-BE49-F238E27FC236}">
                <a16:creationId xmlns:a16="http://schemas.microsoft.com/office/drawing/2014/main" id="{25EE775A-F8A7-4156-988F-DF131338196A}"/>
              </a:ext>
            </a:extLst>
          </p:cNvPr>
          <p:cNvSpPr txBox="1"/>
          <p:nvPr/>
        </p:nvSpPr>
        <p:spPr>
          <a:xfrm>
            <a:off x="692691" y="3529080"/>
            <a:ext cx="683934" cy="646331"/>
          </a:xfrm>
          <a:prstGeom prst="rect">
            <a:avLst/>
          </a:prstGeom>
          <a:noFill/>
        </p:spPr>
        <p:txBody>
          <a:bodyPr wrap="square" rtlCol="0">
            <a:spAutoFit/>
          </a:bodyPr>
          <a:lstStyle/>
          <a:p>
            <a:r>
              <a:rPr lang="ja-JP" altLang="en-US" sz="3600" b="1" dirty="0"/>
              <a:t>式</a:t>
            </a:r>
            <a:endParaRPr kumimoji="1" lang="ja-JP" altLang="en-US" sz="3600" b="1" dirty="0"/>
          </a:p>
        </p:txBody>
      </p:sp>
      <p:sp>
        <p:nvSpPr>
          <p:cNvPr id="11" name="テキスト ボックス 10">
            <a:extLst>
              <a:ext uri="{FF2B5EF4-FFF2-40B4-BE49-F238E27FC236}">
                <a16:creationId xmlns:a16="http://schemas.microsoft.com/office/drawing/2014/main" id="{3D2BD43F-4719-47C1-A1CE-AFDFD32F0189}"/>
              </a:ext>
            </a:extLst>
          </p:cNvPr>
          <p:cNvSpPr txBox="1"/>
          <p:nvPr/>
        </p:nvSpPr>
        <p:spPr>
          <a:xfrm>
            <a:off x="784800" y="5266085"/>
            <a:ext cx="683934" cy="646331"/>
          </a:xfrm>
          <a:prstGeom prst="rect">
            <a:avLst/>
          </a:prstGeom>
          <a:noFill/>
        </p:spPr>
        <p:txBody>
          <a:bodyPr wrap="square" rtlCol="0">
            <a:spAutoFit/>
          </a:bodyPr>
          <a:lstStyle/>
          <a:p>
            <a:r>
              <a:rPr lang="ja-JP" altLang="en-US" sz="3600" b="1" dirty="0"/>
              <a:t>式</a:t>
            </a:r>
            <a:endParaRPr kumimoji="1" lang="ja-JP" altLang="en-US" sz="3600" b="1" dirty="0"/>
          </a:p>
        </p:txBody>
      </p:sp>
      <p:sp>
        <p:nvSpPr>
          <p:cNvPr id="12" name="テキスト ボックス 11">
            <a:extLst>
              <a:ext uri="{FF2B5EF4-FFF2-40B4-BE49-F238E27FC236}">
                <a16:creationId xmlns:a16="http://schemas.microsoft.com/office/drawing/2014/main" id="{9B1DFA6C-5B1A-4840-B193-47BFF319F248}"/>
              </a:ext>
            </a:extLst>
          </p:cNvPr>
          <p:cNvSpPr txBox="1"/>
          <p:nvPr/>
        </p:nvSpPr>
        <p:spPr>
          <a:xfrm>
            <a:off x="7316229" y="2190550"/>
            <a:ext cx="1164580" cy="646331"/>
          </a:xfrm>
          <a:prstGeom prst="rect">
            <a:avLst/>
          </a:prstGeom>
          <a:noFill/>
        </p:spPr>
        <p:txBody>
          <a:bodyPr wrap="square" rtlCol="0">
            <a:spAutoFit/>
          </a:bodyPr>
          <a:lstStyle/>
          <a:p>
            <a:r>
              <a:rPr lang="ja-JP" altLang="en-US" sz="3600" b="1" dirty="0"/>
              <a:t>答え</a:t>
            </a:r>
            <a:endParaRPr kumimoji="1" lang="ja-JP" altLang="en-US" sz="3600" b="1" dirty="0"/>
          </a:p>
        </p:txBody>
      </p:sp>
      <p:sp>
        <p:nvSpPr>
          <p:cNvPr id="13" name="テキスト ボックス 12">
            <a:extLst>
              <a:ext uri="{FF2B5EF4-FFF2-40B4-BE49-F238E27FC236}">
                <a16:creationId xmlns:a16="http://schemas.microsoft.com/office/drawing/2014/main" id="{EC33C9F0-71B3-4331-8812-2A43E9F09F88}"/>
              </a:ext>
            </a:extLst>
          </p:cNvPr>
          <p:cNvSpPr txBox="1"/>
          <p:nvPr/>
        </p:nvSpPr>
        <p:spPr>
          <a:xfrm>
            <a:off x="7408338" y="3917880"/>
            <a:ext cx="1164580" cy="646331"/>
          </a:xfrm>
          <a:prstGeom prst="rect">
            <a:avLst/>
          </a:prstGeom>
          <a:noFill/>
        </p:spPr>
        <p:txBody>
          <a:bodyPr wrap="square" rtlCol="0">
            <a:spAutoFit/>
          </a:bodyPr>
          <a:lstStyle/>
          <a:p>
            <a:r>
              <a:rPr lang="ja-JP" altLang="en-US" sz="3600" b="1" dirty="0"/>
              <a:t>答え</a:t>
            </a:r>
            <a:endParaRPr kumimoji="1" lang="ja-JP" altLang="en-US" sz="3600" b="1" dirty="0"/>
          </a:p>
        </p:txBody>
      </p:sp>
      <p:sp>
        <p:nvSpPr>
          <p:cNvPr id="14" name="テキスト ボックス 13">
            <a:extLst>
              <a:ext uri="{FF2B5EF4-FFF2-40B4-BE49-F238E27FC236}">
                <a16:creationId xmlns:a16="http://schemas.microsoft.com/office/drawing/2014/main" id="{ABBB34C8-C480-4002-AA7B-08BAF6D78B0B}"/>
              </a:ext>
            </a:extLst>
          </p:cNvPr>
          <p:cNvSpPr txBox="1"/>
          <p:nvPr/>
        </p:nvSpPr>
        <p:spPr>
          <a:xfrm>
            <a:off x="7485503" y="5716440"/>
            <a:ext cx="1183004" cy="646331"/>
          </a:xfrm>
          <a:prstGeom prst="rect">
            <a:avLst/>
          </a:prstGeom>
          <a:noFill/>
        </p:spPr>
        <p:txBody>
          <a:bodyPr wrap="square" rtlCol="0">
            <a:spAutoFit/>
          </a:bodyPr>
          <a:lstStyle/>
          <a:p>
            <a:r>
              <a:rPr lang="ja-JP" altLang="en-US" sz="3600" b="1" dirty="0"/>
              <a:t>答え</a:t>
            </a:r>
            <a:endParaRPr kumimoji="1" lang="ja-JP" altLang="en-US" sz="3600" b="1" dirty="0"/>
          </a:p>
        </p:txBody>
      </p:sp>
      <p:sp>
        <p:nvSpPr>
          <p:cNvPr id="16" name="テキスト ボックス 15">
            <a:extLst>
              <a:ext uri="{FF2B5EF4-FFF2-40B4-BE49-F238E27FC236}">
                <a16:creationId xmlns:a16="http://schemas.microsoft.com/office/drawing/2014/main" id="{386A6816-73DE-4435-BC66-EE3995ADEDF1}"/>
              </a:ext>
            </a:extLst>
          </p:cNvPr>
          <p:cNvSpPr txBox="1"/>
          <p:nvPr/>
        </p:nvSpPr>
        <p:spPr>
          <a:xfrm>
            <a:off x="1979487" y="2104490"/>
            <a:ext cx="3014544" cy="769441"/>
          </a:xfrm>
          <a:prstGeom prst="rect">
            <a:avLst/>
          </a:prstGeom>
          <a:noFill/>
        </p:spPr>
        <p:txBody>
          <a:bodyPr wrap="square" rtlCol="0">
            <a:spAutoFit/>
          </a:bodyPr>
          <a:lstStyle/>
          <a:p>
            <a:r>
              <a:rPr lang="en-US" altLang="ja-JP" sz="4400" b="1" dirty="0"/>
              <a:t>13.5÷3</a:t>
            </a:r>
            <a:r>
              <a:rPr lang="ja-JP" altLang="en-US" sz="4400" b="1" dirty="0"/>
              <a:t>＝</a:t>
            </a:r>
            <a:endParaRPr kumimoji="1" lang="ja-JP" altLang="en-US" sz="4400" b="1" dirty="0"/>
          </a:p>
        </p:txBody>
      </p:sp>
      <p:sp>
        <p:nvSpPr>
          <p:cNvPr id="17" name="テキスト ボックス 16">
            <a:extLst>
              <a:ext uri="{FF2B5EF4-FFF2-40B4-BE49-F238E27FC236}">
                <a16:creationId xmlns:a16="http://schemas.microsoft.com/office/drawing/2014/main" id="{CA788C2F-4797-42D2-BAB8-CBC48674C58B}"/>
              </a:ext>
            </a:extLst>
          </p:cNvPr>
          <p:cNvSpPr txBox="1"/>
          <p:nvPr/>
        </p:nvSpPr>
        <p:spPr>
          <a:xfrm>
            <a:off x="2051500" y="3700972"/>
            <a:ext cx="3014544" cy="769441"/>
          </a:xfrm>
          <a:prstGeom prst="rect">
            <a:avLst/>
          </a:prstGeom>
          <a:noFill/>
        </p:spPr>
        <p:txBody>
          <a:bodyPr wrap="square" rtlCol="0">
            <a:spAutoFit/>
          </a:bodyPr>
          <a:lstStyle/>
          <a:p>
            <a:r>
              <a:rPr lang="en-US" altLang="ja-JP" sz="4400" b="1" dirty="0"/>
              <a:t>1500÷2</a:t>
            </a:r>
            <a:r>
              <a:rPr lang="ja-JP" altLang="en-US" sz="4400" b="1" dirty="0"/>
              <a:t>＝</a:t>
            </a:r>
            <a:endParaRPr kumimoji="1" lang="ja-JP" altLang="en-US" sz="4400" b="1" dirty="0"/>
          </a:p>
        </p:txBody>
      </p:sp>
      <p:sp>
        <p:nvSpPr>
          <p:cNvPr id="18" name="テキスト ボックス 17">
            <a:extLst>
              <a:ext uri="{FF2B5EF4-FFF2-40B4-BE49-F238E27FC236}">
                <a16:creationId xmlns:a16="http://schemas.microsoft.com/office/drawing/2014/main" id="{53756C98-0205-4EFF-B803-743C8A3D9D50}"/>
              </a:ext>
            </a:extLst>
          </p:cNvPr>
          <p:cNvSpPr txBox="1"/>
          <p:nvPr/>
        </p:nvSpPr>
        <p:spPr>
          <a:xfrm>
            <a:off x="2051500" y="5442236"/>
            <a:ext cx="3014544" cy="769441"/>
          </a:xfrm>
          <a:prstGeom prst="rect">
            <a:avLst/>
          </a:prstGeom>
          <a:noFill/>
        </p:spPr>
        <p:txBody>
          <a:bodyPr wrap="square" rtlCol="0">
            <a:spAutoFit/>
          </a:bodyPr>
          <a:lstStyle/>
          <a:p>
            <a:r>
              <a:rPr lang="en-US" altLang="ja-JP" sz="4400" b="1" dirty="0"/>
              <a:t>180÷30</a:t>
            </a:r>
            <a:r>
              <a:rPr lang="ja-JP" altLang="en-US" sz="4400" b="1" dirty="0"/>
              <a:t>＝</a:t>
            </a:r>
            <a:endParaRPr kumimoji="1" lang="ja-JP" altLang="en-US" sz="4400" b="1" dirty="0"/>
          </a:p>
        </p:txBody>
      </p:sp>
    </p:spTree>
    <p:extLst>
      <p:ext uri="{BB962C8B-B14F-4D97-AF65-F5344CB8AC3E}">
        <p14:creationId xmlns:p14="http://schemas.microsoft.com/office/powerpoint/2010/main" val="170896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3AEB1A-D59B-4BFD-AFE0-060ABB1AAFDD}"/>
              </a:ext>
            </a:extLst>
          </p:cNvPr>
          <p:cNvSpPr txBox="1"/>
          <p:nvPr/>
        </p:nvSpPr>
        <p:spPr>
          <a:xfrm>
            <a:off x="351689" y="1415764"/>
            <a:ext cx="9535889" cy="646331"/>
          </a:xfrm>
          <a:prstGeom prst="rect">
            <a:avLst/>
          </a:prstGeom>
          <a:noFill/>
        </p:spPr>
        <p:txBody>
          <a:bodyPr wrap="square" rtlCol="0">
            <a:spAutoFit/>
          </a:bodyPr>
          <a:lstStyle/>
          <a:p>
            <a:r>
              <a:rPr lang="ja-JP" altLang="en-US" sz="3600" b="1" dirty="0"/>
              <a:t>①</a:t>
            </a:r>
            <a:r>
              <a:rPr lang="en-US" altLang="ja-JP" sz="3600" b="1" dirty="0">
                <a:solidFill>
                  <a:srgbClr val="0070C0"/>
                </a:solidFill>
              </a:rPr>
              <a:t>13.5km</a:t>
            </a:r>
            <a:r>
              <a:rPr lang="ja-JP" altLang="en-US" sz="3600" b="1" dirty="0">
                <a:solidFill>
                  <a:srgbClr val="0070C0"/>
                </a:solidFill>
              </a:rPr>
              <a:t>の道のり</a:t>
            </a:r>
            <a:r>
              <a:rPr lang="ja-JP" altLang="en-US" sz="3600" b="1" dirty="0"/>
              <a:t>を</a:t>
            </a:r>
            <a:r>
              <a:rPr lang="en-US" altLang="ja-JP" sz="3600" b="1" dirty="0">
                <a:solidFill>
                  <a:srgbClr val="00B050"/>
                </a:solidFill>
              </a:rPr>
              <a:t>3</a:t>
            </a:r>
            <a:r>
              <a:rPr lang="ja-JP" altLang="en-US" sz="3600" b="1" dirty="0">
                <a:solidFill>
                  <a:srgbClr val="00B050"/>
                </a:solidFill>
              </a:rPr>
              <a:t>時間</a:t>
            </a:r>
            <a:r>
              <a:rPr lang="ja-JP" altLang="en-US" sz="3600" b="1" dirty="0"/>
              <a:t>で歩いた人の</a:t>
            </a:r>
            <a:r>
              <a:rPr lang="ja-JP" altLang="en-US" sz="3600" b="1" dirty="0">
                <a:solidFill>
                  <a:srgbClr val="FF0000"/>
                </a:solidFill>
              </a:rPr>
              <a:t>時速</a:t>
            </a:r>
            <a:endParaRPr lang="en-US" altLang="ja-JP" sz="3600" b="1" dirty="0">
              <a:solidFill>
                <a:srgbClr val="FF0000"/>
              </a:solidFill>
            </a:endParaRPr>
          </a:p>
        </p:txBody>
      </p:sp>
      <p:grpSp>
        <p:nvGrpSpPr>
          <p:cNvPr id="15" name="グループ化 14">
            <a:extLst>
              <a:ext uri="{FF2B5EF4-FFF2-40B4-BE49-F238E27FC236}">
                <a16:creationId xmlns:a16="http://schemas.microsoft.com/office/drawing/2014/main" id="{D71A80D5-705B-46C4-BF24-03356DF4E58C}"/>
              </a:ext>
            </a:extLst>
          </p:cNvPr>
          <p:cNvGrpSpPr/>
          <p:nvPr/>
        </p:nvGrpSpPr>
        <p:grpSpPr>
          <a:xfrm>
            <a:off x="419710" y="73573"/>
            <a:ext cx="2947433" cy="750284"/>
            <a:chOff x="419710" y="73573"/>
            <a:chExt cx="2947433" cy="750284"/>
          </a:xfrm>
        </p:grpSpPr>
        <p:sp>
          <p:nvSpPr>
            <p:cNvPr id="3" name="テキスト ボックス 2">
              <a:extLst>
                <a:ext uri="{FF2B5EF4-FFF2-40B4-BE49-F238E27FC236}">
                  <a16:creationId xmlns:a16="http://schemas.microsoft.com/office/drawing/2014/main" id="{5A2DDF90-690C-4A39-8D72-CB58A50C8F7A}"/>
                </a:ext>
              </a:extLst>
            </p:cNvPr>
            <p:cNvSpPr txBox="1"/>
            <p:nvPr/>
          </p:nvSpPr>
          <p:spPr>
            <a:xfrm>
              <a:off x="419710" y="177526"/>
              <a:ext cx="2947433" cy="646331"/>
            </a:xfrm>
            <a:prstGeom prst="rect">
              <a:avLst/>
            </a:prstGeom>
            <a:noFill/>
          </p:spPr>
          <p:txBody>
            <a:bodyPr wrap="square" rtlCol="0">
              <a:spAutoFit/>
            </a:bodyPr>
            <a:lstStyle/>
            <a:p>
              <a:r>
                <a:rPr lang="en-US" altLang="ja-JP" sz="3600" b="1" dirty="0"/>
                <a:t>P222</a:t>
              </a:r>
              <a:r>
                <a:rPr lang="ja-JP" altLang="en-US" sz="3600" b="1" dirty="0"/>
                <a:t>　４</a:t>
              </a:r>
              <a:endParaRPr kumimoji="1" lang="ja-JP" altLang="en-US" sz="3600" b="1" dirty="0"/>
            </a:p>
          </p:txBody>
        </p:sp>
        <p:sp>
          <p:nvSpPr>
            <p:cNvPr id="4" name="二等辺三角形 3">
              <a:extLst>
                <a:ext uri="{FF2B5EF4-FFF2-40B4-BE49-F238E27FC236}">
                  <a16:creationId xmlns:a16="http://schemas.microsoft.com/office/drawing/2014/main" id="{7C4036BC-A03C-4E23-B2D6-7DD7FD258E03}"/>
                </a:ext>
              </a:extLst>
            </p:cNvPr>
            <p:cNvSpPr/>
            <p:nvPr/>
          </p:nvSpPr>
          <p:spPr>
            <a:xfrm>
              <a:off x="1979487" y="73573"/>
              <a:ext cx="710005" cy="653465"/>
            </a:xfrm>
            <a:custGeom>
              <a:avLst/>
              <a:gdLst>
                <a:gd name="connsiteX0" fmla="*/ 0 w 710005"/>
                <a:gd name="connsiteY0" fmla="*/ 727038 h 727038"/>
                <a:gd name="connsiteX1" fmla="*/ 355003 w 710005"/>
                <a:gd name="connsiteY1" fmla="*/ 0 h 727038"/>
                <a:gd name="connsiteX2" fmla="*/ 710005 w 710005"/>
                <a:gd name="connsiteY2" fmla="*/ 727038 h 727038"/>
                <a:gd name="connsiteX3" fmla="*/ 0 w 710005"/>
                <a:gd name="connsiteY3" fmla="*/ 727038 h 727038"/>
                <a:gd name="connsiteX0" fmla="*/ 0 w 710005"/>
                <a:gd name="connsiteY0" fmla="*/ 653465 h 653465"/>
                <a:gd name="connsiteX1" fmla="*/ 333982 w 710005"/>
                <a:gd name="connsiteY1" fmla="*/ 0 h 653465"/>
                <a:gd name="connsiteX2" fmla="*/ 710005 w 710005"/>
                <a:gd name="connsiteY2" fmla="*/ 653465 h 653465"/>
                <a:gd name="connsiteX3" fmla="*/ 0 w 710005"/>
                <a:gd name="connsiteY3" fmla="*/ 653465 h 653465"/>
              </a:gdLst>
              <a:ahLst/>
              <a:cxnLst>
                <a:cxn ang="0">
                  <a:pos x="connsiteX0" y="connsiteY0"/>
                </a:cxn>
                <a:cxn ang="0">
                  <a:pos x="connsiteX1" y="connsiteY1"/>
                </a:cxn>
                <a:cxn ang="0">
                  <a:pos x="connsiteX2" y="connsiteY2"/>
                </a:cxn>
                <a:cxn ang="0">
                  <a:pos x="connsiteX3" y="connsiteY3"/>
                </a:cxn>
              </a:cxnLst>
              <a:rect l="l" t="t" r="r" b="b"/>
              <a:pathLst>
                <a:path w="710005" h="653465">
                  <a:moveTo>
                    <a:pt x="0" y="653465"/>
                  </a:moveTo>
                  <a:lnTo>
                    <a:pt x="333982" y="0"/>
                  </a:lnTo>
                  <a:lnTo>
                    <a:pt x="710005" y="653465"/>
                  </a:lnTo>
                  <a:lnTo>
                    <a:pt x="0" y="653465"/>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A3191BAF-5378-410C-8C00-49416497F824}"/>
              </a:ext>
            </a:extLst>
          </p:cNvPr>
          <p:cNvSpPr txBox="1"/>
          <p:nvPr/>
        </p:nvSpPr>
        <p:spPr>
          <a:xfrm>
            <a:off x="351689" y="2922189"/>
            <a:ext cx="10460337" cy="646331"/>
          </a:xfrm>
          <a:prstGeom prst="rect">
            <a:avLst/>
          </a:prstGeom>
          <a:noFill/>
        </p:spPr>
        <p:txBody>
          <a:bodyPr wrap="square" rtlCol="0">
            <a:spAutoFit/>
          </a:bodyPr>
          <a:lstStyle/>
          <a:p>
            <a:r>
              <a:rPr kumimoji="1" lang="ja-JP" altLang="en-US" sz="3600" b="1" dirty="0"/>
              <a:t>②</a:t>
            </a:r>
            <a:r>
              <a:rPr kumimoji="1" lang="en-US" altLang="ja-JP" sz="3600" b="1" dirty="0">
                <a:solidFill>
                  <a:srgbClr val="0070C0"/>
                </a:solidFill>
              </a:rPr>
              <a:t>1500</a:t>
            </a:r>
            <a:r>
              <a:rPr kumimoji="1" lang="ja-JP" altLang="en-US" sz="3600" b="1" dirty="0">
                <a:solidFill>
                  <a:srgbClr val="0070C0"/>
                </a:solidFill>
              </a:rPr>
              <a:t>ｍの道のり</a:t>
            </a:r>
            <a:r>
              <a:rPr kumimoji="1" lang="ja-JP" altLang="en-US" sz="3600" b="1" dirty="0"/>
              <a:t>を</a:t>
            </a:r>
            <a:r>
              <a:rPr kumimoji="1" lang="en-US" altLang="ja-JP" sz="3600" b="1" dirty="0">
                <a:solidFill>
                  <a:srgbClr val="00B050"/>
                </a:solidFill>
              </a:rPr>
              <a:t>2</a:t>
            </a:r>
            <a:r>
              <a:rPr kumimoji="1" lang="ja-JP" altLang="en-US" sz="3600" b="1" dirty="0">
                <a:solidFill>
                  <a:srgbClr val="00B050"/>
                </a:solidFill>
              </a:rPr>
              <a:t>分間</a:t>
            </a:r>
            <a:r>
              <a:rPr kumimoji="1" lang="ja-JP" altLang="en-US" sz="3600" b="1" dirty="0"/>
              <a:t>で進んだ自動車の</a:t>
            </a:r>
            <a:r>
              <a:rPr kumimoji="1" lang="ja-JP" altLang="en-US" sz="3600" b="1" dirty="0">
                <a:solidFill>
                  <a:srgbClr val="FF0000"/>
                </a:solidFill>
              </a:rPr>
              <a:t>分速</a:t>
            </a:r>
            <a:endParaRPr lang="en-US" altLang="ja-JP" sz="3600" b="1" dirty="0">
              <a:solidFill>
                <a:srgbClr val="FF0000"/>
              </a:solidFill>
            </a:endParaRPr>
          </a:p>
        </p:txBody>
      </p:sp>
      <p:sp>
        <p:nvSpPr>
          <p:cNvPr id="6" name="テキスト ボックス 5">
            <a:extLst>
              <a:ext uri="{FF2B5EF4-FFF2-40B4-BE49-F238E27FC236}">
                <a16:creationId xmlns:a16="http://schemas.microsoft.com/office/drawing/2014/main" id="{7F609388-80C6-48A1-8A61-0BE43E385E1B}"/>
              </a:ext>
            </a:extLst>
          </p:cNvPr>
          <p:cNvSpPr txBox="1"/>
          <p:nvPr/>
        </p:nvSpPr>
        <p:spPr>
          <a:xfrm>
            <a:off x="277300" y="4720749"/>
            <a:ext cx="11338592" cy="646331"/>
          </a:xfrm>
          <a:prstGeom prst="rect">
            <a:avLst/>
          </a:prstGeom>
          <a:noFill/>
        </p:spPr>
        <p:txBody>
          <a:bodyPr wrap="square" rtlCol="0">
            <a:spAutoFit/>
          </a:bodyPr>
          <a:lstStyle/>
          <a:p>
            <a:r>
              <a:rPr kumimoji="1" lang="ja-JP" altLang="en-US" sz="3600" b="1" dirty="0"/>
              <a:t>③</a:t>
            </a:r>
            <a:r>
              <a:rPr kumimoji="1" lang="en-US" altLang="ja-JP" sz="3600" b="1" dirty="0">
                <a:solidFill>
                  <a:srgbClr val="0070C0"/>
                </a:solidFill>
              </a:rPr>
              <a:t>180</a:t>
            </a:r>
            <a:r>
              <a:rPr kumimoji="1" lang="ja-JP" altLang="en-US" sz="3600" b="1" dirty="0">
                <a:solidFill>
                  <a:srgbClr val="0070C0"/>
                </a:solidFill>
              </a:rPr>
              <a:t>ｍ</a:t>
            </a:r>
            <a:r>
              <a:rPr kumimoji="1" lang="ja-JP" altLang="en-US" sz="3600" b="1" dirty="0"/>
              <a:t>の高さを</a:t>
            </a:r>
            <a:r>
              <a:rPr kumimoji="1" lang="en-US" altLang="ja-JP" sz="3600" b="1" dirty="0">
                <a:solidFill>
                  <a:srgbClr val="00B050"/>
                </a:solidFill>
              </a:rPr>
              <a:t>30</a:t>
            </a:r>
            <a:r>
              <a:rPr kumimoji="1" lang="ja-JP" altLang="en-US" sz="3600" b="1" dirty="0">
                <a:solidFill>
                  <a:srgbClr val="00B050"/>
                </a:solidFill>
              </a:rPr>
              <a:t>秒</a:t>
            </a:r>
            <a:r>
              <a:rPr kumimoji="1" lang="ja-JP" altLang="en-US" sz="3600" b="1" dirty="0"/>
              <a:t>でのぼったエレベーターの</a:t>
            </a:r>
            <a:r>
              <a:rPr kumimoji="1" lang="ja-JP" altLang="en-US" sz="3600" b="1" dirty="0">
                <a:solidFill>
                  <a:srgbClr val="FF0000"/>
                </a:solidFill>
              </a:rPr>
              <a:t>秒速</a:t>
            </a:r>
            <a:endParaRPr lang="en-US" altLang="ja-JP" sz="3600" b="1" dirty="0">
              <a:solidFill>
                <a:srgbClr val="FF0000"/>
              </a:solidFill>
            </a:endParaRPr>
          </a:p>
        </p:txBody>
      </p:sp>
      <p:sp>
        <p:nvSpPr>
          <p:cNvPr id="7" name="テキスト ボックス 6">
            <a:extLst>
              <a:ext uri="{FF2B5EF4-FFF2-40B4-BE49-F238E27FC236}">
                <a16:creationId xmlns:a16="http://schemas.microsoft.com/office/drawing/2014/main" id="{A3336B8D-ED51-4FD4-9756-68CEC5C63ED4}"/>
              </a:ext>
            </a:extLst>
          </p:cNvPr>
          <p:cNvSpPr txBox="1"/>
          <p:nvPr/>
        </p:nvSpPr>
        <p:spPr>
          <a:xfrm>
            <a:off x="1376625" y="727038"/>
            <a:ext cx="6966947" cy="707886"/>
          </a:xfrm>
          <a:prstGeom prst="rect">
            <a:avLst/>
          </a:prstGeom>
          <a:noFill/>
        </p:spPr>
        <p:txBody>
          <a:bodyPr wrap="square" rtlCol="0">
            <a:spAutoFit/>
          </a:bodyPr>
          <a:lstStyle/>
          <a:p>
            <a:r>
              <a:rPr kumimoji="1" lang="ja-JP" altLang="en-US" sz="4000" b="1" dirty="0"/>
              <a:t>次の速さを求めましょう。</a:t>
            </a:r>
            <a:endParaRPr kumimoji="1" lang="en-US" altLang="ja-JP" sz="4000" b="1" dirty="0"/>
          </a:p>
        </p:txBody>
      </p:sp>
      <p:sp>
        <p:nvSpPr>
          <p:cNvPr id="8" name="テキスト ボックス 50">
            <a:extLst>
              <a:ext uri="{FF2B5EF4-FFF2-40B4-BE49-F238E27FC236}">
                <a16:creationId xmlns:a16="http://schemas.microsoft.com/office/drawing/2014/main" id="{2024D9F5-97AD-4375-851C-DA7275AE4B4D}"/>
              </a:ext>
            </a:extLst>
          </p:cNvPr>
          <p:cNvSpPr txBox="1"/>
          <p:nvPr/>
        </p:nvSpPr>
        <p:spPr>
          <a:xfrm>
            <a:off x="3448311" y="19152"/>
            <a:ext cx="5498123" cy="7694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4400" b="1" dirty="0">
                <a:solidFill>
                  <a:srgbClr val="0070C0"/>
                </a:solidFill>
              </a:rPr>
              <a:t>道のり</a:t>
            </a:r>
            <a:r>
              <a:rPr kumimoji="1" lang="en-US" altLang="ja-JP" sz="4400" b="1" dirty="0"/>
              <a:t>÷</a:t>
            </a:r>
            <a:r>
              <a:rPr kumimoji="1" lang="ja-JP" altLang="en-US" sz="4400" b="1" dirty="0">
                <a:solidFill>
                  <a:srgbClr val="00B050"/>
                </a:solidFill>
              </a:rPr>
              <a:t>時間</a:t>
            </a:r>
            <a:r>
              <a:rPr kumimoji="1" lang="ja-JP" altLang="en-US" sz="4400" b="1" dirty="0"/>
              <a:t>＝</a:t>
            </a:r>
            <a:r>
              <a:rPr kumimoji="1" lang="ja-JP" altLang="en-US" sz="4400" b="1" dirty="0">
                <a:solidFill>
                  <a:srgbClr val="FF0000"/>
                </a:solidFill>
              </a:rPr>
              <a:t>速さ</a:t>
            </a:r>
            <a:endParaRPr kumimoji="1" lang="ja-JP" altLang="en-US" sz="2800" b="1" dirty="0">
              <a:solidFill>
                <a:srgbClr val="FF0000"/>
              </a:solidFill>
            </a:endParaRPr>
          </a:p>
        </p:txBody>
      </p:sp>
      <p:sp>
        <p:nvSpPr>
          <p:cNvPr id="9" name="テキスト ボックス 8">
            <a:extLst>
              <a:ext uri="{FF2B5EF4-FFF2-40B4-BE49-F238E27FC236}">
                <a16:creationId xmlns:a16="http://schemas.microsoft.com/office/drawing/2014/main" id="{552FE335-1AE7-49EC-A6C9-1D949D5DCF99}"/>
              </a:ext>
            </a:extLst>
          </p:cNvPr>
          <p:cNvSpPr txBox="1"/>
          <p:nvPr/>
        </p:nvSpPr>
        <p:spPr>
          <a:xfrm>
            <a:off x="692691" y="2069226"/>
            <a:ext cx="683934" cy="646331"/>
          </a:xfrm>
          <a:prstGeom prst="rect">
            <a:avLst/>
          </a:prstGeom>
          <a:noFill/>
        </p:spPr>
        <p:txBody>
          <a:bodyPr wrap="square" rtlCol="0">
            <a:spAutoFit/>
          </a:bodyPr>
          <a:lstStyle/>
          <a:p>
            <a:r>
              <a:rPr lang="ja-JP" altLang="en-US" sz="3600" b="1" dirty="0"/>
              <a:t>式</a:t>
            </a:r>
            <a:endParaRPr kumimoji="1" lang="ja-JP" altLang="en-US" sz="3600" b="1" dirty="0"/>
          </a:p>
        </p:txBody>
      </p:sp>
      <p:sp>
        <p:nvSpPr>
          <p:cNvPr id="10" name="テキスト ボックス 9">
            <a:extLst>
              <a:ext uri="{FF2B5EF4-FFF2-40B4-BE49-F238E27FC236}">
                <a16:creationId xmlns:a16="http://schemas.microsoft.com/office/drawing/2014/main" id="{25EE775A-F8A7-4156-988F-DF131338196A}"/>
              </a:ext>
            </a:extLst>
          </p:cNvPr>
          <p:cNvSpPr txBox="1"/>
          <p:nvPr/>
        </p:nvSpPr>
        <p:spPr>
          <a:xfrm>
            <a:off x="692691" y="3529080"/>
            <a:ext cx="683934" cy="646331"/>
          </a:xfrm>
          <a:prstGeom prst="rect">
            <a:avLst/>
          </a:prstGeom>
          <a:noFill/>
        </p:spPr>
        <p:txBody>
          <a:bodyPr wrap="square" rtlCol="0">
            <a:spAutoFit/>
          </a:bodyPr>
          <a:lstStyle/>
          <a:p>
            <a:r>
              <a:rPr lang="ja-JP" altLang="en-US" sz="3600" b="1" dirty="0"/>
              <a:t>式</a:t>
            </a:r>
            <a:endParaRPr kumimoji="1" lang="ja-JP" altLang="en-US" sz="3600" b="1" dirty="0"/>
          </a:p>
        </p:txBody>
      </p:sp>
      <p:sp>
        <p:nvSpPr>
          <p:cNvPr id="11" name="テキスト ボックス 10">
            <a:extLst>
              <a:ext uri="{FF2B5EF4-FFF2-40B4-BE49-F238E27FC236}">
                <a16:creationId xmlns:a16="http://schemas.microsoft.com/office/drawing/2014/main" id="{3D2BD43F-4719-47C1-A1CE-AFDFD32F0189}"/>
              </a:ext>
            </a:extLst>
          </p:cNvPr>
          <p:cNvSpPr txBox="1"/>
          <p:nvPr/>
        </p:nvSpPr>
        <p:spPr>
          <a:xfrm>
            <a:off x="784800" y="5266085"/>
            <a:ext cx="683934" cy="646331"/>
          </a:xfrm>
          <a:prstGeom prst="rect">
            <a:avLst/>
          </a:prstGeom>
          <a:noFill/>
        </p:spPr>
        <p:txBody>
          <a:bodyPr wrap="square" rtlCol="0">
            <a:spAutoFit/>
          </a:bodyPr>
          <a:lstStyle/>
          <a:p>
            <a:r>
              <a:rPr lang="ja-JP" altLang="en-US" sz="3600" b="1" dirty="0"/>
              <a:t>式</a:t>
            </a:r>
            <a:endParaRPr kumimoji="1" lang="ja-JP" altLang="en-US" sz="3600" b="1" dirty="0"/>
          </a:p>
        </p:txBody>
      </p:sp>
      <p:sp>
        <p:nvSpPr>
          <p:cNvPr id="12" name="テキスト ボックス 11">
            <a:extLst>
              <a:ext uri="{FF2B5EF4-FFF2-40B4-BE49-F238E27FC236}">
                <a16:creationId xmlns:a16="http://schemas.microsoft.com/office/drawing/2014/main" id="{9B1DFA6C-5B1A-4840-B193-47BFF319F248}"/>
              </a:ext>
            </a:extLst>
          </p:cNvPr>
          <p:cNvSpPr txBox="1"/>
          <p:nvPr/>
        </p:nvSpPr>
        <p:spPr>
          <a:xfrm>
            <a:off x="7316229" y="2190550"/>
            <a:ext cx="1164580" cy="646331"/>
          </a:xfrm>
          <a:prstGeom prst="rect">
            <a:avLst/>
          </a:prstGeom>
          <a:noFill/>
        </p:spPr>
        <p:txBody>
          <a:bodyPr wrap="square" rtlCol="0">
            <a:spAutoFit/>
          </a:bodyPr>
          <a:lstStyle/>
          <a:p>
            <a:r>
              <a:rPr lang="ja-JP" altLang="en-US" sz="3600" b="1" dirty="0"/>
              <a:t>答え</a:t>
            </a:r>
            <a:endParaRPr kumimoji="1" lang="ja-JP" altLang="en-US" sz="3600" b="1" dirty="0"/>
          </a:p>
        </p:txBody>
      </p:sp>
      <p:sp>
        <p:nvSpPr>
          <p:cNvPr id="13" name="テキスト ボックス 12">
            <a:extLst>
              <a:ext uri="{FF2B5EF4-FFF2-40B4-BE49-F238E27FC236}">
                <a16:creationId xmlns:a16="http://schemas.microsoft.com/office/drawing/2014/main" id="{EC33C9F0-71B3-4331-8812-2A43E9F09F88}"/>
              </a:ext>
            </a:extLst>
          </p:cNvPr>
          <p:cNvSpPr txBox="1"/>
          <p:nvPr/>
        </p:nvSpPr>
        <p:spPr>
          <a:xfrm>
            <a:off x="7408338" y="3917880"/>
            <a:ext cx="1164580" cy="646331"/>
          </a:xfrm>
          <a:prstGeom prst="rect">
            <a:avLst/>
          </a:prstGeom>
          <a:noFill/>
        </p:spPr>
        <p:txBody>
          <a:bodyPr wrap="square" rtlCol="0">
            <a:spAutoFit/>
          </a:bodyPr>
          <a:lstStyle/>
          <a:p>
            <a:r>
              <a:rPr lang="ja-JP" altLang="en-US" sz="3600" b="1" dirty="0"/>
              <a:t>答え</a:t>
            </a:r>
            <a:endParaRPr kumimoji="1" lang="ja-JP" altLang="en-US" sz="3600" b="1" dirty="0"/>
          </a:p>
        </p:txBody>
      </p:sp>
      <p:sp>
        <p:nvSpPr>
          <p:cNvPr id="14" name="テキスト ボックス 13">
            <a:extLst>
              <a:ext uri="{FF2B5EF4-FFF2-40B4-BE49-F238E27FC236}">
                <a16:creationId xmlns:a16="http://schemas.microsoft.com/office/drawing/2014/main" id="{ABBB34C8-C480-4002-AA7B-08BAF6D78B0B}"/>
              </a:ext>
            </a:extLst>
          </p:cNvPr>
          <p:cNvSpPr txBox="1"/>
          <p:nvPr/>
        </p:nvSpPr>
        <p:spPr>
          <a:xfrm>
            <a:off x="7485503" y="5716440"/>
            <a:ext cx="1183004" cy="646331"/>
          </a:xfrm>
          <a:prstGeom prst="rect">
            <a:avLst/>
          </a:prstGeom>
          <a:noFill/>
        </p:spPr>
        <p:txBody>
          <a:bodyPr wrap="square" rtlCol="0">
            <a:spAutoFit/>
          </a:bodyPr>
          <a:lstStyle/>
          <a:p>
            <a:r>
              <a:rPr lang="ja-JP" altLang="en-US" sz="3600" b="1" dirty="0"/>
              <a:t>答え</a:t>
            </a:r>
            <a:endParaRPr kumimoji="1" lang="ja-JP" altLang="en-US" sz="3600" b="1" dirty="0"/>
          </a:p>
        </p:txBody>
      </p:sp>
      <p:sp>
        <p:nvSpPr>
          <p:cNvPr id="16" name="テキスト ボックス 15">
            <a:extLst>
              <a:ext uri="{FF2B5EF4-FFF2-40B4-BE49-F238E27FC236}">
                <a16:creationId xmlns:a16="http://schemas.microsoft.com/office/drawing/2014/main" id="{386A6816-73DE-4435-BC66-EE3995ADEDF1}"/>
              </a:ext>
            </a:extLst>
          </p:cNvPr>
          <p:cNvSpPr txBox="1"/>
          <p:nvPr/>
        </p:nvSpPr>
        <p:spPr>
          <a:xfrm>
            <a:off x="1979487" y="2104490"/>
            <a:ext cx="3014544" cy="769441"/>
          </a:xfrm>
          <a:prstGeom prst="rect">
            <a:avLst/>
          </a:prstGeom>
          <a:noFill/>
        </p:spPr>
        <p:txBody>
          <a:bodyPr wrap="square" rtlCol="0">
            <a:spAutoFit/>
          </a:bodyPr>
          <a:lstStyle/>
          <a:p>
            <a:r>
              <a:rPr lang="en-US" altLang="ja-JP" sz="4400" b="1" dirty="0"/>
              <a:t>13.5÷3</a:t>
            </a:r>
            <a:r>
              <a:rPr lang="ja-JP" altLang="en-US" sz="4400" b="1" dirty="0"/>
              <a:t>＝</a:t>
            </a:r>
            <a:endParaRPr kumimoji="1" lang="ja-JP" altLang="en-US" sz="4400" b="1" dirty="0"/>
          </a:p>
        </p:txBody>
      </p:sp>
      <p:sp>
        <p:nvSpPr>
          <p:cNvPr id="17" name="テキスト ボックス 16">
            <a:extLst>
              <a:ext uri="{FF2B5EF4-FFF2-40B4-BE49-F238E27FC236}">
                <a16:creationId xmlns:a16="http://schemas.microsoft.com/office/drawing/2014/main" id="{CA788C2F-4797-42D2-BAB8-CBC48674C58B}"/>
              </a:ext>
            </a:extLst>
          </p:cNvPr>
          <p:cNvSpPr txBox="1"/>
          <p:nvPr/>
        </p:nvSpPr>
        <p:spPr>
          <a:xfrm>
            <a:off x="2051500" y="3700972"/>
            <a:ext cx="3014544" cy="769441"/>
          </a:xfrm>
          <a:prstGeom prst="rect">
            <a:avLst/>
          </a:prstGeom>
          <a:noFill/>
        </p:spPr>
        <p:txBody>
          <a:bodyPr wrap="square" rtlCol="0">
            <a:spAutoFit/>
          </a:bodyPr>
          <a:lstStyle/>
          <a:p>
            <a:r>
              <a:rPr lang="en-US" altLang="ja-JP" sz="4400" b="1" dirty="0"/>
              <a:t>1500÷2</a:t>
            </a:r>
            <a:r>
              <a:rPr lang="ja-JP" altLang="en-US" sz="4400" b="1" dirty="0"/>
              <a:t>＝</a:t>
            </a:r>
            <a:endParaRPr kumimoji="1" lang="ja-JP" altLang="en-US" sz="4400" b="1" dirty="0"/>
          </a:p>
        </p:txBody>
      </p:sp>
      <p:sp>
        <p:nvSpPr>
          <p:cNvPr id="18" name="テキスト ボックス 17">
            <a:extLst>
              <a:ext uri="{FF2B5EF4-FFF2-40B4-BE49-F238E27FC236}">
                <a16:creationId xmlns:a16="http://schemas.microsoft.com/office/drawing/2014/main" id="{53756C98-0205-4EFF-B803-743C8A3D9D50}"/>
              </a:ext>
            </a:extLst>
          </p:cNvPr>
          <p:cNvSpPr txBox="1"/>
          <p:nvPr/>
        </p:nvSpPr>
        <p:spPr>
          <a:xfrm>
            <a:off x="2051500" y="5442236"/>
            <a:ext cx="3014544" cy="769441"/>
          </a:xfrm>
          <a:prstGeom prst="rect">
            <a:avLst/>
          </a:prstGeom>
          <a:noFill/>
        </p:spPr>
        <p:txBody>
          <a:bodyPr wrap="square" rtlCol="0">
            <a:spAutoFit/>
          </a:bodyPr>
          <a:lstStyle/>
          <a:p>
            <a:r>
              <a:rPr lang="en-US" altLang="ja-JP" sz="4400" b="1" dirty="0"/>
              <a:t>180÷30</a:t>
            </a:r>
            <a:r>
              <a:rPr lang="ja-JP" altLang="en-US" sz="4400" b="1" dirty="0"/>
              <a:t>＝</a:t>
            </a:r>
            <a:endParaRPr kumimoji="1" lang="ja-JP" altLang="en-US" sz="4400" b="1" dirty="0"/>
          </a:p>
        </p:txBody>
      </p:sp>
    </p:spTree>
    <p:extLst>
      <p:ext uri="{BB962C8B-B14F-4D97-AF65-F5344CB8AC3E}">
        <p14:creationId xmlns:p14="http://schemas.microsoft.com/office/powerpoint/2010/main" val="39969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3AEB1A-D59B-4BFD-AFE0-060ABB1AAFDD}"/>
              </a:ext>
            </a:extLst>
          </p:cNvPr>
          <p:cNvSpPr txBox="1"/>
          <p:nvPr/>
        </p:nvSpPr>
        <p:spPr>
          <a:xfrm>
            <a:off x="267089" y="1424641"/>
            <a:ext cx="11647096" cy="707886"/>
          </a:xfrm>
          <a:prstGeom prst="rect">
            <a:avLst/>
          </a:prstGeom>
          <a:noFill/>
        </p:spPr>
        <p:txBody>
          <a:bodyPr wrap="square" rtlCol="0">
            <a:spAutoFit/>
          </a:bodyPr>
          <a:lstStyle/>
          <a:p>
            <a:r>
              <a:rPr lang="ja-JP" altLang="en-US" sz="4000" b="1" dirty="0"/>
              <a:t>①</a:t>
            </a:r>
            <a:r>
              <a:rPr lang="en-US" altLang="ja-JP" sz="4000" b="1" dirty="0"/>
              <a:t>13.5km</a:t>
            </a:r>
            <a:r>
              <a:rPr lang="ja-JP" altLang="en-US" sz="4000" b="1" dirty="0"/>
              <a:t>の道のりを</a:t>
            </a:r>
            <a:r>
              <a:rPr lang="en-US" altLang="ja-JP" sz="4000" b="1" dirty="0"/>
              <a:t>3</a:t>
            </a:r>
            <a:r>
              <a:rPr lang="ja-JP" altLang="en-US" sz="4000" b="1" dirty="0"/>
              <a:t>時間で歩いた人の時速</a:t>
            </a:r>
            <a:endParaRPr lang="en-US" altLang="ja-JP" sz="4000" b="1" dirty="0"/>
          </a:p>
        </p:txBody>
      </p:sp>
      <p:grpSp>
        <p:nvGrpSpPr>
          <p:cNvPr id="5" name="グループ化 4">
            <a:extLst>
              <a:ext uri="{FF2B5EF4-FFF2-40B4-BE49-F238E27FC236}">
                <a16:creationId xmlns:a16="http://schemas.microsoft.com/office/drawing/2014/main" id="{A1DACCD3-5D7F-43FC-9A49-EBD464411D2E}"/>
              </a:ext>
            </a:extLst>
          </p:cNvPr>
          <p:cNvGrpSpPr/>
          <p:nvPr/>
        </p:nvGrpSpPr>
        <p:grpSpPr>
          <a:xfrm>
            <a:off x="419710" y="73573"/>
            <a:ext cx="2947433" cy="750284"/>
            <a:chOff x="419710" y="73573"/>
            <a:chExt cx="2947433" cy="750284"/>
          </a:xfrm>
        </p:grpSpPr>
        <p:sp>
          <p:nvSpPr>
            <p:cNvPr id="3" name="テキスト ボックス 2">
              <a:extLst>
                <a:ext uri="{FF2B5EF4-FFF2-40B4-BE49-F238E27FC236}">
                  <a16:creationId xmlns:a16="http://schemas.microsoft.com/office/drawing/2014/main" id="{5A2DDF90-690C-4A39-8D72-CB58A50C8F7A}"/>
                </a:ext>
              </a:extLst>
            </p:cNvPr>
            <p:cNvSpPr txBox="1"/>
            <p:nvPr/>
          </p:nvSpPr>
          <p:spPr>
            <a:xfrm>
              <a:off x="419710" y="177526"/>
              <a:ext cx="2947433" cy="646331"/>
            </a:xfrm>
            <a:prstGeom prst="rect">
              <a:avLst/>
            </a:prstGeom>
            <a:noFill/>
          </p:spPr>
          <p:txBody>
            <a:bodyPr wrap="square" rtlCol="0">
              <a:spAutoFit/>
            </a:bodyPr>
            <a:lstStyle/>
            <a:p>
              <a:r>
                <a:rPr lang="en-US" altLang="ja-JP" sz="3600" b="1" dirty="0"/>
                <a:t>P222</a:t>
              </a:r>
              <a:r>
                <a:rPr lang="ja-JP" altLang="en-US" sz="3600" b="1" dirty="0"/>
                <a:t>　４</a:t>
              </a:r>
              <a:endParaRPr kumimoji="1" lang="ja-JP" altLang="en-US" sz="3600" b="1" dirty="0"/>
            </a:p>
          </p:txBody>
        </p:sp>
        <p:sp>
          <p:nvSpPr>
            <p:cNvPr id="4" name="二等辺三角形 3">
              <a:extLst>
                <a:ext uri="{FF2B5EF4-FFF2-40B4-BE49-F238E27FC236}">
                  <a16:creationId xmlns:a16="http://schemas.microsoft.com/office/drawing/2014/main" id="{7C4036BC-A03C-4E23-B2D6-7DD7FD258E03}"/>
                </a:ext>
              </a:extLst>
            </p:cNvPr>
            <p:cNvSpPr/>
            <p:nvPr/>
          </p:nvSpPr>
          <p:spPr>
            <a:xfrm>
              <a:off x="1979487" y="73573"/>
              <a:ext cx="710005" cy="653465"/>
            </a:xfrm>
            <a:custGeom>
              <a:avLst/>
              <a:gdLst>
                <a:gd name="connsiteX0" fmla="*/ 0 w 710005"/>
                <a:gd name="connsiteY0" fmla="*/ 727038 h 727038"/>
                <a:gd name="connsiteX1" fmla="*/ 355003 w 710005"/>
                <a:gd name="connsiteY1" fmla="*/ 0 h 727038"/>
                <a:gd name="connsiteX2" fmla="*/ 710005 w 710005"/>
                <a:gd name="connsiteY2" fmla="*/ 727038 h 727038"/>
                <a:gd name="connsiteX3" fmla="*/ 0 w 710005"/>
                <a:gd name="connsiteY3" fmla="*/ 727038 h 727038"/>
                <a:gd name="connsiteX0" fmla="*/ 0 w 710005"/>
                <a:gd name="connsiteY0" fmla="*/ 653465 h 653465"/>
                <a:gd name="connsiteX1" fmla="*/ 333982 w 710005"/>
                <a:gd name="connsiteY1" fmla="*/ 0 h 653465"/>
                <a:gd name="connsiteX2" fmla="*/ 710005 w 710005"/>
                <a:gd name="connsiteY2" fmla="*/ 653465 h 653465"/>
                <a:gd name="connsiteX3" fmla="*/ 0 w 710005"/>
                <a:gd name="connsiteY3" fmla="*/ 653465 h 653465"/>
              </a:gdLst>
              <a:ahLst/>
              <a:cxnLst>
                <a:cxn ang="0">
                  <a:pos x="connsiteX0" y="connsiteY0"/>
                </a:cxn>
                <a:cxn ang="0">
                  <a:pos x="connsiteX1" y="connsiteY1"/>
                </a:cxn>
                <a:cxn ang="0">
                  <a:pos x="connsiteX2" y="connsiteY2"/>
                </a:cxn>
                <a:cxn ang="0">
                  <a:pos x="connsiteX3" y="connsiteY3"/>
                </a:cxn>
              </a:cxnLst>
              <a:rect l="l" t="t" r="r" b="b"/>
              <a:pathLst>
                <a:path w="710005" h="653465">
                  <a:moveTo>
                    <a:pt x="0" y="653465"/>
                  </a:moveTo>
                  <a:lnTo>
                    <a:pt x="333982" y="0"/>
                  </a:lnTo>
                  <a:lnTo>
                    <a:pt x="710005" y="653465"/>
                  </a:lnTo>
                  <a:lnTo>
                    <a:pt x="0" y="653465"/>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A3336B8D-ED51-4FD4-9756-68CEC5C63ED4}"/>
              </a:ext>
            </a:extLst>
          </p:cNvPr>
          <p:cNvSpPr txBox="1"/>
          <p:nvPr/>
        </p:nvSpPr>
        <p:spPr>
          <a:xfrm>
            <a:off x="526930" y="727038"/>
            <a:ext cx="6966947" cy="769441"/>
          </a:xfrm>
          <a:prstGeom prst="rect">
            <a:avLst/>
          </a:prstGeom>
          <a:noFill/>
        </p:spPr>
        <p:txBody>
          <a:bodyPr wrap="square" rtlCol="0">
            <a:spAutoFit/>
          </a:bodyPr>
          <a:lstStyle/>
          <a:p>
            <a:r>
              <a:rPr kumimoji="1" lang="ja-JP" altLang="en-US" sz="4400" b="1" dirty="0"/>
              <a:t>次の速さを求めましょう。</a:t>
            </a:r>
            <a:endParaRPr kumimoji="1" lang="en-US" altLang="ja-JP" sz="4400" b="1" dirty="0"/>
          </a:p>
        </p:txBody>
      </p:sp>
      <p:cxnSp>
        <p:nvCxnSpPr>
          <p:cNvPr id="37" name="直線コネクタ 36">
            <a:extLst>
              <a:ext uri="{FF2B5EF4-FFF2-40B4-BE49-F238E27FC236}">
                <a16:creationId xmlns:a16="http://schemas.microsoft.com/office/drawing/2014/main" id="{63835476-7B86-48AE-9364-4ED315C88F9E}"/>
              </a:ext>
            </a:extLst>
          </p:cNvPr>
          <p:cNvCxnSpPr/>
          <p:nvPr/>
        </p:nvCxnSpPr>
        <p:spPr>
          <a:xfrm>
            <a:off x="959386" y="3417940"/>
            <a:ext cx="6365631" cy="0"/>
          </a:xfrm>
          <a:prstGeom prst="line">
            <a:avLst/>
          </a:prstGeom>
          <a:ln w="57150"/>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79630251-8118-49B9-B16E-115182307073}"/>
              </a:ext>
            </a:extLst>
          </p:cNvPr>
          <p:cNvSpPr txBox="1"/>
          <p:nvPr/>
        </p:nvSpPr>
        <p:spPr>
          <a:xfrm>
            <a:off x="695723" y="2552239"/>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39" name="テキスト ボックス 38">
            <a:extLst>
              <a:ext uri="{FF2B5EF4-FFF2-40B4-BE49-F238E27FC236}">
                <a16:creationId xmlns:a16="http://schemas.microsoft.com/office/drawing/2014/main" id="{13A8E4F5-A1CE-4F8D-89DB-4B2791D51A7D}"/>
              </a:ext>
            </a:extLst>
          </p:cNvPr>
          <p:cNvSpPr txBox="1"/>
          <p:nvPr/>
        </p:nvSpPr>
        <p:spPr>
          <a:xfrm>
            <a:off x="729179" y="4152715"/>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40" name="直線コネクタ 39">
            <a:extLst>
              <a:ext uri="{FF2B5EF4-FFF2-40B4-BE49-F238E27FC236}">
                <a16:creationId xmlns:a16="http://schemas.microsoft.com/office/drawing/2014/main" id="{3E9FC4BB-EB8C-4AA3-BF2A-158CE4232124}"/>
              </a:ext>
            </a:extLst>
          </p:cNvPr>
          <p:cNvCxnSpPr/>
          <p:nvPr/>
        </p:nvCxnSpPr>
        <p:spPr>
          <a:xfrm>
            <a:off x="959386" y="4150632"/>
            <a:ext cx="6365631"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101F84A4-0590-4447-BEAA-B0C3E9146C61}"/>
              </a:ext>
            </a:extLst>
          </p:cNvPr>
          <p:cNvSpPr txBox="1"/>
          <p:nvPr/>
        </p:nvSpPr>
        <p:spPr>
          <a:xfrm>
            <a:off x="2596671" y="4203749"/>
            <a:ext cx="606457" cy="769441"/>
          </a:xfrm>
          <a:prstGeom prst="rect">
            <a:avLst/>
          </a:prstGeom>
          <a:noFill/>
        </p:spPr>
        <p:txBody>
          <a:bodyPr wrap="square" rtlCol="0">
            <a:spAutoFit/>
          </a:bodyPr>
          <a:lstStyle/>
          <a:p>
            <a:r>
              <a:rPr kumimoji="1" lang="en-US" altLang="ja-JP" sz="4400" b="1" dirty="0"/>
              <a:t>1</a:t>
            </a:r>
            <a:endParaRPr kumimoji="1" lang="ja-JP" altLang="en-US" sz="4400" b="1" dirty="0"/>
          </a:p>
        </p:txBody>
      </p:sp>
      <p:sp>
        <p:nvSpPr>
          <p:cNvPr id="59" name="テキスト ボックス 58">
            <a:extLst>
              <a:ext uri="{FF2B5EF4-FFF2-40B4-BE49-F238E27FC236}">
                <a16:creationId xmlns:a16="http://schemas.microsoft.com/office/drawing/2014/main" id="{B66E7DAE-C9C9-473D-ADC0-5A113B5365D7}"/>
              </a:ext>
            </a:extLst>
          </p:cNvPr>
          <p:cNvSpPr txBox="1"/>
          <p:nvPr/>
        </p:nvSpPr>
        <p:spPr>
          <a:xfrm>
            <a:off x="4524332" y="4203749"/>
            <a:ext cx="606457" cy="769441"/>
          </a:xfrm>
          <a:prstGeom prst="rect">
            <a:avLst/>
          </a:prstGeom>
          <a:noFill/>
        </p:spPr>
        <p:txBody>
          <a:bodyPr wrap="square" rtlCol="0">
            <a:spAutoFit/>
          </a:bodyPr>
          <a:lstStyle/>
          <a:p>
            <a:r>
              <a:rPr kumimoji="1" lang="en-US" altLang="ja-JP" sz="4400" b="1" dirty="0"/>
              <a:t>2</a:t>
            </a:r>
            <a:endParaRPr kumimoji="1" lang="ja-JP" altLang="en-US" sz="4400" b="1" dirty="0"/>
          </a:p>
        </p:txBody>
      </p:sp>
      <p:sp>
        <p:nvSpPr>
          <p:cNvPr id="60" name="テキスト ボックス 59">
            <a:extLst>
              <a:ext uri="{FF2B5EF4-FFF2-40B4-BE49-F238E27FC236}">
                <a16:creationId xmlns:a16="http://schemas.microsoft.com/office/drawing/2014/main" id="{65C1B517-9A45-466E-8BCC-B57E823C49E5}"/>
              </a:ext>
            </a:extLst>
          </p:cNvPr>
          <p:cNvSpPr txBox="1"/>
          <p:nvPr/>
        </p:nvSpPr>
        <p:spPr>
          <a:xfrm>
            <a:off x="6090637" y="2467313"/>
            <a:ext cx="1325315" cy="769441"/>
          </a:xfrm>
          <a:prstGeom prst="rect">
            <a:avLst/>
          </a:prstGeom>
          <a:noFill/>
        </p:spPr>
        <p:txBody>
          <a:bodyPr wrap="square" rtlCol="0">
            <a:spAutoFit/>
          </a:bodyPr>
          <a:lstStyle/>
          <a:p>
            <a:r>
              <a:rPr kumimoji="1" lang="en-US" altLang="ja-JP" sz="4400" b="1" dirty="0"/>
              <a:t>13.5</a:t>
            </a:r>
            <a:endParaRPr kumimoji="1" lang="ja-JP" altLang="en-US" sz="4400" b="1" dirty="0"/>
          </a:p>
        </p:txBody>
      </p:sp>
      <p:sp>
        <p:nvSpPr>
          <p:cNvPr id="61" name="四角形: 角を丸くする 60">
            <a:extLst>
              <a:ext uri="{FF2B5EF4-FFF2-40B4-BE49-F238E27FC236}">
                <a16:creationId xmlns:a16="http://schemas.microsoft.com/office/drawing/2014/main" id="{AAFA16A4-8258-4498-B218-49D470C974CC}"/>
              </a:ext>
            </a:extLst>
          </p:cNvPr>
          <p:cNvSpPr/>
          <p:nvPr/>
        </p:nvSpPr>
        <p:spPr>
          <a:xfrm>
            <a:off x="2279840" y="2476247"/>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B8B0EE65-3C77-4BDE-9C52-8363ADF0FAAE}"/>
              </a:ext>
            </a:extLst>
          </p:cNvPr>
          <p:cNvSpPr txBox="1"/>
          <p:nvPr/>
        </p:nvSpPr>
        <p:spPr>
          <a:xfrm>
            <a:off x="6415332" y="4223053"/>
            <a:ext cx="606457" cy="769441"/>
          </a:xfrm>
          <a:prstGeom prst="rect">
            <a:avLst/>
          </a:prstGeom>
          <a:noFill/>
        </p:spPr>
        <p:txBody>
          <a:bodyPr wrap="square" rtlCol="0">
            <a:spAutoFit/>
          </a:bodyPr>
          <a:lstStyle/>
          <a:p>
            <a:r>
              <a:rPr kumimoji="1" lang="en-US" altLang="ja-JP" sz="4400" b="1" dirty="0"/>
              <a:t>3</a:t>
            </a:r>
            <a:endParaRPr kumimoji="1" lang="ja-JP" altLang="en-US" sz="4400" b="1" dirty="0"/>
          </a:p>
        </p:txBody>
      </p:sp>
      <p:sp>
        <p:nvSpPr>
          <p:cNvPr id="63" name="テキスト ボックス 62">
            <a:extLst>
              <a:ext uri="{FF2B5EF4-FFF2-40B4-BE49-F238E27FC236}">
                <a16:creationId xmlns:a16="http://schemas.microsoft.com/office/drawing/2014/main" id="{AADDFC34-C3EF-4AFD-BEA8-75E466468491}"/>
              </a:ext>
            </a:extLst>
          </p:cNvPr>
          <p:cNvSpPr txBox="1"/>
          <p:nvPr/>
        </p:nvSpPr>
        <p:spPr>
          <a:xfrm>
            <a:off x="7178529" y="2429350"/>
            <a:ext cx="1673084" cy="769441"/>
          </a:xfrm>
          <a:prstGeom prst="rect">
            <a:avLst/>
          </a:prstGeom>
          <a:noFill/>
        </p:spPr>
        <p:txBody>
          <a:bodyPr wrap="square" rtlCol="0">
            <a:spAutoFit/>
          </a:bodyPr>
          <a:lstStyle/>
          <a:p>
            <a:r>
              <a:rPr kumimoji="1" lang="en-US" altLang="ja-JP" sz="4400" b="1" dirty="0"/>
              <a:t>(km)</a:t>
            </a:r>
            <a:endParaRPr kumimoji="1" lang="ja-JP" altLang="en-US" sz="4400" b="1" dirty="0"/>
          </a:p>
        </p:txBody>
      </p:sp>
      <p:sp>
        <p:nvSpPr>
          <p:cNvPr id="64" name="テキスト ボックス 63">
            <a:extLst>
              <a:ext uri="{FF2B5EF4-FFF2-40B4-BE49-F238E27FC236}">
                <a16:creationId xmlns:a16="http://schemas.microsoft.com/office/drawing/2014/main" id="{1A8BD9A1-A27E-446F-A9AA-2EB0C50F5250}"/>
              </a:ext>
            </a:extLst>
          </p:cNvPr>
          <p:cNvSpPr txBox="1"/>
          <p:nvPr/>
        </p:nvSpPr>
        <p:spPr>
          <a:xfrm>
            <a:off x="7201486" y="4120308"/>
            <a:ext cx="1923136" cy="769441"/>
          </a:xfrm>
          <a:prstGeom prst="rect">
            <a:avLst/>
          </a:prstGeom>
          <a:noFill/>
        </p:spPr>
        <p:txBody>
          <a:bodyPr wrap="square" rtlCol="0">
            <a:spAutoFit/>
          </a:bodyPr>
          <a:lstStyle/>
          <a:p>
            <a:r>
              <a:rPr kumimoji="1" lang="en-US" altLang="ja-JP" sz="4400" b="1" dirty="0"/>
              <a:t>(</a:t>
            </a:r>
            <a:r>
              <a:rPr kumimoji="1" lang="ja-JP" altLang="en-US" sz="4400" b="1" dirty="0"/>
              <a:t>時間</a:t>
            </a:r>
            <a:r>
              <a:rPr kumimoji="1" lang="en-US" altLang="ja-JP" sz="4400" b="1" dirty="0"/>
              <a:t>)</a:t>
            </a:r>
            <a:endParaRPr kumimoji="1" lang="ja-JP" altLang="en-US" sz="4400" b="1" dirty="0"/>
          </a:p>
        </p:txBody>
      </p:sp>
      <p:sp>
        <p:nvSpPr>
          <p:cNvPr id="66" name="テキスト ボックス 65">
            <a:extLst>
              <a:ext uri="{FF2B5EF4-FFF2-40B4-BE49-F238E27FC236}">
                <a16:creationId xmlns:a16="http://schemas.microsoft.com/office/drawing/2014/main" id="{74442F11-97CA-4380-8ADE-168C073DEAAA}"/>
              </a:ext>
            </a:extLst>
          </p:cNvPr>
          <p:cNvSpPr txBox="1"/>
          <p:nvPr/>
        </p:nvSpPr>
        <p:spPr>
          <a:xfrm>
            <a:off x="2358353" y="2458630"/>
            <a:ext cx="1325315" cy="769441"/>
          </a:xfrm>
          <a:prstGeom prst="rect">
            <a:avLst/>
          </a:prstGeom>
          <a:noFill/>
        </p:spPr>
        <p:txBody>
          <a:bodyPr wrap="square" rtlCol="0">
            <a:spAutoFit/>
          </a:bodyPr>
          <a:lstStyle/>
          <a:p>
            <a:r>
              <a:rPr kumimoji="1" lang="en-US" altLang="ja-JP" sz="4400" b="1" dirty="0"/>
              <a:t>4.5</a:t>
            </a:r>
            <a:endParaRPr kumimoji="1" lang="ja-JP" altLang="en-US" sz="4400" b="1" dirty="0"/>
          </a:p>
        </p:txBody>
      </p:sp>
      <p:sp>
        <p:nvSpPr>
          <p:cNvPr id="67" name="テキスト ボックス 66">
            <a:extLst>
              <a:ext uri="{FF2B5EF4-FFF2-40B4-BE49-F238E27FC236}">
                <a16:creationId xmlns:a16="http://schemas.microsoft.com/office/drawing/2014/main" id="{CD94FE78-C7B2-4A8B-8347-2D3D70321D7D}"/>
              </a:ext>
            </a:extLst>
          </p:cNvPr>
          <p:cNvSpPr txBox="1"/>
          <p:nvPr/>
        </p:nvSpPr>
        <p:spPr>
          <a:xfrm>
            <a:off x="2596671" y="5069098"/>
            <a:ext cx="4328508" cy="923330"/>
          </a:xfrm>
          <a:prstGeom prst="rect">
            <a:avLst/>
          </a:prstGeom>
          <a:noFill/>
        </p:spPr>
        <p:txBody>
          <a:bodyPr wrap="square" rtlCol="0">
            <a:spAutoFit/>
          </a:bodyPr>
          <a:lstStyle/>
          <a:p>
            <a:r>
              <a:rPr lang="en-US" altLang="ja-JP" sz="5400" b="1" dirty="0"/>
              <a:t>13.5÷3</a:t>
            </a:r>
            <a:r>
              <a:rPr lang="ja-JP" altLang="en-US" sz="5400" b="1" dirty="0"/>
              <a:t>＝</a:t>
            </a:r>
            <a:r>
              <a:rPr lang="en-US" altLang="ja-JP" sz="5400" b="1" dirty="0"/>
              <a:t>4.5</a:t>
            </a:r>
          </a:p>
        </p:txBody>
      </p:sp>
      <p:sp>
        <p:nvSpPr>
          <p:cNvPr id="68" name="テキスト ボックス 67">
            <a:extLst>
              <a:ext uri="{FF2B5EF4-FFF2-40B4-BE49-F238E27FC236}">
                <a16:creationId xmlns:a16="http://schemas.microsoft.com/office/drawing/2014/main" id="{C08328A4-DFD4-4F6E-80FC-63CFD183B1AC}"/>
              </a:ext>
            </a:extLst>
          </p:cNvPr>
          <p:cNvSpPr txBox="1"/>
          <p:nvPr/>
        </p:nvSpPr>
        <p:spPr>
          <a:xfrm>
            <a:off x="1482031" y="5070765"/>
            <a:ext cx="901456" cy="923330"/>
          </a:xfrm>
          <a:prstGeom prst="rect">
            <a:avLst/>
          </a:prstGeom>
          <a:noFill/>
        </p:spPr>
        <p:txBody>
          <a:bodyPr wrap="square" rtlCol="0">
            <a:spAutoFit/>
          </a:bodyPr>
          <a:lstStyle/>
          <a:p>
            <a:r>
              <a:rPr lang="ja-JP" altLang="en-US" sz="5400" b="1" dirty="0"/>
              <a:t>式</a:t>
            </a:r>
            <a:endParaRPr lang="en-US" altLang="ja-JP" sz="5400" b="1" dirty="0"/>
          </a:p>
        </p:txBody>
      </p:sp>
      <p:sp>
        <p:nvSpPr>
          <p:cNvPr id="69" name="テキスト ボックス 68">
            <a:extLst>
              <a:ext uri="{FF2B5EF4-FFF2-40B4-BE49-F238E27FC236}">
                <a16:creationId xmlns:a16="http://schemas.microsoft.com/office/drawing/2014/main" id="{E327A4EB-836F-47E1-A99A-A4DA135EEE22}"/>
              </a:ext>
            </a:extLst>
          </p:cNvPr>
          <p:cNvSpPr txBox="1"/>
          <p:nvPr/>
        </p:nvSpPr>
        <p:spPr>
          <a:xfrm>
            <a:off x="7021789" y="5652715"/>
            <a:ext cx="4328508" cy="923330"/>
          </a:xfrm>
          <a:prstGeom prst="rect">
            <a:avLst/>
          </a:prstGeom>
          <a:noFill/>
        </p:spPr>
        <p:txBody>
          <a:bodyPr wrap="square" rtlCol="0">
            <a:spAutoFit/>
          </a:bodyPr>
          <a:lstStyle/>
          <a:p>
            <a:r>
              <a:rPr lang="ja-JP" altLang="en-US" sz="5400" b="1" dirty="0"/>
              <a:t>時速</a:t>
            </a:r>
            <a:r>
              <a:rPr lang="en-US" altLang="ja-JP" sz="5400" b="1" dirty="0"/>
              <a:t>4.5km</a:t>
            </a:r>
          </a:p>
        </p:txBody>
      </p:sp>
      <p:grpSp>
        <p:nvGrpSpPr>
          <p:cNvPr id="41" name="グループ化 40">
            <a:extLst>
              <a:ext uri="{FF2B5EF4-FFF2-40B4-BE49-F238E27FC236}">
                <a16:creationId xmlns:a16="http://schemas.microsoft.com/office/drawing/2014/main" id="{5BBFF1E9-11C2-4956-BA8B-E0FF6E322A8A}"/>
              </a:ext>
            </a:extLst>
          </p:cNvPr>
          <p:cNvGrpSpPr/>
          <p:nvPr/>
        </p:nvGrpSpPr>
        <p:grpSpPr>
          <a:xfrm>
            <a:off x="956170" y="3211620"/>
            <a:ext cx="3216" cy="1038337"/>
            <a:chOff x="1498661" y="3520365"/>
            <a:chExt cx="3216" cy="1038337"/>
          </a:xfrm>
        </p:grpSpPr>
        <p:cxnSp>
          <p:nvCxnSpPr>
            <p:cNvPr id="42" name="直線コネクタ 41">
              <a:extLst>
                <a:ext uri="{FF2B5EF4-FFF2-40B4-BE49-F238E27FC236}">
                  <a16:creationId xmlns:a16="http://schemas.microsoft.com/office/drawing/2014/main" id="{968448E5-A370-4E8F-AFCA-2E7C0AEBB45E}"/>
                </a:ext>
              </a:extLst>
            </p:cNvPr>
            <p:cNvCxnSpPr>
              <a:cxnSpLocks/>
            </p:cNvCxnSpPr>
            <p:nvPr/>
          </p:nvCxnSpPr>
          <p:spPr>
            <a:xfrm>
              <a:off x="1501877" y="3520365"/>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F96C2976-851F-424D-B9B1-50D425C3CF56}"/>
                </a:ext>
              </a:extLst>
            </p:cNvPr>
            <p:cNvCxnSpPr>
              <a:cxnSpLocks/>
            </p:cNvCxnSpPr>
            <p:nvPr/>
          </p:nvCxnSpPr>
          <p:spPr>
            <a:xfrm>
              <a:off x="1501877" y="4237670"/>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FA27206B-E313-409B-97F9-421F3CBD2885}"/>
                </a:ext>
              </a:extLst>
            </p:cNvPr>
            <p:cNvCxnSpPr>
              <a:cxnSpLocks/>
            </p:cNvCxnSpPr>
            <p:nvPr/>
          </p:nvCxnSpPr>
          <p:spPr>
            <a:xfrm>
              <a:off x="1498661" y="3806139"/>
              <a:ext cx="0" cy="537937"/>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grpSp>
      <p:grpSp>
        <p:nvGrpSpPr>
          <p:cNvPr id="45" name="グループ化 44">
            <a:extLst>
              <a:ext uri="{FF2B5EF4-FFF2-40B4-BE49-F238E27FC236}">
                <a16:creationId xmlns:a16="http://schemas.microsoft.com/office/drawing/2014/main" id="{98318CFF-9F56-4947-A86C-7B6EA734E91E}"/>
              </a:ext>
            </a:extLst>
          </p:cNvPr>
          <p:cNvGrpSpPr/>
          <p:nvPr/>
        </p:nvGrpSpPr>
        <p:grpSpPr>
          <a:xfrm>
            <a:off x="2857218" y="3212775"/>
            <a:ext cx="0" cy="1038337"/>
            <a:chOff x="3395154" y="3501424"/>
            <a:chExt cx="0" cy="1038337"/>
          </a:xfrm>
        </p:grpSpPr>
        <p:cxnSp>
          <p:nvCxnSpPr>
            <p:cNvPr id="46" name="直線コネクタ 45">
              <a:extLst>
                <a:ext uri="{FF2B5EF4-FFF2-40B4-BE49-F238E27FC236}">
                  <a16:creationId xmlns:a16="http://schemas.microsoft.com/office/drawing/2014/main" id="{8AAAA39D-B86B-40A6-BEF7-0126761F1A18}"/>
                </a:ext>
              </a:extLst>
            </p:cNvPr>
            <p:cNvCxnSpPr>
              <a:cxnSpLocks/>
            </p:cNvCxnSpPr>
            <p:nvPr/>
          </p:nvCxnSpPr>
          <p:spPr>
            <a:xfrm>
              <a:off x="3395154" y="3501424"/>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7D7C9D94-9BA6-488D-B065-DB819019FB52}"/>
                </a:ext>
              </a:extLst>
            </p:cNvPr>
            <p:cNvCxnSpPr>
              <a:cxnSpLocks/>
            </p:cNvCxnSpPr>
            <p:nvPr/>
          </p:nvCxnSpPr>
          <p:spPr>
            <a:xfrm>
              <a:off x="3395154" y="4218729"/>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0140D2B5-B152-4239-BF3A-9FF130B3A6EF}"/>
                </a:ext>
              </a:extLst>
            </p:cNvPr>
            <p:cNvCxnSpPr>
              <a:cxnSpLocks/>
            </p:cNvCxnSpPr>
            <p:nvPr/>
          </p:nvCxnSpPr>
          <p:spPr>
            <a:xfrm>
              <a:off x="3395154" y="3699733"/>
              <a:ext cx="0" cy="537937"/>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grpSp>
      <p:grpSp>
        <p:nvGrpSpPr>
          <p:cNvPr id="49" name="グループ化 48">
            <a:extLst>
              <a:ext uri="{FF2B5EF4-FFF2-40B4-BE49-F238E27FC236}">
                <a16:creationId xmlns:a16="http://schemas.microsoft.com/office/drawing/2014/main" id="{86CA229A-1771-4785-A8C1-A8982F4079A6}"/>
              </a:ext>
            </a:extLst>
          </p:cNvPr>
          <p:cNvGrpSpPr/>
          <p:nvPr/>
        </p:nvGrpSpPr>
        <p:grpSpPr>
          <a:xfrm>
            <a:off x="4748218" y="3221668"/>
            <a:ext cx="0" cy="1038337"/>
            <a:chOff x="5480149" y="4901718"/>
            <a:chExt cx="0" cy="1038337"/>
          </a:xfrm>
        </p:grpSpPr>
        <p:cxnSp>
          <p:nvCxnSpPr>
            <p:cNvPr id="50" name="直線コネクタ 49">
              <a:extLst>
                <a:ext uri="{FF2B5EF4-FFF2-40B4-BE49-F238E27FC236}">
                  <a16:creationId xmlns:a16="http://schemas.microsoft.com/office/drawing/2014/main" id="{70A7E390-8A46-411F-8037-CBF5BBA928E6}"/>
                </a:ext>
              </a:extLst>
            </p:cNvPr>
            <p:cNvCxnSpPr>
              <a:cxnSpLocks/>
            </p:cNvCxnSpPr>
            <p:nvPr/>
          </p:nvCxnSpPr>
          <p:spPr>
            <a:xfrm>
              <a:off x="5480149" y="4901718"/>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6F4E7465-6A51-4002-9108-8FBF0431B742}"/>
                </a:ext>
              </a:extLst>
            </p:cNvPr>
            <p:cNvCxnSpPr>
              <a:cxnSpLocks/>
            </p:cNvCxnSpPr>
            <p:nvPr/>
          </p:nvCxnSpPr>
          <p:spPr>
            <a:xfrm>
              <a:off x="5480149" y="5619023"/>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3329602F-F26F-4E50-98E9-5AD67C955480}"/>
                </a:ext>
              </a:extLst>
            </p:cNvPr>
            <p:cNvCxnSpPr>
              <a:cxnSpLocks/>
            </p:cNvCxnSpPr>
            <p:nvPr/>
          </p:nvCxnSpPr>
          <p:spPr>
            <a:xfrm>
              <a:off x="5480149" y="5159522"/>
              <a:ext cx="0" cy="537937"/>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grpSp>
      <p:grpSp>
        <p:nvGrpSpPr>
          <p:cNvPr id="53" name="グループ化 52">
            <a:extLst>
              <a:ext uri="{FF2B5EF4-FFF2-40B4-BE49-F238E27FC236}">
                <a16:creationId xmlns:a16="http://schemas.microsoft.com/office/drawing/2014/main" id="{736CDC53-A98C-4414-906C-41A991BA702B}"/>
              </a:ext>
            </a:extLst>
          </p:cNvPr>
          <p:cNvGrpSpPr/>
          <p:nvPr/>
        </p:nvGrpSpPr>
        <p:grpSpPr>
          <a:xfrm>
            <a:off x="6639217" y="3241764"/>
            <a:ext cx="0" cy="1038337"/>
            <a:chOff x="7181708" y="3520365"/>
            <a:chExt cx="0" cy="1038337"/>
          </a:xfrm>
        </p:grpSpPr>
        <p:cxnSp>
          <p:nvCxnSpPr>
            <p:cNvPr id="54" name="直線コネクタ 53">
              <a:extLst>
                <a:ext uri="{FF2B5EF4-FFF2-40B4-BE49-F238E27FC236}">
                  <a16:creationId xmlns:a16="http://schemas.microsoft.com/office/drawing/2014/main" id="{87D7E4FC-9954-4975-8E33-ABD0DDF410A7}"/>
                </a:ext>
              </a:extLst>
            </p:cNvPr>
            <p:cNvCxnSpPr>
              <a:cxnSpLocks/>
            </p:cNvCxnSpPr>
            <p:nvPr/>
          </p:nvCxnSpPr>
          <p:spPr>
            <a:xfrm>
              <a:off x="7181708" y="3520365"/>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D56FCDFC-63AE-4852-94DB-F2ACDEAEAC40}"/>
                </a:ext>
              </a:extLst>
            </p:cNvPr>
            <p:cNvCxnSpPr>
              <a:cxnSpLocks/>
            </p:cNvCxnSpPr>
            <p:nvPr/>
          </p:nvCxnSpPr>
          <p:spPr>
            <a:xfrm>
              <a:off x="7181708" y="4237670"/>
              <a:ext cx="0" cy="32103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48ECA404-673F-433F-8A88-4A4655A88DB4}"/>
                </a:ext>
              </a:extLst>
            </p:cNvPr>
            <p:cNvCxnSpPr>
              <a:cxnSpLocks/>
            </p:cNvCxnSpPr>
            <p:nvPr/>
          </p:nvCxnSpPr>
          <p:spPr>
            <a:xfrm>
              <a:off x="7181708" y="3778169"/>
              <a:ext cx="0" cy="537937"/>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766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8" grpId="0"/>
      <p:bldP spid="39" grpId="0"/>
      <p:bldP spid="58" grpId="0"/>
      <p:bldP spid="59" grpId="0"/>
      <p:bldP spid="60" grpId="0"/>
      <p:bldP spid="61" grpId="0" animBg="1"/>
      <p:bldP spid="62" grpId="0"/>
      <p:bldP spid="63" grpId="0"/>
      <p:bldP spid="64" grpId="0"/>
      <p:bldP spid="66" grpId="0"/>
      <p:bldP spid="67"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B922A68-969B-4284-8F5D-081482ABCA57}"/>
              </a:ext>
            </a:extLst>
          </p:cNvPr>
          <p:cNvSpPr/>
          <p:nvPr/>
        </p:nvSpPr>
        <p:spPr>
          <a:xfrm>
            <a:off x="1100018" y="4388510"/>
            <a:ext cx="9312027" cy="227596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EE081E8-CBB6-4B19-BA2C-CA503542E12C}"/>
              </a:ext>
            </a:extLst>
          </p:cNvPr>
          <p:cNvSpPr txBox="1"/>
          <p:nvPr/>
        </p:nvSpPr>
        <p:spPr>
          <a:xfrm>
            <a:off x="1100018" y="306038"/>
            <a:ext cx="9503505" cy="830997"/>
          </a:xfrm>
          <a:prstGeom prst="rect">
            <a:avLst/>
          </a:prstGeom>
          <a:noFill/>
        </p:spPr>
        <p:txBody>
          <a:bodyPr wrap="square" rtlCol="0">
            <a:spAutoFit/>
          </a:bodyPr>
          <a:lstStyle/>
          <a:p>
            <a:r>
              <a:rPr kumimoji="1" lang="ja-JP" altLang="en-US" sz="4800" b="1" dirty="0"/>
              <a:t>単位量あたり</a:t>
            </a:r>
            <a:r>
              <a:rPr lang="ja-JP" altLang="en-US" sz="4800" b="1" dirty="0"/>
              <a:t>ってどういうこと</a:t>
            </a:r>
            <a:endParaRPr kumimoji="1" lang="ja-JP" altLang="en-US" sz="3200" b="1" dirty="0"/>
          </a:p>
        </p:txBody>
      </p:sp>
      <p:sp>
        <p:nvSpPr>
          <p:cNvPr id="36" name="テキスト ボックス 35">
            <a:extLst>
              <a:ext uri="{FF2B5EF4-FFF2-40B4-BE49-F238E27FC236}">
                <a16:creationId xmlns:a16="http://schemas.microsoft.com/office/drawing/2014/main" id="{012AAD25-B40A-4AF0-B696-B84589F3A2C0}"/>
              </a:ext>
            </a:extLst>
          </p:cNvPr>
          <p:cNvSpPr txBox="1"/>
          <p:nvPr/>
        </p:nvSpPr>
        <p:spPr>
          <a:xfrm>
            <a:off x="2648439" y="1109070"/>
            <a:ext cx="7237045" cy="830997"/>
          </a:xfrm>
          <a:prstGeom prst="rect">
            <a:avLst/>
          </a:prstGeom>
          <a:noFill/>
        </p:spPr>
        <p:txBody>
          <a:bodyPr wrap="square" rtlCol="0">
            <a:spAutoFit/>
          </a:bodyPr>
          <a:lstStyle/>
          <a:p>
            <a:r>
              <a:rPr kumimoji="1" lang="ja-JP" altLang="en-US" sz="4800" b="1" dirty="0">
                <a:solidFill>
                  <a:srgbClr val="FF0000"/>
                </a:solidFill>
              </a:rPr>
              <a:t>同じ数あたり</a:t>
            </a:r>
            <a:r>
              <a:rPr kumimoji="1" lang="ja-JP" altLang="en-US" sz="4800" b="1" dirty="0"/>
              <a:t>ということ</a:t>
            </a:r>
            <a:endParaRPr kumimoji="1" lang="ja-JP" altLang="en-US" sz="3200" b="1" dirty="0"/>
          </a:p>
        </p:txBody>
      </p:sp>
      <p:sp>
        <p:nvSpPr>
          <p:cNvPr id="37" name="テキスト ボックス 36">
            <a:extLst>
              <a:ext uri="{FF2B5EF4-FFF2-40B4-BE49-F238E27FC236}">
                <a16:creationId xmlns:a16="http://schemas.microsoft.com/office/drawing/2014/main" id="{0F0B2534-4546-4252-86C5-53CA7A9FE1DC}"/>
              </a:ext>
            </a:extLst>
          </p:cNvPr>
          <p:cNvSpPr txBox="1"/>
          <p:nvPr/>
        </p:nvSpPr>
        <p:spPr>
          <a:xfrm>
            <a:off x="2024164" y="2070363"/>
            <a:ext cx="7008445" cy="830997"/>
          </a:xfrm>
          <a:prstGeom prst="rect">
            <a:avLst/>
          </a:prstGeom>
          <a:noFill/>
        </p:spPr>
        <p:txBody>
          <a:bodyPr wrap="square" rtlCol="0">
            <a:spAutoFit/>
          </a:bodyPr>
          <a:lstStyle/>
          <a:p>
            <a:r>
              <a:rPr kumimoji="1" lang="ja-JP" altLang="en-US" sz="4800" b="1" dirty="0"/>
              <a:t>くらべやすいのはどれ？</a:t>
            </a:r>
            <a:endParaRPr kumimoji="1" lang="ja-JP" altLang="en-US" sz="3200" b="1" dirty="0"/>
          </a:p>
        </p:txBody>
      </p:sp>
      <p:sp>
        <p:nvSpPr>
          <p:cNvPr id="38" name="テキスト ボックス 37">
            <a:extLst>
              <a:ext uri="{FF2B5EF4-FFF2-40B4-BE49-F238E27FC236}">
                <a16:creationId xmlns:a16="http://schemas.microsoft.com/office/drawing/2014/main" id="{383DD549-C8B5-47AD-BE00-F074FAD9DCCE}"/>
              </a:ext>
            </a:extLst>
          </p:cNvPr>
          <p:cNvSpPr txBox="1"/>
          <p:nvPr/>
        </p:nvSpPr>
        <p:spPr>
          <a:xfrm>
            <a:off x="1671518" y="3031656"/>
            <a:ext cx="3595074" cy="830997"/>
          </a:xfrm>
          <a:prstGeom prst="rect">
            <a:avLst/>
          </a:prstGeom>
          <a:noFill/>
        </p:spPr>
        <p:txBody>
          <a:bodyPr wrap="square" rtlCol="0">
            <a:spAutoFit/>
          </a:bodyPr>
          <a:lstStyle/>
          <a:p>
            <a:r>
              <a:rPr kumimoji="1" lang="en-US" altLang="ja-JP" sz="4800" b="1" dirty="0"/>
              <a:t>2</a:t>
            </a:r>
            <a:r>
              <a:rPr kumimoji="1" lang="ja-JP" altLang="en-US" sz="4800" b="1" dirty="0"/>
              <a:t>個　</a:t>
            </a:r>
            <a:r>
              <a:rPr kumimoji="1" lang="en-US" altLang="ja-JP" sz="4800" b="1" dirty="0"/>
              <a:t>60</a:t>
            </a:r>
            <a:r>
              <a:rPr kumimoji="1" lang="ja-JP" altLang="en-US" sz="4800" b="1" dirty="0"/>
              <a:t>円　</a:t>
            </a:r>
            <a:endParaRPr kumimoji="1" lang="ja-JP" altLang="en-US" sz="3200" b="1" dirty="0"/>
          </a:p>
        </p:txBody>
      </p:sp>
      <p:sp>
        <p:nvSpPr>
          <p:cNvPr id="39" name="テキスト ボックス 38">
            <a:extLst>
              <a:ext uri="{FF2B5EF4-FFF2-40B4-BE49-F238E27FC236}">
                <a16:creationId xmlns:a16="http://schemas.microsoft.com/office/drawing/2014/main" id="{C4D35083-0B47-4078-8B9C-06A30F4C2D95}"/>
              </a:ext>
            </a:extLst>
          </p:cNvPr>
          <p:cNvSpPr txBox="1"/>
          <p:nvPr/>
        </p:nvSpPr>
        <p:spPr>
          <a:xfrm>
            <a:off x="6290410" y="3031655"/>
            <a:ext cx="3595074" cy="830997"/>
          </a:xfrm>
          <a:prstGeom prst="rect">
            <a:avLst/>
          </a:prstGeom>
          <a:noFill/>
        </p:spPr>
        <p:txBody>
          <a:bodyPr wrap="square" rtlCol="0">
            <a:spAutoFit/>
          </a:bodyPr>
          <a:lstStyle/>
          <a:p>
            <a:r>
              <a:rPr kumimoji="1" lang="en-US" altLang="ja-JP" sz="4800" b="1" dirty="0"/>
              <a:t>5</a:t>
            </a:r>
            <a:r>
              <a:rPr kumimoji="1" lang="ja-JP" altLang="en-US" sz="4800" b="1" dirty="0"/>
              <a:t>個　</a:t>
            </a:r>
            <a:r>
              <a:rPr kumimoji="1" lang="en-US" altLang="ja-JP" sz="4800" b="1" dirty="0"/>
              <a:t>120</a:t>
            </a:r>
            <a:r>
              <a:rPr kumimoji="1" lang="ja-JP" altLang="en-US" sz="4800" b="1" dirty="0"/>
              <a:t>円　</a:t>
            </a:r>
            <a:endParaRPr kumimoji="1" lang="ja-JP" altLang="en-US" sz="3200" b="1" dirty="0"/>
          </a:p>
        </p:txBody>
      </p:sp>
      <p:grpSp>
        <p:nvGrpSpPr>
          <p:cNvPr id="3" name="グループ化 2">
            <a:extLst>
              <a:ext uri="{FF2B5EF4-FFF2-40B4-BE49-F238E27FC236}">
                <a16:creationId xmlns:a16="http://schemas.microsoft.com/office/drawing/2014/main" id="{3AC80421-27DF-42E6-9E8D-3A78C9705012}"/>
              </a:ext>
            </a:extLst>
          </p:cNvPr>
          <p:cNvGrpSpPr/>
          <p:nvPr/>
        </p:nvGrpSpPr>
        <p:grpSpPr>
          <a:xfrm>
            <a:off x="1931318" y="3820390"/>
            <a:ext cx="5002911" cy="575767"/>
            <a:chOff x="1931318" y="3820390"/>
            <a:chExt cx="5002911" cy="575767"/>
          </a:xfrm>
        </p:grpSpPr>
        <p:sp>
          <p:nvSpPr>
            <p:cNvPr id="40" name="矢印: 右 39">
              <a:extLst>
                <a:ext uri="{FF2B5EF4-FFF2-40B4-BE49-F238E27FC236}">
                  <a16:creationId xmlns:a16="http://schemas.microsoft.com/office/drawing/2014/main" id="{00E086D3-EB9D-4FF2-9BB5-1EB420CA97CC}"/>
                </a:ext>
              </a:extLst>
            </p:cNvPr>
            <p:cNvSpPr/>
            <p:nvPr/>
          </p:nvSpPr>
          <p:spPr>
            <a:xfrm rot="5400000">
              <a:off x="1885750" y="3865958"/>
              <a:ext cx="5757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9A05D46F-221C-406E-944C-BA3F3A8FB30B}"/>
                </a:ext>
              </a:extLst>
            </p:cNvPr>
            <p:cNvSpPr/>
            <p:nvPr/>
          </p:nvSpPr>
          <p:spPr>
            <a:xfrm rot="5400000">
              <a:off x="6404029" y="3865958"/>
              <a:ext cx="5757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a:extLst>
              <a:ext uri="{FF2B5EF4-FFF2-40B4-BE49-F238E27FC236}">
                <a16:creationId xmlns:a16="http://schemas.microsoft.com/office/drawing/2014/main" id="{A05ACB2A-526F-444D-B973-043814D63988}"/>
              </a:ext>
            </a:extLst>
          </p:cNvPr>
          <p:cNvSpPr txBox="1"/>
          <p:nvPr/>
        </p:nvSpPr>
        <p:spPr>
          <a:xfrm>
            <a:off x="5991471" y="4403473"/>
            <a:ext cx="4028829" cy="830997"/>
          </a:xfrm>
          <a:prstGeom prst="rect">
            <a:avLst/>
          </a:prstGeom>
          <a:noFill/>
        </p:spPr>
        <p:txBody>
          <a:bodyPr wrap="square" rtlCol="0">
            <a:spAutoFit/>
          </a:bodyPr>
          <a:lstStyle/>
          <a:p>
            <a:r>
              <a:rPr kumimoji="1" lang="en-US" altLang="ja-JP" sz="4800" b="1" dirty="0"/>
              <a:t>10</a:t>
            </a:r>
            <a:r>
              <a:rPr kumimoji="1" lang="ja-JP" altLang="en-US" sz="4800" b="1" dirty="0"/>
              <a:t>個　</a:t>
            </a:r>
            <a:r>
              <a:rPr kumimoji="1" lang="en-US" altLang="ja-JP" sz="4800" b="1" dirty="0"/>
              <a:t>240</a:t>
            </a:r>
            <a:r>
              <a:rPr kumimoji="1" lang="ja-JP" altLang="en-US" sz="4800" b="1" dirty="0"/>
              <a:t>円　</a:t>
            </a:r>
            <a:endParaRPr kumimoji="1" lang="ja-JP" altLang="en-US" sz="3200" b="1" dirty="0"/>
          </a:p>
        </p:txBody>
      </p:sp>
      <p:sp>
        <p:nvSpPr>
          <p:cNvPr id="43" name="テキスト ボックス 42">
            <a:extLst>
              <a:ext uri="{FF2B5EF4-FFF2-40B4-BE49-F238E27FC236}">
                <a16:creationId xmlns:a16="http://schemas.microsoft.com/office/drawing/2014/main" id="{CAC5A1B2-FC1B-45C0-9D9F-B29BDB4FFAF9}"/>
              </a:ext>
            </a:extLst>
          </p:cNvPr>
          <p:cNvSpPr txBox="1"/>
          <p:nvPr/>
        </p:nvSpPr>
        <p:spPr>
          <a:xfrm>
            <a:off x="1344248" y="4371019"/>
            <a:ext cx="4028829" cy="830997"/>
          </a:xfrm>
          <a:prstGeom prst="rect">
            <a:avLst/>
          </a:prstGeom>
          <a:noFill/>
        </p:spPr>
        <p:txBody>
          <a:bodyPr wrap="square" rtlCol="0">
            <a:spAutoFit/>
          </a:bodyPr>
          <a:lstStyle/>
          <a:p>
            <a:r>
              <a:rPr kumimoji="1" lang="en-US" altLang="ja-JP" sz="4800" b="1" dirty="0"/>
              <a:t>10</a:t>
            </a:r>
            <a:r>
              <a:rPr kumimoji="1" lang="ja-JP" altLang="en-US" sz="4800" b="1" dirty="0"/>
              <a:t>個　</a:t>
            </a:r>
            <a:r>
              <a:rPr kumimoji="1" lang="en-US" altLang="ja-JP" sz="4800" b="1" dirty="0"/>
              <a:t>300</a:t>
            </a:r>
            <a:r>
              <a:rPr kumimoji="1" lang="ja-JP" altLang="en-US" sz="4800" b="1" dirty="0"/>
              <a:t>円　</a:t>
            </a:r>
            <a:endParaRPr kumimoji="1" lang="ja-JP" altLang="en-US" sz="3200" b="1" dirty="0"/>
          </a:p>
        </p:txBody>
      </p:sp>
      <p:grpSp>
        <p:nvGrpSpPr>
          <p:cNvPr id="4" name="グループ化 3">
            <a:extLst>
              <a:ext uri="{FF2B5EF4-FFF2-40B4-BE49-F238E27FC236}">
                <a16:creationId xmlns:a16="http://schemas.microsoft.com/office/drawing/2014/main" id="{D6AFD5FF-CA75-4E75-9926-20D221D7D503}"/>
              </a:ext>
            </a:extLst>
          </p:cNvPr>
          <p:cNvGrpSpPr/>
          <p:nvPr/>
        </p:nvGrpSpPr>
        <p:grpSpPr>
          <a:xfrm>
            <a:off x="1954793" y="5134615"/>
            <a:ext cx="5002911" cy="575767"/>
            <a:chOff x="1954793" y="5134615"/>
            <a:chExt cx="5002911" cy="575767"/>
          </a:xfrm>
        </p:grpSpPr>
        <p:sp>
          <p:nvSpPr>
            <p:cNvPr id="44" name="矢印: 右 43">
              <a:extLst>
                <a:ext uri="{FF2B5EF4-FFF2-40B4-BE49-F238E27FC236}">
                  <a16:creationId xmlns:a16="http://schemas.microsoft.com/office/drawing/2014/main" id="{7AFBD07C-F9EB-4FC8-B554-2B79D6A440E1}"/>
                </a:ext>
              </a:extLst>
            </p:cNvPr>
            <p:cNvSpPr/>
            <p:nvPr/>
          </p:nvSpPr>
          <p:spPr>
            <a:xfrm rot="5400000">
              <a:off x="1909225" y="5180183"/>
              <a:ext cx="5757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D99BE29B-D0B0-47A8-AEF8-1608621D1DBB}"/>
                </a:ext>
              </a:extLst>
            </p:cNvPr>
            <p:cNvSpPr/>
            <p:nvPr/>
          </p:nvSpPr>
          <p:spPr>
            <a:xfrm rot="5400000">
              <a:off x="6427504" y="5180183"/>
              <a:ext cx="5757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C9CD0659-54CC-4D2F-890E-C9626198486B}"/>
              </a:ext>
            </a:extLst>
          </p:cNvPr>
          <p:cNvSpPr txBox="1"/>
          <p:nvPr/>
        </p:nvSpPr>
        <p:spPr>
          <a:xfrm>
            <a:off x="6360745" y="5719275"/>
            <a:ext cx="3222867" cy="830997"/>
          </a:xfrm>
          <a:prstGeom prst="rect">
            <a:avLst/>
          </a:prstGeom>
          <a:noFill/>
        </p:spPr>
        <p:txBody>
          <a:bodyPr wrap="square" rtlCol="0">
            <a:spAutoFit/>
          </a:bodyPr>
          <a:lstStyle/>
          <a:p>
            <a:r>
              <a:rPr kumimoji="1" lang="en-US" altLang="ja-JP" sz="4800" b="1" dirty="0"/>
              <a:t>1</a:t>
            </a:r>
            <a:r>
              <a:rPr kumimoji="1" lang="ja-JP" altLang="en-US" sz="4800" b="1" dirty="0"/>
              <a:t>個　</a:t>
            </a:r>
            <a:r>
              <a:rPr kumimoji="1" lang="en-US" altLang="ja-JP" sz="4800" b="1" dirty="0"/>
              <a:t>24</a:t>
            </a:r>
            <a:r>
              <a:rPr kumimoji="1" lang="ja-JP" altLang="en-US" sz="4800" b="1" dirty="0"/>
              <a:t>円　</a:t>
            </a:r>
            <a:endParaRPr kumimoji="1" lang="ja-JP" altLang="en-US" sz="3200" b="1" dirty="0"/>
          </a:p>
        </p:txBody>
      </p:sp>
      <p:sp>
        <p:nvSpPr>
          <p:cNvPr id="47" name="テキスト ボックス 46">
            <a:extLst>
              <a:ext uri="{FF2B5EF4-FFF2-40B4-BE49-F238E27FC236}">
                <a16:creationId xmlns:a16="http://schemas.microsoft.com/office/drawing/2014/main" id="{1C68580D-0E8D-4232-9914-896A3E112388}"/>
              </a:ext>
            </a:extLst>
          </p:cNvPr>
          <p:cNvSpPr txBox="1"/>
          <p:nvPr/>
        </p:nvSpPr>
        <p:spPr>
          <a:xfrm>
            <a:off x="1693011" y="5642982"/>
            <a:ext cx="3222868" cy="830997"/>
          </a:xfrm>
          <a:prstGeom prst="rect">
            <a:avLst/>
          </a:prstGeom>
          <a:noFill/>
        </p:spPr>
        <p:txBody>
          <a:bodyPr wrap="square" rtlCol="0">
            <a:spAutoFit/>
          </a:bodyPr>
          <a:lstStyle/>
          <a:p>
            <a:r>
              <a:rPr kumimoji="1" lang="en-US" altLang="ja-JP" sz="4800" b="1" dirty="0"/>
              <a:t>1</a:t>
            </a:r>
            <a:r>
              <a:rPr kumimoji="1" lang="ja-JP" altLang="en-US" sz="4800" b="1" dirty="0"/>
              <a:t>個　</a:t>
            </a:r>
            <a:r>
              <a:rPr kumimoji="1" lang="en-US" altLang="ja-JP" sz="4800" b="1" dirty="0"/>
              <a:t>30</a:t>
            </a:r>
            <a:r>
              <a:rPr kumimoji="1" lang="ja-JP" altLang="en-US" sz="4800" b="1" dirty="0"/>
              <a:t>円　</a:t>
            </a:r>
            <a:endParaRPr kumimoji="1" lang="ja-JP" altLang="en-US" sz="3200" b="1" dirty="0"/>
          </a:p>
        </p:txBody>
      </p:sp>
      <p:sp>
        <p:nvSpPr>
          <p:cNvPr id="16" name="テキスト ボックス 15">
            <a:extLst>
              <a:ext uri="{FF2B5EF4-FFF2-40B4-BE49-F238E27FC236}">
                <a16:creationId xmlns:a16="http://schemas.microsoft.com/office/drawing/2014/main" id="{5B290B86-FD1A-4DA0-B6B3-A5B05FA0F3A6}"/>
              </a:ext>
            </a:extLst>
          </p:cNvPr>
          <p:cNvSpPr txBox="1"/>
          <p:nvPr/>
        </p:nvSpPr>
        <p:spPr>
          <a:xfrm>
            <a:off x="1969480" y="4822334"/>
            <a:ext cx="6036405" cy="1200329"/>
          </a:xfrm>
          <a:prstGeom prst="rect">
            <a:avLst/>
          </a:prstGeom>
          <a:noFill/>
        </p:spPr>
        <p:txBody>
          <a:bodyPr wrap="square" rtlCol="0">
            <a:spAutoFit/>
          </a:bodyPr>
          <a:lstStyle/>
          <a:p>
            <a:r>
              <a:rPr kumimoji="1" lang="ja-JP" altLang="en-US" sz="7200" b="1" dirty="0">
                <a:solidFill>
                  <a:srgbClr val="FF0000"/>
                </a:solidFill>
              </a:rPr>
              <a:t>単位量あたり</a:t>
            </a:r>
            <a:endParaRPr kumimoji="1" lang="ja-JP" altLang="en-US" sz="4800" b="1" dirty="0">
              <a:solidFill>
                <a:srgbClr val="FF0000"/>
              </a:solidFill>
            </a:endParaRPr>
          </a:p>
        </p:txBody>
      </p:sp>
    </p:spTree>
    <p:extLst>
      <p:ext uri="{BB962C8B-B14F-4D97-AF65-F5344CB8AC3E}">
        <p14:creationId xmlns:p14="http://schemas.microsoft.com/office/powerpoint/2010/main" val="1387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6" grpId="0"/>
      <p:bldP spid="37" grpId="0"/>
      <p:bldP spid="38" grpId="0"/>
      <p:bldP spid="39" grpId="0"/>
      <p:bldP spid="42" grpId="0"/>
      <p:bldP spid="43" grpId="0"/>
      <p:bldP spid="46" grpId="0"/>
      <p:bldP spid="47"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3AEB1A-D59B-4BFD-AFE0-060ABB1AAFDD}"/>
              </a:ext>
            </a:extLst>
          </p:cNvPr>
          <p:cNvSpPr txBox="1"/>
          <p:nvPr/>
        </p:nvSpPr>
        <p:spPr>
          <a:xfrm>
            <a:off x="267089" y="1394451"/>
            <a:ext cx="11647096" cy="707886"/>
          </a:xfrm>
          <a:prstGeom prst="rect">
            <a:avLst/>
          </a:prstGeom>
          <a:noFill/>
        </p:spPr>
        <p:txBody>
          <a:bodyPr wrap="square" rtlCol="0">
            <a:spAutoFit/>
          </a:bodyPr>
          <a:lstStyle/>
          <a:p>
            <a:r>
              <a:rPr lang="en-US" altLang="ja-JP" sz="4000" b="1" dirty="0"/>
              <a:t>1500m</a:t>
            </a:r>
            <a:r>
              <a:rPr lang="ja-JP" altLang="en-US" sz="4000" b="1" dirty="0"/>
              <a:t>の道のりを</a:t>
            </a:r>
            <a:r>
              <a:rPr lang="en-US" altLang="ja-JP" sz="4000" b="1" dirty="0"/>
              <a:t>2</a:t>
            </a:r>
            <a:r>
              <a:rPr lang="ja-JP" altLang="en-US" sz="4000" b="1" dirty="0"/>
              <a:t>分間で進んだ自動車の分速</a:t>
            </a:r>
            <a:endParaRPr lang="en-US" altLang="ja-JP" sz="4000" b="1" dirty="0"/>
          </a:p>
        </p:txBody>
      </p:sp>
      <p:sp>
        <p:nvSpPr>
          <p:cNvPr id="3" name="テキスト ボックス 2">
            <a:extLst>
              <a:ext uri="{FF2B5EF4-FFF2-40B4-BE49-F238E27FC236}">
                <a16:creationId xmlns:a16="http://schemas.microsoft.com/office/drawing/2014/main" id="{5A2DDF90-690C-4A39-8D72-CB58A50C8F7A}"/>
              </a:ext>
            </a:extLst>
          </p:cNvPr>
          <p:cNvSpPr txBox="1"/>
          <p:nvPr/>
        </p:nvSpPr>
        <p:spPr>
          <a:xfrm>
            <a:off x="419710" y="177526"/>
            <a:ext cx="2947433" cy="646331"/>
          </a:xfrm>
          <a:prstGeom prst="rect">
            <a:avLst/>
          </a:prstGeom>
          <a:noFill/>
        </p:spPr>
        <p:txBody>
          <a:bodyPr wrap="square" rtlCol="0">
            <a:spAutoFit/>
          </a:bodyPr>
          <a:lstStyle/>
          <a:p>
            <a:r>
              <a:rPr lang="en-US" altLang="ja-JP" sz="3600" b="1" dirty="0"/>
              <a:t>P222</a:t>
            </a:r>
            <a:r>
              <a:rPr lang="ja-JP" altLang="en-US" sz="3600" b="1" dirty="0"/>
              <a:t>　４</a:t>
            </a:r>
            <a:endParaRPr kumimoji="1" lang="ja-JP" altLang="en-US" sz="3600" b="1" dirty="0"/>
          </a:p>
        </p:txBody>
      </p:sp>
      <p:sp>
        <p:nvSpPr>
          <p:cNvPr id="4" name="二等辺三角形 3">
            <a:extLst>
              <a:ext uri="{FF2B5EF4-FFF2-40B4-BE49-F238E27FC236}">
                <a16:creationId xmlns:a16="http://schemas.microsoft.com/office/drawing/2014/main" id="{7C4036BC-A03C-4E23-B2D6-7DD7FD258E03}"/>
              </a:ext>
            </a:extLst>
          </p:cNvPr>
          <p:cNvSpPr/>
          <p:nvPr/>
        </p:nvSpPr>
        <p:spPr>
          <a:xfrm>
            <a:off x="1979487" y="73573"/>
            <a:ext cx="710005" cy="653465"/>
          </a:xfrm>
          <a:custGeom>
            <a:avLst/>
            <a:gdLst>
              <a:gd name="connsiteX0" fmla="*/ 0 w 710005"/>
              <a:gd name="connsiteY0" fmla="*/ 727038 h 727038"/>
              <a:gd name="connsiteX1" fmla="*/ 355003 w 710005"/>
              <a:gd name="connsiteY1" fmla="*/ 0 h 727038"/>
              <a:gd name="connsiteX2" fmla="*/ 710005 w 710005"/>
              <a:gd name="connsiteY2" fmla="*/ 727038 h 727038"/>
              <a:gd name="connsiteX3" fmla="*/ 0 w 710005"/>
              <a:gd name="connsiteY3" fmla="*/ 727038 h 727038"/>
              <a:gd name="connsiteX0" fmla="*/ 0 w 710005"/>
              <a:gd name="connsiteY0" fmla="*/ 653465 h 653465"/>
              <a:gd name="connsiteX1" fmla="*/ 333982 w 710005"/>
              <a:gd name="connsiteY1" fmla="*/ 0 h 653465"/>
              <a:gd name="connsiteX2" fmla="*/ 710005 w 710005"/>
              <a:gd name="connsiteY2" fmla="*/ 653465 h 653465"/>
              <a:gd name="connsiteX3" fmla="*/ 0 w 710005"/>
              <a:gd name="connsiteY3" fmla="*/ 653465 h 653465"/>
            </a:gdLst>
            <a:ahLst/>
            <a:cxnLst>
              <a:cxn ang="0">
                <a:pos x="connsiteX0" y="connsiteY0"/>
              </a:cxn>
              <a:cxn ang="0">
                <a:pos x="connsiteX1" y="connsiteY1"/>
              </a:cxn>
              <a:cxn ang="0">
                <a:pos x="connsiteX2" y="connsiteY2"/>
              </a:cxn>
              <a:cxn ang="0">
                <a:pos x="connsiteX3" y="connsiteY3"/>
              </a:cxn>
            </a:cxnLst>
            <a:rect l="l" t="t" r="r" b="b"/>
            <a:pathLst>
              <a:path w="710005" h="653465">
                <a:moveTo>
                  <a:pt x="0" y="653465"/>
                </a:moveTo>
                <a:lnTo>
                  <a:pt x="333982" y="0"/>
                </a:lnTo>
                <a:lnTo>
                  <a:pt x="710005" y="653465"/>
                </a:lnTo>
                <a:lnTo>
                  <a:pt x="0" y="653465"/>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3336B8D-ED51-4FD4-9756-68CEC5C63ED4}"/>
              </a:ext>
            </a:extLst>
          </p:cNvPr>
          <p:cNvSpPr txBox="1"/>
          <p:nvPr/>
        </p:nvSpPr>
        <p:spPr>
          <a:xfrm>
            <a:off x="526930" y="727038"/>
            <a:ext cx="6966947" cy="769441"/>
          </a:xfrm>
          <a:prstGeom prst="rect">
            <a:avLst/>
          </a:prstGeom>
          <a:noFill/>
        </p:spPr>
        <p:txBody>
          <a:bodyPr wrap="square" rtlCol="0">
            <a:spAutoFit/>
          </a:bodyPr>
          <a:lstStyle/>
          <a:p>
            <a:r>
              <a:rPr kumimoji="1" lang="ja-JP" altLang="en-US" sz="4400" b="1" dirty="0"/>
              <a:t>次の速さを求めましょう。</a:t>
            </a:r>
            <a:endParaRPr kumimoji="1" lang="en-US" altLang="ja-JP" sz="4400" b="1" dirty="0"/>
          </a:p>
        </p:txBody>
      </p:sp>
      <p:cxnSp>
        <p:nvCxnSpPr>
          <p:cNvPr id="37" name="直線コネクタ 36">
            <a:extLst>
              <a:ext uri="{FF2B5EF4-FFF2-40B4-BE49-F238E27FC236}">
                <a16:creationId xmlns:a16="http://schemas.microsoft.com/office/drawing/2014/main" id="{63835476-7B86-48AE-9364-4ED315C88F9E}"/>
              </a:ext>
            </a:extLst>
          </p:cNvPr>
          <p:cNvCxnSpPr>
            <a:cxnSpLocks/>
          </p:cNvCxnSpPr>
          <p:nvPr/>
        </p:nvCxnSpPr>
        <p:spPr>
          <a:xfrm>
            <a:off x="959386" y="3417940"/>
            <a:ext cx="5481607" cy="0"/>
          </a:xfrm>
          <a:prstGeom prst="line">
            <a:avLst/>
          </a:prstGeom>
          <a:ln w="57150"/>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79630251-8118-49B9-B16E-115182307073}"/>
              </a:ext>
            </a:extLst>
          </p:cNvPr>
          <p:cNvSpPr txBox="1"/>
          <p:nvPr/>
        </p:nvSpPr>
        <p:spPr>
          <a:xfrm>
            <a:off x="695723" y="2552239"/>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39" name="テキスト ボックス 38">
            <a:extLst>
              <a:ext uri="{FF2B5EF4-FFF2-40B4-BE49-F238E27FC236}">
                <a16:creationId xmlns:a16="http://schemas.microsoft.com/office/drawing/2014/main" id="{13A8E4F5-A1CE-4F8D-89DB-4B2791D51A7D}"/>
              </a:ext>
            </a:extLst>
          </p:cNvPr>
          <p:cNvSpPr txBox="1"/>
          <p:nvPr/>
        </p:nvSpPr>
        <p:spPr>
          <a:xfrm>
            <a:off x="729179" y="4283345"/>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40" name="直線コネクタ 39">
            <a:extLst>
              <a:ext uri="{FF2B5EF4-FFF2-40B4-BE49-F238E27FC236}">
                <a16:creationId xmlns:a16="http://schemas.microsoft.com/office/drawing/2014/main" id="{3E9FC4BB-EB8C-4AA3-BF2A-158CE4232124}"/>
              </a:ext>
            </a:extLst>
          </p:cNvPr>
          <p:cNvCxnSpPr>
            <a:cxnSpLocks/>
          </p:cNvCxnSpPr>
          <p:nvPr/>
        </p:nvCxnSpPr>
        <p:spPr>
          <a:xfrm>
            <a:off x="959386" y="4150632"/>
            <a:ext cx="5551946"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101F84A4-0590-4447-BEAA-B0C3E9146C61}"/>
              </a:ext>
            </a:extLst>
          </p:cNvPr>
          <p:cNvSpPr txBox="1"/>
          <p:nvPr/>
        </p:nvSpPr>
        <p:spPr>
          <a:xfrm>
            <a:off x="2596671" y="4334379"/>
            <a:ext cx="606457" cy="769441"/>
          </a:xfrm>
          <a:prstGeom prst="rect">
            <a:avLst/>
          </a:prstGeom>
          <a:noFill/>
        </p:spPr>
        <p:txBody>
          <a:bodyPr wrap="square" rtlCol="0">
            <a:spAutoFit/>
          </a:bodyPr>
          <a:lstStyle/>
          <a:p>
            <a:r>
              <a:rPr kumimoji="1" lang="en-US" altLang="ja-JP" sz="4400" b="1" dirty="0"/>
              <a:t>1</a:t>
            </a:r>
            <a:endParaRPr kumimoji="1" lang="ja-JP" altLang="en-US" sz="4400" b="1" dirty="0"/>
          </a:p>
        </p:txBody>
      </p:sp>
      <p:sp>
        <p:nvSpPr>
          <p:cNvPr id="59" name="テキスト ボックス 58">
            <a:extLst>
              <a:ext uri="{FF2B5EF4-FFF2-40B4-BE49-F238E27FC236}">
                <a16:creationId xmlns:a16="http://schemas.microsoft.com/office/drawing/2014/main" id="{B66E7DAE-C9C9-473D-ADC0-5A113B5365D7}"/>
              </a:ext>
            </a:extLst>
          </p:cNvPr>
          <p:cNvSpPr txBox="1"/>
          <p:nvPr/>
        </p:nvSpPr>
        <p:spPr>
          <a:xfrm>
            <a:off x="4524332" y="4334379"/>
            <a:ext cx="606457" cy="769441"/>
          </a:xfrm>
          <a:prstGeom prst="rect">
            <a:avLst/>
          </a:prstGeom>
          <a:noFill/>
        </p:spPr>
        <p:txBody>
          <a:bodyPr wrap="square" rtlCol="0">
            <a:spAutoFit/>
          </a:bodyPr>
          <a:lstStyle/>
          <a:p>
            <a:r>
              <a:rPr kumimoji="1" lang="en-US" altLang="ja-JP" sz="4400" b="1" dirty="0"/>
              <a:t>2</a:t>
            </a:r>
            <a:endParaRPr kumimoji="1" lang="ja-JP" altLang="en-US" sz="4400" b="1" dirty="0"/>
          </a:p>
        </p:txBody>
      </p:sp>
      <p:sp>
        <p:nvSpPr>
          <p:cNvPr id="60" name="テキスト ボックス 59">
            <a:extLst>
              <a:ext uri="{FF2B5EF4-FFF2-40B4-BE49-F238E27FC236}">
                <a16:creationId xmlns:a16="http://schemas.microsoft.com/office/drawing/2014/main" id="{65C1B517-9A45-466E-8BCC-B57E823C49E5}"/>
              </a:ext>
            </a:extLst>
          </p:cNvPr>
          <p:cNvSpPr txBox="1"/>
          <p:nvPr/>
        </p:nvSpPr>
        <p:spPr>
          <a:xfrm>
            <a:off x="3960364" y="2467313"/>
            <a:ext cx="1773688" cy="769441"/>
          </a:xfrm>
          <a:prstGeom prst="rect">
            <a:avLst/>
          </a:prstGeom>
          <a:noFill/>
        </p:spPr>
        <p:txBody>
          <a:bodyPr wrap="square" rtlCol="0">
            <a:spAutoFit/>
          </a:bodyPr>
          <a:lstStyle/>
          <a:p>
            <a:r>
              <a:rPr kumimoji="1" lang="en-US" altLang="ja-JP" sz="4400" b="1" dirty="0"/>
              <a:t>1500</a:t>
            </a:r>
            <a:endParaRPr kumimoji="1" lang="ja-JP" altLang="en-US" sz="4400" b="1" dirty="0"/>
          </a:p>
        </p:txBody>
      </p:sp>
      <p:sp>
        <p:nvSpPr>
          <p:cNvPr id="61" name="四角形: 角を丸くする 60">
            <a:extLst>
              <a:ext uri="{FF2B5EF4-FFF2-40B4-BE49-F238E27FC236}">
                <a16:creationId xmlns:a16="http://schemas.microsoft.com/office/drawing/2014/main" id="{AAFA16A4-8258-4498-B218-49D470C974CC}"/>
              </a:ext>
            </a:extLst>
          </p:cNvPr>
          <p:cNvSpPr/>
          <p:nvPr/>
        </p:nvSpPr>
        <p:spPr>
          <a:xfrm>
            <a:off x="2279840" y="2476247"/>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ADDFC34-C3EF-4AFD-BEA8-75E466468491}"/>
              </a:ext>
            </a:extLst>
          </p:cNvPr>
          <p:cNvSpPr txBox="1"/>
          <p:nvPr/>
        </p:nvSpPr>
        <p:spPr>
          <a:xfrm>
            <a:off x="6414585" y="2659559"/>
            <a:ext cx="1673084" cy="769441"/>
          </a:xfrm>
          <a:prstGeom prst="rect">
            <a:avLst/>
          </a:prstGeom>
          <a:noFill/>
        </p:spPr>
        <p:txBody>
          <a:bodyPr wrap="square" rtlCol="0">
            <a:spAutoFit/>
          </a:bodyPr>
          <a:lstStyle/>
          <a:p>
            <a:r>
              <a:rPr kumimoji="1" lang="en-US" altLang="ja-JP" sz="4400" b="1" dirty="0"/>
              <a:t>(m)</a:t>
            </a:r>
            <a:endParaRPr kumimoji="1" lang="ja-JP" altLang="en-US" sz="4400" b="1" dirty="0"/>
          </a:p>
        </p:txBody>
      </p:sp>
      <p:sp>
        <p:nvSpPr>
          <p:cNvPr id="64" name="テキスト ボックス 63">
            <a:extLst>
              <a:ext uri="{FF2B5EF4-FFF2-40B4-BE49-F238E27FC236}">
                <a16:creationId xmlns:a16="http://schemas.microsoft.com/office/drawing/2014/main" id="{1A8BD9A1-A27E-446F-A9AA-2EB0C50F5250}"/>
              </a:ext>
            </a:extLst>
          </p:cNvPr>
          <p:cNvSpPr txBox="1"/>
          <p:nvPr/>
        </p:nvSpPr>
        <p:spPr>
          <a:xfrm>
            <a:off x="6414585" y="4078519"/>
            <a:ext cx="1923136" cy="769441"/>
          </a:xfrm>
          <a:prstGeom prst="rect">
            <a:avLst/>
          </a:prstGeom>
          <a:noFill/>
        </p:spPr>
        <p:txBody>
          <a:bodyPr wrap="square" rtlCol="0">
            <a:spAutoFit/>
          </a:bodyPr>
          <a:lstStyle/>
          <a:p>
            <a:r>
              <a:rPr kumimoji="1" lang="en-US" altLang="ja-JP" sz="4400" b="1" dirty="0"/>
              <a:t>(</a:t>
            </a:r>
            <a:r>
              <a:rPr kumimoji="1" lang="ja-JP" altLang="en-US" sz="4400" b="1" dirty="0"/>
              <a:t>分間</a:t>
            </a:r>
            <a:r>
              <a:rPr kumimoji="1" lang="en-US" altLang="ja-JP" sz="4400" b="1" dirty="0"/>
              <a:t>)</a:t>
            </a:r>
            <a:endParaRPr kumimoji="1" lang="ja-JP" altLang="en-US" sz="4400" b="1" dirty="0"/>
          </a:p>
        </p:txBody>
      </p:sp>
      <p:sp>
        <p:nvSpPr>
          <p:cNvPr id="66" name="テキスト ボックス 65">
            <a:extLst>
              <a:ext uri="{FF2B5EF4-FFF2-40B4-BE49-F238E27FC236}">
                <a16:creationId xmlns:a16="http://schemas.microsoft.com/office/drawing/2014/main" id="{74442F11-97CA-4380-8ADE-168C073DEAAA}"/>
              </a:ext>
            </a:extLst>
          </p:cNvPr>
          <p:cNvSpPr txBox="1"/>
          <p:nvPr/>
        </p:nvSpPr>
        <p:spPr>
          <a:xfrm>
            <a:off x="2307663" y="2477730"/>
            <a:ext cx="1325315" cy="769441"/>
          </a:xfrm>
          <a:prstGeom prst="rect">
            <a:avLst/>
          </a:prstGeom>
          <a:noFill/>
        </p:spPr>
        <p:txBody>
          <a:bodyPr wrap="square" rtlCol="0">
            <a:spAutoFit/>
          </a:bodyPr>
          <a:lstStyle/>
          <a:p>
            <a:r>
              <a:rPr kumimoji="1" lang="en-US" altLang="ja-JP" sz="4400" b="1" dirty="0"/>
              <a:t>750</a:t>
            </a:r>
            <a:endParaRPr kumimoji="1" lang="ja-JP" altLang="en-US" sz="4400" b="1" dirty="0"/>
          </a:p>
        </p:txBody>
      </p:sp>
      <p:sp>
        <p:nvSpPr>
          <p:cNvPr id="67" name="テキスト ボックス 66">
            <a:extLst>
              <a:ext uri="{FF2B5EF4-FFF2-40B4-BE49-F238E27FC236}">
                <a16:creationId xmlns:a16="http://schemas.microsoft.com/office/drawing/2014/main" id="{CD94FE78-C7B2-4A8B-8347-2D3D70321D7D}"/>
              </a:ext>
            </a:extLst>
          </p:cNvPr>
          <p:cNvSpPr txBox="1"/>
          <p:nvPr/>
        </p:nvSpPr>
        <p:spPr>
          <a:xfrm>
            <a:off x="2596670" y="5069098"/>
            <a:ext cx="6365631" cy="923330"/>
          </a:xfrm>
          <a:prstGeom prst="rect">
            <a:avLst/>
          </a:prstGeom>
          <a:noFill/>
        </p:spPr>
        <p:txBody>
          <a:bodyPr wrap="square" rtlCol="0">
            <a:spAutoFit/>
          </a:bodyPr>
          <a:lstStyle/>
          <a:p>
            <a:r>
              <a:rPr lang="en-US" altLang="ja-JP" sz="5400" b="1" dirty="0"/>
              <a:t>1500÷2</a:t>
            </a:r>
            <a:r>
              <a:rPr lang="ja-JP" altLang="en-US" sz="5400" b="1" dirty="0"/>
              <a:t>＝</a:t>
            </a:r>
            <a:r>
              <a:rPr lang="en-US" altLang="ja-JP" sz="5400" b="1" dirty="0"/>
              <a:t>750</a:t>
            </a:r>
          </a:p>
        </p:txBody>
      </p:sp>
      <p:sp>
        <p:nvSpPr>
          <p:cNvPr id="68" name="テキスト ボックス 67">
            <a:extLst>
              <a:ext uri="{FF2B5EF4-FFF2-40B4-BE49-F238E27FC236}">
                <a16:creationId xmlns:a16="http://schemas.microsoft.com/office/drawing/2014/main" id="{C08328A4-DFD4-4F6E-80FC-63CFD183B1AC}"/>
              </a:ext>
            </a:extLst>
          </p:cNvPr>
          <p:cNvSpPr txBox="1"/>
          <p:nvPr/>
        </p:nvSpPr>
        <p:spPr>
          <a:xfrm>
            <a:off x="1482031" y="5070765"/>
            <a:ext cx="901456" cy="923330"/>
          </a:xfrm>
          <a:prstGeom prst="rect">
            <a:avLst/>
          </a:prstGeom>
          <a:noFill/>
        </p:spPr>
        <p:txBody>
          <a:bodyPr wrap="square" rtlCol="0">
            <a:spAutoFit/>
          </a:bodyPr>
          <a:lstStyle/>
          <a:p>
            <a:r>
              <a:rPr lang="ja-JP" altLang="en-US" sz="5400" b="1" dirty="0"/>
              <a:t>式</a:t>
            </a:r>
            <a:endParaRPr lang="en-US" altLang="ja-JP" sz="5400" b="1" dirty="0"/>
          </a:p>
        </p:txBody>
      </p:sp>
      <p:sp>
        <p:nvSpPr>
          <p:cNvPr id="69" name="テキスト ボックス 68">
            <a:extLst>
              <a:ext uri="{FF2B5EF4-FFF2-40B4-BE49-F238E27FC236}">
                <a16:creationId xmlns:a16="http://schemas.microsoft.com/office/drawing/2014/main" id="{E327A4EB-836F-47E1-A99A-A4DA135EEE22}"/>
              </a:ext>
            </a:extLst>
          </p:cNvPr>
          <p:cNvSpPr txBox="1"/>
          <p:nvPr/>
        </p:nvSpPr>
        <p:spPr>
          <a:xfrm>
            <a:off x="7021789" y="5652715"/>
            <a:ext cx="4328508" cy="923330"/>
          </a:xfrm>
          <a:prstGeom prst="rect">
            <a:avLst/>
          </a:prstGeom>
          <a:noFill/>
        </p:spPr>
        <p:txBody>
          <a:bodyPr wrap="square" rtlCol="0">
            <a:spAutoFit/>
          </a:bodyPr>
          <a:lstStyle/>
          <a:p>
            <a:r>
              <a:rPr lang="ja-JP" altLang="en-US" sz="5400" b="1" dirty="0"/>
              <a:t>分速</a:t>
            </a:r>
            <a:r>
              <a:rPr lang="en-US" altLang="ja-JP" sz="5400" b="1" dirty="0"/>
              <a:t>750m</a:t>
            </a:r>
          </a:p>
        </p:txBody>
      </p:sp>
      <p:cxnSp>
        <p:nvCxnSpPr>
          <p:cNvPr id="6" name="直線コネクタ 5">
            <a:extLst>
              <a:ext uri="{FF2B5EF4-FFF2-40B4-BE49-F238E27FC236}">
                <a16:creationId xmlns:a16="http://schemas.microsoft.com/office/drawing/2014/main" id="{75FA29B1-0DBD-4179-85F6-ACC5B5CE5C17}"/>
              </a:ext>
            </a:extLst>
          </p:cNvPr>
          <p:cNvCxnSpPr>
            <a:cxnSpLocks/>
          </p:cNvCxnSpPr>
          <p:nvPr/>
        </p:nvCxnSpPr>
        <p:spPr>
          <a:xfrm flipV="1">
            <a:off x="959386" y="3148505"/>
            <a:ext cx="0" cy="1182335"/>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DC86ABB1-7BF6-41E4-BB7C-6C2E8C64B8B4}"/>
              </a:ext>
            </a:extLst>
          </p:cNvPr>
          <p:cNvCxnSpPr>
            <a:cxnSpLocks/>
          </p:cNvCxnSpPr>
          <p:nvPr/>
        </p:nvCxnSpPr>
        <p:spPr>
          <a:xfrm flipV="1">
            <a:off x="2852663" y="3148505"/>
            <a:ext cx="0" cy="1182335"/>
          </a:xfrm>
          <a:prstGeom prst="line">
            <a:avLst/>
          </a:prstGeom>
          <a:ln w="38100"/>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B25B4923-1C09-4E49-AE93-F46F3B184B02}"/>
              </a:ext>
            </a:extLst>
          </p:cNvPr>
          <p:cNvCxnSpPr>
            <a:cxnSpLocks/>
          </p:cNvCxnSpPr>
          <p:nvPr/>
        </p:nvCxnSpPr>
        <p:spPr>
          <a:xfrm flipV="1">
            <a:off x="4745940" y="3148505"/>
            <a:ext cx="0" cy="118233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362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66" grpId="0"/>
      <p:bldP spid="67" grpId="0"/>
      <p:bldP spid="68" grpId="0"/>
      <p:bldP spid="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3AEB1A-D59B-4BFD-AFE0-060ABB1AAFDD}"/>
              </a:ext>
            </a:extLst>
          </p:cNvPr>
          <p:cNvSpPr txBox="1"/>
          <p:nvPr/>
        </p:nvSpPr>
        <p:spPr>
          <a:xfrm>
            <a:off x="133544" y="1394451"/>
            <a:ext cx="11924911" cy="707886"/>
          </a:xfrm>
          <a:prstGeom prst="rect">
            <a:avLst/>
          </a:prstGeom>
          <a:noFill/>
        </p:spPr>
        <p:txBody>
          <a:bodyPr wrap="square" rtlCol="0">
            <a:spAutoFit/>
          </a:bodyPr>
          <a:lstStyle/>
          <a:p>
            <a:r>
              <a:rPr lang="en-US" altLang="ja-JP" sz="4000" b="1" dirty="0"/>
              <a:t>180</a:t>
            </a:r>
            <a:r>
              <a:rPr lang="ja-JP" altLang="en-US" sz="4000" b="1" dirty="0"/>
              <a:t>ｍの高さを</a:t>
            </a:r>
            <a:r>
              <a:rPr lang="en-US" altLang="ja-JP" sz="4000" b="1" dirty="0"/>
              <a:t>30</a:t>
            </a:r>
            <a:r>
              <a:rPr lang="ja-JP" altLang="en-US" sz="4000" b="1" dirty="0"/>
              <a:t>秒でのぼったエレベーターの秒速</a:t>
            </a:r>
            <a:endParaRPr lang="en-US" altLang="ja-JP" sz="4000" b="1" dirty="0"/>
          </a:p>
        </p:txBody>
      </p:sp>
      <p:sp>
        <p:nvSpPr>
          <p:cNvPr id="3" name="テキスト ボックス 2">
            <a:extLst>
              <a:ext uri="{FF2B5EF4-FFF2-40B4-BE49-F238E27FC236}">
                <a16:creationId xmlns:a16="http://schemas.microsoft.com/office/drawing/2014/main" id="{5A2DDF90-690C-4A39-8D72-CB58A50C8F7A}"/>
              </a:ext>
            </a:extLst>
          </p:cNvPr>
          <p:cNvSpPr txBox="1"/>
          <p:nvPr/>
        </p:nvSpPr>
        <p:spPr>
          <a:xfrm>
            <a:off x="419710" y="177526"/>
            <a:ext cx="2947433" cy="646331"/>
          </a:xfrm>
          <a:prstGeom prst="rect">
            <a:avLst/>
          </a:prstGeom>
          <a:noFill/>
        </p:spPr>
        <p:txBody>
          <a:bodyPr wrap="square" rtlCol="0">
            <a:spAutoFit/>
          </a:bodyPr>
          <a:lstStyle/>
          <a:p>
            <a:r>
              <a:rPr lang="en-US" altLang="ja-JP" sz="3600" b="1" dirty="0"/>
              <a:t>P222</a:t>
            </a:r>
            <a:r>
              <a:rPr lang="ja-JP" altLang="en-US" sz="3600" b="1" dirty="0"/>
              <a:t>　４</a:t>
            </a:r>
            <a:endParaRPr kumimoji="1" lang="ja-JP" altLang="en-US" sz="3600" b="1" dirty="0"/>
          </a:p>
        </p:txBody>
      </p:sp>
      <p:sp>
        <p:nvSpPr>
          <p:cNvPr id="4" name="二等辺三角形 3">
            <a:extLst>
              <a:ext uri="{FF2B5EF4-FFF2-40B4-BE49-F238E27FC236}">
                <a16:creationId xmlns:a16="http://schemas.microsoft.com/office/drawing/2014/main" id="{7C4036BC-A03C-4E23-B2D6-7DD7FD258E03}"/>
              </a:ext>
            </a:extLst>
          </p:cNvPr>
          <p:cNvSpPr/>
          <p:nvPr/>
        </p:nvSpPr>
        <p:spPr>
          <a:xfrm>
            <a:off x="1979487" y="73573"/>
            <a:ext cx="710005" cy="653465"/>
          </a:xfrm>
          <a:custGeom>
            <a:avLst/>
            <a:gdLst>
              <a:gd name="connsiteX0" fmla="*/ 0 w 710005"/>
              <a:gd name="connsiteY0" fmla="*/ 727038 h 727038"/>
              <a:gd name="connsiteX1" fmla="*/ 355003 w 710005"/>
              <a:gd name="connsiteY1" fmla="*/ 0 h 727038"/>
              <a:gd name="connsiteX2" fmla="*/ 710005 w 710005"/>
              <a:gd name="connsiteY2" fmla="*/ 727038 h 727038"/>
              <a:gd name="connsiteX3" fmla="*/ 0 w 710005"/>
              <a:gd name="connsiteY3" fmla="*/ 727038 h 727038"/>
              <a:gd name="connsiteX0" fmla="*/ 0 w 710005"/>
              <a:gd name="connsiteY0" fmla="*/ 653465 h 653465"/>
              <a:gd name="connsiteX1" fmla="*/ 333982 w 710005"/>
              <a:gd name="connsiteY1" fmla="*/ 0 h 653465"/>
              <a:gd name="connsiteX2" fmla="*/ 710005 w 710005"/>
              <a:gd name="connsiteY2" fmla="*/ 653465 h 653465"/>
              <a:gd name="connsiteX3" fmla="*/ 0 w 710005"/>
              <a:gd name="connsiteY3" fmla="*/ 653465 h 653465"/>
            </a:gdLst>
            <a:ahLst/>
            <a:cxnLst>
              <a:cxn ang="0">
                <a:pos x="connsiteX0" y="connsiteY0"/>
              </a:cxn>
              <a:cxn ang="0">
                <a:pos x="connsiteX1" y="connsiteY1"/>
              </a:cxn>
              <a:cxn ang="0">
                <a:pos x="connsiteX2" y="connsiteY2"/>
              </a:cxn>
              <a:cxn ang="0">
                <a:pos x="connsiteX3" y="connsiteY3"/>
              </a:cxn>
            </a:cxnLst>
            <a:rect l="l" t="t" r="r" b="b"/>
            <a:pathLst>
              <a:path w="710005" h="653465">
                <a:moveTo>
                  <a:pt x="0" y="653465"/>
                </a:moveTo>
                <a:lnTo>
                  <a:pt x="333982" y="0"/>
                </a:lnTo>
                <a:lnTo>
                  <a:pt x="710005" y="653465"/>
                </a:lnTo>
                <a:lnTo>
                  <a:pt x="0" y="653465"/>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3336B8D-ED51-4FD4-9756-68CEC5C63ED4}"/>
              </a:ext>
            </a:extLst>
          </p:cNvPr>
          <p:cNvSpPr txBox="1"/>
          <p:nvPr/>
        </p:nvSpPr>
        <p:spPr>
          <a:xfrm>
            <a:off x="526930" y="727038"/>
            <a:ext cx="6966947" cy="769441"/>
          </a:xfrm>
          <a:prstGeom prst="rect">
            <a:avLst/>
          </a:prstGeom>
          <a:noFill/>
        </p:spPr>
        <p:txBody>
          <a:bodyPr wrap="square" rtlCol="0">
            <a:spAutoFit/>
          </a:bodyPr>
          <a:lstStyle/>
          <a:p>
            <a:r>
              <a:rPr kumimoji="1" lang="ja-JP" altLang="en-US" sz="4400" b="1" dirty="0"/>
              <a:t>次の速さを求めましょう。</a:t>
            </a:r>
            <a:endParaRPr kumimoji="1" lang="en-US" altLang="ja-JP" sz="4400" b="1" dirty="0"/>
          </a:p>
        </p:txBody>
      </p:sp>
      <p:cxnSp>
        <p:nvCxnSpPr>
          <p:cNvPr id="37" name="直線コネクタ 36">
            <a:extLst>
              <a:ext uri="{FF2B5EF4-FFF2-40B4-BE49-F238E27FC236}">
                <a16:creationId xmlns:a16="http://schemas.microsoft.com/office/drawing/2014/main" id="{63835476-7B86-48AE-9364-4ED315C88F9E}"/>
              </a:ext>
            </a:extLst>
          </p:cNvPr>
          <p:cNvCxnSpPr/>
          <p:nvPr/>
        </p:nvCxnSpPr>
        <p:spPr>
          <a:xfrm>
            <a:off x="959385" y="3417940"/>
            <a:ext cx="9000000" cy="0"/>
          </a:xfrm>
          <a:prstGeom prst="line">
            <a:avLst/>
          </a:prstGeom>
          <a:ln w="57150"/>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79630251-8118-49B9-B16E-115182307073}"/>
              </a:ext>
            </a:extLst>
          </p:cNvPr>
          <p:cNvSpPr txBox="1"/>
          <p:nvPr/>
        </p:nvSpPr>
        <p:spPr>
          <a:xfrm>
            <a:off x="695723" y="2552239"/>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39" name="テキスト ボックス 38">
            <a:extLst>
              <a:ext uri="{FF2B5EF4-FFF2-40B4-BE49-F238E27FC236}">
                <a16:creationId xmlns:a16="http://schemas.microsoft.com/office/drawing/2014/main" id="{13A8E4F5-A1CE-4F8D-89DB-4B2791D51A7D}"/>
              </a:ext>
            </a:extLst>
          </p:cNvPr>
          <p:cNvSpPr txBox="1"/>
          <p:nvPr/>
        </p:nvSpPr>
        <p:spPr>
          <a:xfrm>
            <a:off x="729179" y="4062283"/>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40" name="直線コネクタ 39">
            <a:extLst>
              <a:ext uri="{FF2B5EF4-FFF2-40B4-BE49-F238E27FC236}">
                <a16:creationId xmlns:a16="http://schemas.microsoft.com/office/drawing/2014/main" id="{3E9FC4BB-EB8C-4AA3-BF2A-158CE4232124}"/>
              </a:ext>
            </a:extLst>
          </p:cNvPr>
          <p:cNvCxnSpPr/>
          <p:nvPr/>
        </p:nvCxnSpPr>
        <p:spPr>
          <a:xfrm>
            <a:off x="959385" y="4150632"/>
            <a:ext cx="900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41" name="グループ化 40">
            <a:extLst>
              <a:ext uri="{FF2B5EF4-FFF2-40B4-BE49-F238E27FC236}">
                <a16:creationId xmlns:a16="http://schemas.microsoft.com/office/drawing/2014/main" id="{5BBFF1E9-11C2-4956-BA8B-E0FF6E322A8A}"/>
              </a:ext>
            </a:extLst>
          </p:cNvPr>
          <p:cNvGrpSpPr/>
          <p:nvPr/>
        </p:nvGrpSpPr>
        <p:grpSpPr>
          <a:xfrm>
            <a:off x="959386" y="3131236"/>
            <a:ext cx="6832" cy="1038337"/>
            <a:chOff x="1501877" y="3520365"/>
            <a:chExt cx="6832" cy="1038337"/>
          </a:xfrm>
        </p:grpSpPr>
        <p:cxnSp>
          <p:nvCxnSpPr>
            <p:cNvPr id="42" name="直線コネクタ 41">
              <a:extLst>
                <a:ext uri="{FF2B5EF4-FFF2-40B4-BE49-F238E27FC236}">
                  <a16:creationId xmlns:a16="http://schemas.microsoft.com/office/drawing/2014/main" id="{968448E5-A370-4E8F-AFCA-2E7C0AEBB45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F96C2976-851F-424D-B9B1-50D425C3CF56}"/>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FA27206B-E313-409B-97F9-421F3CBD2885}"/>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45" name="グループ化 44">
            <a:extLst>
              <a:ext uri="{FF2B5EF4-FFF2-40B4-BE49-F238E27FC236}">
                <a16:creationId xmlns:a16="http://schemas.microsoft.com/office/drawing/2014/main" id="{98318CFF-9F56-4947-A86C-7B6EA734E91E}"/>
              </a:ext>
            </a:extLst>
          </p:cNvPr>
          <p:cNvGrpSpPr/>
          <p:nvPr/>
        </p:nvGrpSpPr>
        <p:grpSpPr>
          <a:xfrm>
            <a:off x="1274002" y="3089215"/>
            <a:ext cx="0" cy="1038337"/>
            <a:chOff x="3395154" y="3501424"/>
            <a:chExt cx="0" cy="1038337"/>
          </a:xfrm>
        </p:grpSpPr>
        <p:cxnSp>
          <p:nvCxnSpPr>
            <p:cNvPr id="46" name="直線コネクタ 45">
              <a:extLst>
                <a:ext uri="{FF2B5EF4-FFF2-40B4-BE49-F238E27FC236}">
                  <a16:creationId xmlns:a16="http://schemas.microsoft.com/office/drawing/2014/main" id="{8AAAA39D-B86B-40A6-BEF7-0126761F1A18}"/>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7D7C9D94-9BA6-488D-B065-DB819019FB52}"/>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0140D2B5-B152-4239-BF3A-9FF130B3A6EF}"/>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49" name="グループ化 48">
            <a:extLst>
              <a:ext uri="{FF2B5EF4-FFF2-40B4-BE49-F238E27FC236}">
                <a16:creationId xmlns:a16="http://schemas.microsoft.com/office/drawing/2014/main" id="{86CA229A-1771-4785-A8C1-A8982F4079A6}"/>
              </a:ext>
            </a:extLst>
          </p:cNvPr>
          <p:cNvGrpSpPr/>
          <p:nvPr/>
        </p:nvGrpSpPr>
        <p:grpSpPr>
          <a:xfrm>
            <a:off x="3773228" y="3131235"/>
            <a:ext cx="0" cy="1038337"/>
            <a:chOff x="5480149" y="4901718"/>
            <a:chExt cx="0" cy="1038337"/>
          </a:xfrm>
        </p:grpSpPr>
        <p:cxnSp>
          <p:nvCxnSpPr>
            <p:cNvPr id="50" name="直線コネクタ 49">
              <a:extLst>
                <a:ext uri="{FF2B5EF4-FFF2-40B4-BE49-F238E27FC236}">
                  <a16:creationId xmlns:a16="http://schemas.microsoft.com/office/drawing/2014/main" id="{70A7E390-8A46-411F-8037-CBF5BBA928E6}"/>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6F4E7465-6A51-4002-9108-8FBF0431B742}"/>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3329602F-F26F-4E50-98E9-5AD67C955480}"/>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53" name="グループ化 52">
            <a:extLst>
              <a:ext uri="{FF2B5EF4-FFF2-40B4-BE49-F238E27FC236}">
                <a16:creationId xmlns:a16="http://schemas.microsoft.com/office/drawing/2014/main" id="{736CDC53-A98C-4414-906C-41A991BA702B}"/>
              </a:ext>
            </a:extLst>
          </p:cNvPr>
          <p:cNvGrpSpPr/>
          <p:nvPr/>
        </p:nvGrpSpPr>
        <p:grpSpPr>
          <a:xfrm>
            <a:off x="9565227" y="3131565"/>
            <a:ext cx="0" cy="1038337"/>
            <a:chOff x="7181708" y="3520365"/>
            <a:chExt cx="0" cy="1038337"/>
          </a:xfrm>
        </p:grpSpPr>
        <p:cxnSp>
          <p:nvCxnSpPr>
            <p:cNvPr id="54" name="直線コネクタ 53">
              <a:extLst>
                <a:ext uri="{FF2B5EF4-FFF2-40B4-BE49-F238E27FC236}">
                  <a16:creationId xmlns:a16="http://schemas.microsoft.com/office/drawing/2014/main" id="{87D7E4FC-9954-4975-8E33-ABD0DDF410A7}"/>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D56FCDFC-63AE-4852-94DB-F2ACDEAEAC40}"/>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48ECA404-673F-433F-8A88-4A4655A88DB4}"/>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58" name="テキスト ボックス 57">
            <a:extLst>
              <a:ext uri="{FF2B5EF4-FFF2-40B4-BE49-F238E27FC236}">
                <a16:creationId xmlns:a16="http://schemas.microsoft.com/office/drawing/2014/main" id="{101F84A4-0590-4447-BEAA-B0C3E9146C61}"/>
              </a:ext>
            </a:extLst>
          </p:cNvPr>
          <p:cNvSpPr txBox="1"/>
          <p:nvPr/>
        </p:nvSpPr>
        <p:spPr>
          <a:xfrm>
            <a:off x="1052115" y="4100759"/>
            <a:ext cx="505357" cy="769441"/>
          </a:xfrm>
          <a:prstGeom prst="rect">
            <a:avLst/>
          </a:prstGeom>
          <a:noFill/>
        </p:spPr>
        <p:txBody>
          <a:bodyPr wrap="square" rtlCol="0">
            <a:spAutoFit/>
          </a:bodyPr>
          <a:lstStyle/>
          <a:p>
            <a:r>
              <a:rPr lang="en-US" altLang="ja-JP" sz="4400" b="1" dirty="0">
                <a:solidFill>
                  <a:srgbClr val="00B050"/>
                </a:solidFill>
              </a:rPr>
              <a:t>1</a:t>
            </a:r>
            <a:endParaRPr kumimoji="1" lang="ja-JP" altLang="en-US" sz="4400" b="1" dirty="0">
              <a:solidFill>
                <a:srgbClr val="00B050"/>
              </a:solidFill>
            </a:endParaRPr>
          </a:p>
        </p:txBody>
      </p:sp>
      <p:sp>
        <p:nvSpPr>
          <p:cNvPr id="59" name="テキスト ボックス 58">
            <a:extLst>
              <a:ext uri="{FF2B5EF4-FFF2-40B4-BE49-F238E27FC236}">
                <a16:creationId xmlns:a16="http://schemas.microsoft.com/office/drawing/2014/main" id="{B66E7DAE-C9C9-473D-ADC0-5A113B5365D7}"/>
              </a:ext>
            </a:extLst>
          </p:cNvPr>
          <p:cNvSpPr txBox="1"/>
          <p:nvPr/>
        </p:nvSpPr>
        <p:spPr>
          <a:xfrm>
            <a:off x="3421080" y="4100759"/>
            <a:ext cx="877549" cy="769441"/>
          </a:xfrm>
          <a:prstGeom prst="rect">
            <a:avLst/>
          </a:prstGeom>
          <a:noFill/>
        </p:spPr>
        <p:txBody>
          <a:bodyPr wrap="square" rtlCol="0">
            <a:spAutoFit/>
          </a:bodyPr>
          <a:lstStyle/>
          <a:p>
            <a:r>
              <a:rPr lang="en-US" altLang="ja-JP" sz="4400" b="1" dirty="0"/>
              <a:t>1</a:t>
            </a:r>
            <a:r>
              <a:rPr kumimoji="1" lang="en-US" altLang="ja-JP" sz="4400" b="1" dirty="0"/>
              <a:t>0</a:t>
            </a:r>
            <a:endParaRPr kumimoji="1" lang="ja-JP" altLang="en-US" sz="4400" b="1" dirty="0"/>
          </a:p>
        </p:txBody>
      </p:sp>
      <p:sp>
        <p:nvSpPr>
          <p:cNvPr id="60" name="テキスト ボックス 59">
            <a:extLst>
              <a:ext uri="{FF2B5EF4-FFF2-40B4-BE49-F238E27FC236}">
                <a16:creationId xmlns:a16="http://schemas.microsoft.com/office/drawing/2014/main" id="{65C1B517-9A45-466E-8BCC-B57E823C49E5}"/>
              </a:ext>
            </a:extLst>
          </p:cNvPr>
          <p:cNvSpPr txBox="1"/>
          <p:nvPr/>
        </p:nvSpPr>
        <p:spPr>
          <a:xfrm>
            <a:off x="8989298" y="2510353"/>
            <a:ext cx="1773688" cy="769441"/>
          </a:xfrm>
          <a:prstGeom prst="rect">
            <a:avLst/>
          </a:prstGeom>
          <a:noFill/>
        </p:spPr>
        <p:txBody>
          <a:bodyPr wrap="square" rtlCol="0">
            <a:spAutoFit/>
          </a:bodyPr>
          <a:lstStyle/>
          <a:p>
            <a:r>
              <a:rPr kumimoji="1" lang="en-US" altLang="ja-JP" sz="4400" b="1" dirty="0"/>
              <a:t>180</a:t>
            </a:r>
            <a:endParaRPr kumimoji="1" lang="ja-JP" altLang="en-US" sz="4400" b="1" dirty="0"/>
          </a:p>
        </p:txBody>
      </p:sp>
      <p:sp>
        <p:nvSpPr>
          <p:cNvPr id="61" name="四角形: 角を丸くする 60">
            <a:extLst>
              <a:ext uri="{FF2B5EF4-FFF2-40B4-BE49-F238E27FC236}">
                <a16:creationId xmlns:a16="http://schemas.microsoft.com/office/drawing/2014/main" id="{AAFA16A4-8258-4498-B218-49D470C974CC}"/>
              </a:ext>
            </a:extLst>
          </p:cNvPr>
          <p:cNvSpPr/>
          <p:nvPr/>
        </p:nvSpPr>
        <p:spPr>
          <a:xfrm>
            <a:off x="998990" y="2353885"/>
            <a:ext cx="634282"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B8B0EE65-3C77-4BDE-9C52-8363ADF0FAAE}"/>
              </a:ext>
            </a:extLst>
          </p:cNvPr>
          <p:cNvSpPr txBox="1"/>
          <p:nvPr/>
        </p:nvSpPr>
        <p:spPr>
          <a:xfrm>
            <a:off x="9226991" y="4120637"/>
            <a:ext cx="877548" cy="769441"/>
          </a:xfrm>
          <a:prstGeom prst="rect">
            <a:avLst/>
          </a:prstGeom>
          <a:noFill/>
        </p:spPr>
        <p:txBody>
          <a:bodyPr wrap="square" rtlCol="0">
            <a:spAutoFit/>
          </a:bodyPr>
          <a:lstStyle/>
          <a:p>
            <a:r>
              <a:rPr kumimoji="1" lang="en-US" altLang="ja-JP" sz="4400" b="1" dirty="0">
                <a:solidFill>
                  <a:srgbClr val="00B050"/>
                </a:solidFill>
              </a:rPr>
              <a:t>30</a:t>
            </a:r>
            <a:endParaRPr kumimoji="1" lang="ja-JP" altLang="en-US" sz="4400" b="1" dirty="0">
              <a:solidFill>
                <a:srgbClr val="00B050"/>
              </a:solidFill>
            </a:endParaRPr>
          </a:p>
        </p:txBody>
      </p:sp>
      <p:sp>
        <p:nvSpPr>
          <p:cNvPr id="63" name="テキスト ボックス 62">
            <a:extLst>
              <a:ext uri="{FF2B5EF4-FFF2-40B4-BE49-F238E27FC236}">
                <a16:creationId xmlns:a16="http://schemas.microsoft.com/office/drawing/2014/main" id="{AADDFC34-C3EF-4AFD-BEA8-75E466468491}"/>
              </a:ext>
            </a:extLst>
          </p:cNvPr>
          <p:cNvSpPr txBox="1"/>
          <p:nvPr/>
        </p:nvSpPr>
        <p:spPr>
          <a:xfrm>
            <a:off x="10104539" y="2429679"/>
            <a:ext cx="1673084" cy="769441"/>
          </a:xfrm>
          <a:prstGeom prst="rect">
            <a:avLst/>
          </a:prstGeom>
          <a:noFill/>
        </p:spPr>
        <p:txBody>
          <a:bodyPr wrap="square" rtlCol="0">
            <a:spAutoFit/>
          </a:bodyPr>
          <a:lstStyle/>
          <a:p>
            <a:r>
              <a:rPr kumimoji="1" lang="en-US" altLang="ja-JP" sz="4400" b="1" dirty="0"/>
              <a:t>(m)</a:t>
            </a:r>
            <a:endParaRPr kumimoji="1" lang="ja-JP" altLang="en-US" sz="4400" b="1" dirty="0"/>
          </a:p>
        </p:txBody>
      </p:sp>
      <p:sp>
        <p:nvSpPr>
          <p:cNvPr id="64" name="テキスト ボックス 63">
            <a:extLst>
              <a:ext uri="{FF2B5EF4-FFF2-40B4-BE49-F238E27FC236}">
                <a16:creationId xmlns:a16="http://schemas.microsoft.com/office/drawing/2014/main" id="{1A8BD9A1-A27E-446F-A9AA-2EB0C50F5250}"/>
              </a:ext>
            </a:extLst>
          </p:cNvPr>
          <p:cNvSpPr txBox="1"/>
          <p:nvPr/>
        </p:nvSpPr>
        <p:spPr>
          <a:xfrm>
            <a:off x="10127496" y="4120637"/>
            <a:ext cx="1923136" cy="769441"/>
          </a:xfrm>
          <a:prstGeom prst="rect">
            <a:avLst/>
          </a:prstGeom>
          <a:noFill/>
        </p:spPr>
        <p:txBody>
          <a:bodyPr wrap="square" rtlCol="0">
            <a:spAutoFit/>
          </a:bodyPr>
          <a:lstStyle/>
          <a:p>
            <a:r>
              <a:rPr kumimoji="1" lang="en-US" altLang="ja-JP" sz="4400" b="1" dirty="0"/>
              <a:t>(</a:t>
            </a:r>
            <a:r>
              <a:rPr kumimoji="1" lang="ja-JP" altLang="en-US" sz="4400" b="1" dirty="0"/>
              <a:t>秒間</a:t>
            </a:r>
            <a:r>
              <a:rPr kumimoji="1" lang="en-US" altLang="ja-JP" sz="4400" b="1" dirty="0"/>
              <a:t>)</a:t>
            </a:r>
            <a:endParaRPr kumimoji="1" lang="ja-JP" altLang="en-US" sz="4400" b="1" dirty="0"/>
          </a:p>
        </p:txBody>
      </p:sp>
      <p:sp>
        <p:nvSpPr>
          <p:cNvPr id="66" name="テキスト ボックス 65">
            <a:extLst>
              <a:ext uri="{FF2B5EF4-FFF2-40B4-BE49-F238E27FC236}">
                <a16:creationId xmlns:a16="http://schemas.microsoft.com/office/drawing/2014/main" id="{74442F11-97CA-4380-8ADE-168C073DEAAA}"/>
              </a:ext>
            </a:extLst>
          </p:cNvPr>
          <p:cNvSpPr txBox="1"/>
          <p:nvPr/>
        </p:nvSpPr>
        <p:spPr>
          <a:xfrm>
            <a:off x="1026814" y="2368986"/>
            <a:ext cx="606458" cy="769441"/>
          </a:xfrm>
          <a:prstGeom prst="rect">
            <a:avLst/>
          </a:prstGeom>
          <a:noFill/>
        </p:spPr>
        <p:txBody>
          <a:bodyPr wrap="square" rtlCol="0">
            <a:spAutoFit/>
          </a:bodyPr>
          <a:lstStyle/>
          <a:p>
            <a:r>
              <a:rPr kumimoji="1" lang="en-US" altLang="ja-JP" sz="4400" b="1" dirty="0"/>
              <a:t>6</a:t>
            </a:r>
            <a:endParaRPr kumimoji="1" lang="ja-JP" altLang="en-US" sz="4400" b="1" dirty="0"/>
          </a:p>
        </p:txBody>
      </p:sp>
      <p:sp>
        <p:nvSpPr>
          <p:cNvPr id="67" name="テキスト ボックス 66">
            <a:extLst>
              <a:ext uri="{FF2B5EF4-FFF2-40B4-BE49-F238E27FC236}">
                <a16:creationId xmlns:a16="http://schemas.microsoft.com/office/drawing/2014/main" id="{CD94FE78-C7B2-4A8B-8347-2D3D70321D7D}"/>
              </a:ext>
            </a:extLst>
          </p:cNvPr>
          <p:cNvSpPr txBox="1"/>
          <p:nvPr/>
        </p:nvSpPr>
        <p:spPr>
          <a:xfrm>
            <a:off x="2596670" y="5069098"/>
            <a:ext cx="6365631" cy="923330"/>
          </a:xfrm>
          <a:prstGeom prst="rect">
            <a:avLst/>
          </a:prstGeom>
          <a:noFill/>
        </p:spPr>
        <p:txBody>
          <a:bodyPr wrap="square" rtlCol="0">
            <a:spAutoFit/>
          </a:bodyPr>
          <a:lstStyle/>
          <a:p>
            <a:r>
              <a:rPr lang="en-US" altLang="ja-JP" sz="5400" b="1" dirty="0"/>
              <a:t>180÷30</a:t>
            </a:r>
            <a:r>
              <a:rPr lang="ja-JP" altLang="en-US" sz="5400" b="1" dirty="0"/>
              <a:t>＝</a:t>
            </a:r>
            <a:r>
              <a:rPr lang="en-US" altLang="ja-JP" sz="5400" b="1" dirty="0"/>
              <a:t>6</a:t>
            </a:r>
          </a:p>
        </p:txBody>
      </p:sp>
      <p:sp>
        <p:nvSpPr>
          <p:cNvPr id="68" name="テキスト ボックス 67">
            <a:extLst>
              <a:ext uri="{FF2B5EF4-FFF2-40B4-BE49-F238E27FC236}">
                <a16:creationId xmlns:a16="http://schemas.microsoft.com/office/drawing/2014/main" id="{C08328A4-DFD4-4F6E-80FC-63CFD183B1AC}"/>
              </a:ext>
            </a:extLst>
          </p:cNvPr>
          <p:cNvSpPr txBox="1"/>
          <p:nvPr/>
        </p:nvSpPr>
        <p:spPr>
          <a:xfrm>
            <a:off x="1482031" y="5070765"/>
            <a:ext cx="901456" cy="923330"/>
          </a:xfrm>
          <a:prstGeom prst="rect">
            <a:avLst/>
          </a:prstGeom>
          <a:noFill/>
        </p:spPr>
        <p:txBody>
          <a:bodyPr wrap="square" rtlCol="0">
            <a:spAutoFit/>
          </a:bodyPr>
          <a:lstStyle/>
          <a:p>
            <a:r>
              <a:rPr lang="ja-JP" altLang="en-US" sz="5400" b="1" dirty="0"/>
              <a:t>式</a:t>
            </a:r>
            <a:endParaRPr lang="en-US" altLang="ja-JP" sz="5400" b="1" dirty="0"/>
          </a:p>
        </p:txBody>
      </p:sp>
      <p:sp>
        <p:nvSpPr>
          <p:cNvPr id="69" name="テキスト ボックス 68">
            <a:extLst>
              <a:ext uri="{FF2B5EF4-FFF2-40B4-BE49-F238E27FC236}">
                <a16:creationId xmlns:a16="http://schemas.microsoft.com/office/drawing/2014/main" id="{E327A4EB-836F-47E1-A99A-A4DA135EEE22}"/>
              </a:ext>
            </a:extLst>
          </p:cNvPr>
          <p:cNvSpPr txBox="1"/>
          <p:nvPr/>
        </p:nvSpPr>
        <p:spPr>
          <a:xfrm>
            <a:off x="7021789" y="5652715"/>
            <a:ext cx="4328508" cy="923330"/>
          </a:xfrm>
          <a:prstGeom prst="rect">
            <a:avLst/>
          </a:prstGeom>
          <a:noFill/>
        </p:spPr>
        <p:txBody>
          <a:bodyPr wrap="square" rtlCol="0">
            <a:spAutoFit/>
          </a:bodyPr>
          <a:lstStyle/>
          <a:p>
            <a:r>
              <a:rPr lang="ja-JP" altLang="en-US" sz="5400" b="1" dirty="0"/>
              <a:t>秒速</a:t>
            </a:r>
            <a:r>
              <a:rPr lang="en-US" altLang="ja-JP" sz="5400" b="1" dirty="0"/>
              <a:t>6m</a:t>
            </a:r>
          </a:p>
        </p:txBody>
      </p:sp>
      <p:grpSp>
        <p:nvGrpSpPr>
          <p:cNvPr id="57" name="グループ化 56">
            <a:extLst>
              <a:ext uri="{FF2B5EF4-FFF2-40B4-BE49-F238E27FC236}">
                <a16:creationId xmlns:a16="http://schemas.microsoft.com/office/drawing/2014/main" id="{47ADDE85-440C-46DB-8041-8542B4284B2A}"/>
              </a:ext>
            </a:extLst>
          </p:cNvPr>
          <p:cNvGrpSpPr/>
          <p:nvPr/>
        </p:nvGrpSpPr>
        <p:grpSpPr>
          <a:xfrm>
            <a:off x="6616146" y="3112010"/>
            <a:ext cx="0" cy="1038337"/>
            <a:chOff x="5480149" y="4901718"/>
            <a:chExt cx="0" cy="1038337"/>
          </a:xfrm>
        </p:grpSpPr>
        <p:cxnSp>
          <p:nvCxnSpPr>
            <p:cNvPr id="65" name="直線コネクタ 64">
              <a:extLst>
                <a:ext uri="{FF2B5EF4-FFF2-40B4-BE49-F238E27FC236}">
                  <a16:creationId xmlns:a16="http://schemas.microsoft.com/office/drawing/2014/main" id="{1E1B0F25-159F-49E4-961B-3DA426EFF746}"/>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0" name="直線コネクタ 69">
              <a:extLst>
                <a:ext uri="{FF2B5EF4-FFF2-40B4-BE49-F238E27FC236}">
                  <a16:creationId xmlns:a16="http://schemas.microsoft.com/office/drawing/2014/main" id="{1904ACC8-541C-4481-AE05-48559C194BD6}"/>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449D0DC0-E25A-4D4C-B6E0-1E3519D9D07B}"/>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72" name="テキスト ボックス 71">
            <a:extLst>
              <a:ext uri="{FF2B5EF4-FFF2-40B4-BE49-F238E27FC236}">
                <a16:creationId xmlns:a16="http://schemas.microsoft.com/office/drawing/2014/main" id="{DC049D26-3BA7-46A6-A2A6-312DB2E150AD}"/>
              </a:ext>
            </a:extLst>
          </p:cNvPr>
          <p:cNvSpPr txBox="1"/>
          <p:nvPr/>
        </p:nvSpPr>
        <p:spPr>
          <a:xfrm>
            <a:off x="6263998" y="4081534"/>
            <a:ext cx="877549" cy="769441"/>
          </a:xfrm>
          <a:prstGeom prst="rect">
            <a:avLst/>
          </a:prstGeom>
          <a:noFill/>
        </p:spPr>
        <p:txBody>
          <a:bodyPr wrap="square" rtlCol="0">
            <a:spAutoFit/>
          </a:bodyPr>
          <a:lstStyle/>
          <a:p>
            <a:r>
              <a:rPr kumimoji="1" lang="en-US" altLang="ja-JP" sz="4400" b="1" dirty="0"/>
              <a:t>20</a:t>
            </a:r>
            <a:endParaRPr kumimoji="1" lang="ja-JP" altLang="en-US" sz="4400" b="1" dirty="0"/>
          </a:p>
        </p:txBody>
      </p:sp>
    </p:spTree>
    <p:extLst>
      <p:ext uri="{BB962C8B-B14F-4D97-AF65-F5344CB8AC3E}">
        <p14:creationId xmlns:p14="http://schemas.microsoft.com/office/powerpoint/2010/main" val="925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66" grpId="0"/>
      <p:bldP spid="67" grpId="0"/>
      <p:bldP spid="68" grpId="0"/>
      <p:bldP spid="6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8" name="テキスト ボックス 7">
            <a:extLst>
              <a:ext uri="{FF2B5EF4-FFF2-40B4-BE49-F238E27FC236}">
                <a16:creationId xmlns:a16="http://schemas.microsoft.com/office/drawing/2014/main" id="{E3779F0C-26C4-4743-8031-2A59A731E1C9}"/>
              </a:ext>
            </a:extLst>
          </p:cNvPr>
          <p:cNvSpPr txBox="1"/>
          <p:nvPr/>
        </p:nvSpPr>
        <p:spPr>
          <a:xfrm>
            <a:off x="393324" y="651283"/>
            <a:ext cx="2206894" cy="1015663"/>
          </a:xfrm>
          <a:prstGeom prst="rect">
            <a:avLst/>
          </a:prstGeom>
          <a:noFill/>
        </p:spPr>
        <p:txBody>
          <a:bodyPr wrap="square" rtlCol="0">
            <a:spAutoFit/>
          </a:bodyPr>
          <a:lstStyle/>
          <a:p>
            <a:r>
              <a:rPr lang="ja-JP" altLang="en-US" sz="6000" b="1" dirty="0"/>
              <a:t>分</a:t>
            </a:r>
            <a:r>
              <a:rPr kumimoji="1" lang="ja-JP" altLang="en-US" sz="6000" b="1" dirty="0"/>
              <a:t>速　</a:t>
            </a:r>
          </a:p>
        </p:txBody>
      </p:sp>
      <p:sp>
        <p:nvSpPr>
          <p:cNvPr id="6" name="テキスト ボックス 5">
            <a:extLst>
              <a:ext uri="{FF2B5EF4-FFF2-40B4-BE49-F238E27FC236}">
                <a16:creationId xmlns:a16="http://schemas.microsoft.com/office/drawing/2014/main" id="{381927EF-6644-42D6-9397-36BAA3980D0D}"/>
              </a:ext>
            </a:extLst>
          </p:cNvPr>
          <p:cNvSpPr txBox="1"/>
          <p:nvPr/>
        </p:nvSpPr>
        <p:spPr>
          <a:xfrm>
            <a:off x="2661180" y="646331"/>
            <a:ext cx="9398321" cy="1015663"/>
          </a:xfrm>
          <a:prstGeom prst="rect">
            <a:avLst/>
          </a:prstGeom>
          <a:noFill/>
        </p:spPr>
        <p:txBody>
          <a:bodyPr wrap="square" rtlCol="0">
            <a:spAutoFit/>
          </a:bodyPr>
          <a:lstStyle/>
          <a:p>
            <a:r>
              <a:rPr kumimoji="1" lang="ja-JP" altLang="en-US" sz="6000" b="1" dirty="0"/>
              <a:t>１分間あたりに進む道のり</a:t>
            </a:r>
          </a:p>
        </p:txBody>
      </p:sp>
      <p:sp>
        <p:nvSpPr>
          <p:cNvPr id="12" name="テキスト ボックス 11">
            <a:extLst>
              <a:ext uri="{FF2B5EF4-FFF2-40B4-BE49-F238E27FC236}">
                <a16:creationId xmlns:a16="http://schemas.microsoft.com/office/drawing/2014/main" id="{4D521FB1-E906-400B-9B36-65E7AD06FAED}"/>
              </a:ext>
            </a:extLst>
          </p:cNvPr>
          <p:cNvSpPr txBox="1"/>
          <p:nvPr/>
        </p:nvSpPr>
        <p:spPr>
          <a:xfrm>
            <a:off x="1793393" y="1801621"/>
            <a:ext cx="2782425" cy="769441"/>
          </a:xfrm>
          <a:prstGeom prst="rect">
            <a:avLst/>
          </a:prstGeom>
          <a:noFill/>
        </p:spPr>
        <p:txBody>
          <a:bodyPr wrap="square" rtlCol="0">
            <a:spAutoFit/>
          </a:bodyPr>
          <a:lstStyle/>
          <a:p>
            <a:r>
              <a:rPr kumimoji="1" lang="ja-JP" altLang="en-US" sz="4400" b="1" dirty="0">
                <a:solidFill>
                  <a:srgbClr val="FF0000"/>
                </a:solidFill>
              </a:rPr>
              <a:t>分速</a:t>
            </a:r>
            <a:r>
              <a:rPr lang="en-US" altLang="ja-JP" sz="4400" b="1" dirty="0">
                <a:solidFill>
                  <a:srgbClr val="FF0000"/>
                </a:solidFill>
              </a:rPr>
              <a:t>60</a:t>
            </a:r>
            <a:r>
              <a:rPr kumimoji="1" lang="ja-JP" altLang="en-US" sz="4400" b="1" dirty="0">
                <a:solidFill>
                  <a:srgbClr val="FF0000"/>
                </a:solidFill>
              </a:rPr>
              <a:t>ｍ</a:t>
            </a:r>
            <a:r>
              <a:rPr kumimoji="1" lang="ja-JP" altLang="en-US" sz="4400" b="1" dirty="0"/>
              <a:t>　</a:t>
            </a:r>
          </a:p>
        </p:txBody>
      </p:sp>
      <p:sp>
        <p:nvSpPr>
          <p:cNvPr id="13" name="テキスト ボックス 12">
            <a:extLst>
              <a:ext uri="{FF2B5EF4-FFF2-40B4-BE49-F238E27FC236}">
                <a16:creationId xmlns:a16="http://schemas.microsoft.com/office/drawing/2014/main" id="{697E6219-59B1-4C11-BA4A-5F5663362A00}"/>
              </a:ext>
            </a:extLst>
          </p:cNvPr>
          <p:cNvSpPr txBox="1"/>
          <p:nvPr/>
        </p:nvSpPr>
        <p:spPr>
          <a:xfrm>
            <a:off x="4955431" y="1792103"/>
            <a:ext cx="6702866" cy="707886"/>
          </a:xfrm>
          <a:prstGeom prst="rect">
            <a:avLst/>
          </a:prstGeom>
          <a:noFill/>
        </p:spPr>
        <p:txBody>
          <a:bodyPr wrap="square" rtlCol="0">
            <a:spAutoFit/>
          </a:bodyPr>
          <a:lstStyle/>
          <a:p>
            <a:r>
              <a:rPr lang="ja-JP" altLang="en-US" sz="4000" b="1" dirty="0"/>
              <a:t>１分間あたり</a:t>
            </a:r>
            <a:r>
              <a:rPr kumimoji="1" lang="en-US" altLang="ja-JP" sz="4000" b="1" dirty="0"/>
              <a:t>60</a:t>
            </a:r>
            <a:r>
              <a:rPr kumimoji="1" lang="ja-JP" altLang="en-US" sz="4000" b="1" dirty="0"/>
              <a:t>ｍ進む速さ</a:t>
            </a:r>
          </a:p>
        </p:txBody>
      </p:sp>
      <p:sp>
        <p:nvSpPr>
          <p:cNvPr id="14" name="テキスト ボックス 13">
            <a:extLst>
              <a:ext uri="{FF2B5EF4-FFF2-40B4-BE49-F238E27FC236}">
                <a16:creationId xmlns:a16="http://schemas.microsoft.com/office/drawing/2014/main" id="{E452F6B8-72F3-421C-AF7A-0B1F3F94E81C}"/>
              </a:ext>
            </a:extLst>
          </p:cNvPr>
          <p:cNvSpPr txBox="1"/>
          <p:nvPr/>
        </p:nvSpPr>
        <p:spPr>
          <a:xfrm>
            <a:off x="1738273" y="3023019"/>
            <a:ext cx="3412475" cy="769441"/>
          </a:xfrm>
          <a:prstGeom prst="rect">
            <a:avLst/>
          </a:prstGeom>
          <a:noFill/>
        </p:spPr>
        <p:txBody>
          <a:bodyPr wrap="square" rtlCol="0">
            <a:spAutoFit/>
          </a:bodyPr>
          <a:lstStyle/>
          <a:p>
            <a:r>
              <a:rPr lang="ja-JP" altLang="en-US" sz="4400" b="1" dirty="0">
                <a:solidFill>
                  <a:srgbClr val="FF0000"/>
                </a:solidFill>
              </a:rPr>
              <a:t>分速</a:t>
            </a:r>
            <a:r>
              <a:rPr kumimoji="1" lang="en-US" altLang="ja-JP" sz="4400" b="1" dirty="0">
                <a:solidFill>
                  <a:srgbClr val="FF0000"/>
                </a:solidFill>
              </a:rPr>
              <a:t>1k</a:t>
            </a:r>
            <a:r>
              <a:rPr kumimoji="1" lang="ja-JP" altLang="en-US" sz="4400" b="1" dirty="0">
                <a:solidFill>
                  <a:srgbClr val="FF0000"/>
                </a:solidFill>
              </a:rPr>
              <a:t>ｍ　</a:t>
            </a:r>
          </a:p>
        </p:txBody>
      </p:sp>
      <p:sp>
        <p:nvSpPr>
          <p:cNvPr id="15" name="テキスト ボックス 14">
            <a:extLst>
              <a:ext uri="{FF2B5EF4-FFF2-40B4-BE49-F238E27FC236}">
                <a16:creationId xmlns:a16="http://schemas.microsoft.com/office/drawing/2014/main" id="{73A4B04B-02E8-4AB0-8D96-08EFC6064CF2}"/>
              </a:ext>
            </a:extLst>
          </p:cNvPr>
          <p:cNvSpPr txBox="1"/>
          <p:nvPr/>
        </p:nvSpPr>
        <p:spPr>
          <a:xfrm>
            <a:off x="4955430" y="3044279"/>
            <a:ext cx="7104071" cy="707886"/>
          </a:xfrm>
          <a:prstGeom prst="rect">
            <a:avLst/>
          </a:prstGeom>
          <a:noFill/>
        </p:spPr>
        <p:txBody>
          <a:bodyPr wrap="square" rtlCol="0">
            <a:spAutoFit/>
          </a:bodyPr>
          <a:lstStyle/>
          <a:p>
            <a:r>
              <a:rPr lang="ja-JP" altLang="en-US" sz="4000" b="1" dirty="0"/>
              <a:t>１分間</a:t>
            </a:r>
            <a:r>
              <a:rPr kumimoji="1" lang="ja-JP" altLang="en-US" sz="4000" b="1" dirty="0"/>
              <a:t>あたり</a:t>
            </a:r>
            <a:r>
              <a:rPr kumimoji="1" lang="en-US" altLang="ja-JP" sz="4000" b="1" dirty="0"/>
              <a:t>1k</a:t>
            </a:r>
            <a:r>
              <a:rPr kumimoji="1" lang="ja-JP" altLang="en-US" sz="4000" b="1" dirty="0"/>
              <a:t>ｍ進む速さ</a:t>
            </a:r>
          </a:p>
        </p:txBody>
      </p:sp>
      <p:sp>
        <p:nvSpPr>
          <p:cNvPr id="16" name="テキスト ボックス 15">
            <a:extLst>
              <a:ext uri="{FF2B5EF4-FFF2-40B4-BE49-F238E27FC236}">
                <a16:creationId xmlns:a16="http://schemas.microsoft.com/office/drawing/2014/main" id="{B700C3CC-E78B-434A-93F8-F6B87A4FD8C4}"/>
              </a:ext>
            </a:extLst>
          </p:cNvPr>
          <p:cNvSpPr txBox="1"/>
          <p:nvPr/>
        </p:nvSpPr>
        <p:spPr>
          <a:xfrm>
            <a:off x="2108624" y="4407815"/>
            <a:ext cx="2622925" cy="769441"/>
          </a:xfrm>
          <a:prstGeom prst="rect">
            <a:avLst/>
          </a:prstGeom>
          <a:noFill/>
        </p:spPr>
        <p:txBody>
          <a:bodyPr wrap="square" rtlCol="0">
            <a:spAutoFit/>
          </a:bodyPr>
          <a:lstStyle/>
          <a:p>
            <a:r>
              <a:rPr lang="ja-JP" altLang="en-US" sz="4400" b="1" dirty="0">
                <a:solidFill>
                  <a:srgbClr val="FF0000"/>
                </a:solidFill>
              </a:rPr>
              <a:t>分速</a:t>
            </a:r>
            <a:r>
              <a:rPr lang="en-US" altLang="ja-JP" sz="4400" b="1" dirty="0">
                <a:solidFill>
                  <a:srgbClr val="FF0000"/>
                </a:solidFill>
              </a:rPr>
              <a:t>5k</a:t>
            </a:r>
            <a:r>
              <a:rPr kumimoji="1" lang="ja-JP" altLang="en-US" sz="4400" b="1" dirty="0">
                <a:solidFill>
                  <a:srgbClr val="FF0000"/>
                </a:solidFill>
              </a:rPr>
              <a:t>ｍ　</a:t>
            </a:r>
          </a:p>
        </p:txBody>
      </p:sp>
      <p:sp>
        <p:nvSpPr>
          <p:cNvPr id="17" name="テキスト ボックス 16">
            <a:extLst>
              <a:ext uri="{FF2B5EF4-FFF2-40B4-BE49-F238E27FC236}">
                <a16:creationId xmlns:a16="http://schemas.microsoft.com/office/drawing/2014/main" id="{A5A95ABC-D181-47BB-8D47-01F918E256E5}"/>
              </a:ext>
            </a:extLst>
          </p:cNvPr>
          <p:cNvSpPr txBox="1"/>
          <p:nvPr/>
        </p:nvSpPr>
        <p:spPr>
          <a:xfrm>
            <a:off x="4845448" y="4434724"/>
            <a:ext cx="7346552" cy="707886"/>
          </a:xfrm>
          <a:prstGeom prst="rect">
            <a:avLst/>
          </a:prstGeom>
          <a:noFill/>
        </p:spPr>
        <p:txBody>
          <a:bodyPr wrap="square" rtlCol="0">
            <a:spAutoFit/>
          </a:bodyPr>
          <a:lstStyle/>
          <a:p>
            <a:r>
              <a:rPr lang="ja-JP" altLang="en-US" sz="4000" b="1" dirty="0"/>
              <a:t>１分間</a:t>
            </a:r>
            <a:r>
              <a:rPr kumimoji="1" lang="ja-JP" altLang="en-US" sz="4000" b="1" dirty="0"/>
              <a:t>あたり</a:t>
            </a:r>
            <a:r>
              <a:rPr lang="en-US" altLang="ja-JP" sz="4000" b="1" dirty="0"/>
              <a:t>5k</a:t>
            </a:r>
            <a:r>
              <a:rPr kumimoji="1" lang="ja-JP" altLang="en-US" sz="4000" b="1" dirty="0"/>
              <a:t>ｍ進む速さ</a:t>
            </a:r>
          </a:p>
        </p:txBody>
      </p:sp>
      <p:sp>
        <p:nvSpPr>
          <p:cNvPr id="18" name="テキスト ボックス 17">
            <a:extLst>
              <a:ext uri="{FF2B5EF4-FFF2-40B4-BE49-F238E27FC236}">
                <a16:creationId xmlns:a16="http://schemas.microsoft.com/office/drawing/2014/main" id="{3FE5D163-9704-4A2F-BC25-68585C846F02}"/>
              </a:ext>
            </a:extLst>
          </p:cNvPr>
          <p:cNvSpPr txBox="1"/>
          <p:nvPr/>
        </p:nvSpPr>
        <p:spPr>
          <a:xfrm>
            <a:off x="1958753" y="5912970"/>
            <a:ext cx="2886695" cy="769441"/>
          </a:xfrm>
          <a:prstGeom prst="rect">
            <a:avLst/>
          </a:prstGeom>
          <a:noFill/>
        </p:spPr>
        <p:txBody>
          <a:bodyPr wrap="square" rtlCol="0">
            <a:spAutoFit/>
          </a:bodyPr>
          <a:lstStyle/>
          <a:p>
            <a:r>
              <a:rPr lang="ja-JP" altLang="en-US" sz="4400" b="1" dirty="0">
                <a:solidFill>
                  <a:srgbClr val="FF0000"/>
                </a:solidFill>
              </a:rPr>
              <a:t>分速</a:t>
            </a:r>
            <a:r>
              <a:rPr lang="en-US" altLang="ja-JP" sz="4400" b="1" dirty="0">
                <a:solidFill>
                  <a:srgbClr val="FF0000"/>
                </a:solidFill>
              </a:rPr>
              <a:t>18k</a:t>
            </a:r>
            <a:r>
              <a:rPr kumimoji="1" lang="ja-JP" altLang="en-US" sz="4400" b="1" dirty="0">
                <a:solidFill>
                  <a:srgbClr val="FF0000"/>
                </a:solidFill>
              </a:rPr>
              <a:t>ｍ　</a:t>
            </a:r>
          </a:p>
        </p:txBody>
      </p:sp>
      <p:sp>
        <p:nvSpPr>
          <p:cNvPr id="19" name="テキスト ボックス 18">
            <a:extLst>
              <a:ext uri="{FF2B5EF4-FFF2-40B4-BE49-F238E27FC236}">
                <a16:creationId xmlns:a16="http://schemas.microsoft.com/office/drawing/2014/main" id="{EE075D21-693A-4DEA-A37F-6D8D93406B83}"/>
              </a:ext>
            </a:extLst>
          </p:cNvPr>
          <p:cNvSpPr txBox="1"/>
          <p:nvPr/>
        </p:nvSpPr>
        <p:spPr>
          <a:xfrm>
            <a:off x="4955430" y="5974525"/>
            <a:ext cx="6750951" cy="707886"/>
          </a:xfrm>
          <a:prstGeom prst="rect">
            <a:avLst/>
          </a:prstGeom>
          <a:noFill/>
        </p:spPr>
        <p:txBody>
          <a:bodyPr wrap="square" rtlCol="0">
            <a:spAutoFit/>
          </a:bodyPr>
          <a:lstStyle/>
          <a:p>
            <a:r>
              <a:rPr lang="ja-JP" altLang="en-US" sz="4000" b="1" dirty="0"/>
              <a:t>１分間</a:t>
            </a:r>
            <a:r>
              <a:rPr kumimoji="1" lang="ja-JP" altLang="en-US" sz="4000" b="1" dirty="0"/>
              <a:t>あたり</a:t>
            </a:r>
            <a:r>
              <a:rPr lang="en-US" altLang="ja-JP" sz="4000" b="1" dirty="0"/>
              <a:t>18k</a:t>
            </a:r>
            <a:r>
              <a:rPr kumimoji="1" lang="ja-JP" altLang="en-US" sz="4000" b="1" dirty="0"/>
              <a:t>ｍ進む速さ</a:t>
            </a:r>
          </a:p>
        </p:txBody>
      </p:sp>
      <p:sp>
        <p:nvSpPr>
          <p:cNvPr id="20" name="テキスト ボックス 19">
            <a:extLst>
              <a:ext uri="{FF2B5EF4-FFF2-40B4-BE49-F238E27FC236}">
                <a16:creationId xmlns:a16="http://schemas.microsoft.com/office/drawing/2014/main" id="{46D8B304-2D45-486D-8806-61D49BC6F5C2}"/>
              </a:ext>
            </a:extLst>
          </p:cNvPr>
          <p:cNvSpPr txBox="1"/>
          <p:nvPr/>
        </p:nvSpPr>
        <p:spPr>
          <a:xfrm>
            <a:off x="196947" y="1866493"/>
            <a:ext cx="1147518" cy="646331"/>
          </a:xfrm>
          <a:prstGeom prst="rect">
            <a:avLst/>
          </a:prstGeom>
          <a:noFill/>
        </p:spPr>
        <p:txBody>
          <a:bodyPr wrap="square" rtlCol="0">
            <a:spAutoFit/>
          </a:bodyPr>
          <a:lstStyle/>
          <a:p>
            <a:r>
              <a:rPr kumimoji="1" lang="ja-JP" altLang="en-US" sz="3600" b="1" dirty="0"/>
              <a:t>歩く</a:t>
            </a:r>
            <a:endParaRPr kumimoji="1" lang="ja-JP" altLang="en-US" sz="2000" b="1" dirty="0"/>
          </a:p>
        </p:txBody>
      </p:sp>
      <p:sp>
        <p:nvSpPr>
          <p:cNvPr id="21" name="テキスト ボックス 20">
            <a:extLst>
              <a:ext uri="{FF2B5EF4-FFF2-40B4-BE49-F238E27FC236}">
                <a16:creationId xmlns:a16="http://schemas.microsoft.com/office/drawing/2014/main" id="{3B7488A7-5FF4-4F05-991E-44193CE88642}"/>
              </a:ext>
            </a:extLst>
          </p:cNvPr>
          <p:cNvSpPr txBox="1"/>
          <p:nvPr/>
        </p:nvSpPr>
        <p:spPr>
          <a:xfrm>
            <a:off x="-29406" y="3044279"/>
            <a:ext cx="1600224" cy="646331"/>
          </a:xfrm>
          <a:prstGeom prst="rect">
            <a:avLst/>
          </a:prstGeom>
          <a:noFill/>
        </p:spPr>
        <p:txBody>
          <a:bodyPr wrap="square" rtlCol="0">
            <a:spAutoFit/>
          </a:bodyPr>
          <a:lstStyle/>
          <a:p>
            <a:r>
              <a:rPr kumimoji="1" lang="ja-JP" altLang="en-US" sz="3600" b="1" dirty="0"/>
              <a:t>自動車</a:t>
            </a:r>
            <a:endParaRPr kumimoji="1" lang="ja-JP" altLang="en-US" sz="2000" b="1" dirty="0"/>
          </a:p>
        </p:txBody>
      </p:sp>
      <p:sp>
        <p:nvSpPr>
          <p:cNvPr id="22" name="テキスト ボックス 21">
            <a:extLst>
              <a:ext uri="{FF2B5EF4-FFF2-40B4-BE49-F238E27FC236}">
                <a16:creationId xmlns:a16="http://schemas.microsoft.com/office/drawing/2014/main" id="{6BB6FA5A-1ECC-4D91-AB24-5E80D94FC3E2}"/>
              </a:ext>
            </a:extLst>
          </p:cNvPr>
          <p:cNvSpPr txBox="1"/>
          <p:nvPr/>
        </p:nvSpPr>
        <p:spPr>
          <a:xfrm>
            <a:off x="138049" y="4388109"/>
            <a:ext cx="1600224" cy="646331"/>
          </a:xfrm>
          <a:prstGeom prst="rect">
            <a:avLst/>
          </a:prstGeom>
          <a:noFill/>
        </p:spPr>
        <p:txBody>
          <a:bodyPr wrap="square" rtlCol="0">
            <a:spAutoFit/>
          </a:bodyPr>
          <a:lstStyle/>
          <a:p>
            <a:r>
              <a:rPr kumimoji="1" lang="ja-JP" altLang="en-US" sz="3600" b="1" dirty="0"/>
              <a:t>新幹線</a:t>
            </a:r>
            <a:endParaRPr kumimoji="1" lang="ja-JP" altLang="en-US" sz="2000" b="1" dirty="0"/>
          </a:p>
        </p:txBody>
      </p:sp>
      <p:sp>
        <p:nvSpPr>
          <p:cNvPr id="23" name="テキスト ボックス 22">
            <a:extLst>
              <a:ext uri="{FF2B5EF4-FFF2-40B4-BE49-F238E27FC236}">
                <a16:creationId xmlns:a16="http://schemas.microsoft.com/office/drawing/2014/main" id="{7C5D3106-E57C-47C9-AA9E-B57DEF51A77C}"/>
              </a:ext>
            </a:extLst>
          </p:cNvPr>
          <p:cNvSpPr txBox="1"/>
          <p:nvPr/>
        </p:nvSpPr>
        <p:spPr>
          <a:xfrm>
            <a:off x="88013" y="5488393"/>
            <a:ext cx="2206895" cy="1200329"/>
          </a:xfrm>
          <a:prstGeom prst="rect">
            <a:avLst/>
          </a:prstGeom>
          <a:noFill/>
        </p:spPr>
        <p:txBody>
          <a:bodyPr wrap="square" rtlCol="0">
            <a:spAutoFit/>
          </a:bodyPr>
          <a:lstStyle/>
          <a:p>
            <a:r>
              <a:rPr kumimoji="1" lang="ja-JP" altLang="en-US" sz="3600" b="1" dirty="0"/>
              <a:t>飛行機</a:t>
            </a:r>
            <a:endParaRPr kumimoji="1" lang="en-US" altLang="ja-JP" sz="3600" b="1" dirty="0"/>
          </a:p>
          <a:p>
            <a:r>
              <a:rPr kumimoji="1" lang="en-US" altLang="ja-JP" sz="3600" b="1" dirty="0"/>
              <a:t>(</a:t>
            </a:r>
            <a:r>
              <a:rPr kumimoji="1" lang="ja-JP" altLang="en-US" sz="3600" b="1" dirty="0"/>
              <a:t>旅客機</a:t>
            </a:r>
            <a:r>
              <a:rPr kumimoji="1" lang="en-US" altLang="ja-JP" sz="3600" b="1" dirty="0"/>
              <a:t>)</a:t>
            </a:r>
            <a:endParaRPr kumimoji="1" lang="ja-JP" altLang="en-US" sz="2000" b="1" dirty="0"/>
          </a:p>
        </p:txBody>
      </p:sp>
    </p:spTree>
    <p:extLst>
      <p:ext uri="{BB962C8B-B14F-4D97-AF65-F5344CB8AC3E}">
        <p14:creationId xmlns:p14="http://schemas.microsoft.com/office/powerpoint/2010/main" val="25343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8" name="テキスト ボックス 7">
            <a:extLst>
              <a:ext uri="{FF2B5EF4-FFF2-40B4-BE49-F238E27FC236}">
                <a16:creationId xmlns:a16="http://schemas.microsoft.com/office/drawing/2014/main" id="{E3779F0C-26C4-4743-8031-2A59A731E1C9}"/>
              </a:ext>
            </a:extLst>
          </p:cNvPr>
          <p:cNvSpPr txBox="1"/>
          <p:nvPr/>
        </p:nvSpPr>
        <p:spPr>
          <a:xfrm>
            <a:off x="393324" y="651283"/>
            <a:ext cx="2206894" cy="1015663"/>
          </a:xfrm>
          <a:prstGeom prst="rect">
            <a:avLst/>
          </a:prstGeom>
          <a:noFill/>
        </p:spPr>
        <p:txBody>
          <a:bodyPr wrap="square" rtlCol="0">
            <a:spAutoFit/>
          </a:bodyPr>
          <a:lstStyle/>
          <a:p>
            <a:r>
              <a:rPr lang="ja-JP" altLang="en-US" sz="6000" b="1" dirty="0"/>
              <a:t>時</a:t>
            </a:r>
            <a:r>
              <a:rPr kumimoji="1" lang="ja-JP" altLang="en-US" sz="6000" b="1" dirty="0"/>
              <a:t>速　</a:t>
            </a:r>
          </a:p>
        </p:txBody>
      </p:sp>
      <p:sp>
        <p:nvSpPr>
          <p:cNvPr id="6" name="テキスト ボックス 5">
            <a:extLst>
              <a:ext uri="{FF2B5EF4-FFF2-40B4-BE49-F238E27FC236}">
                <a16:creationId xmlns:a16="http://schemas.microsoft.com/office/drawing/2014/main" id="{381927EF-6644-42D6-9397-36BAA3980D0D}"/>
              </a:ext>
            </a:extLst>
          </p:cNvPr>
          <p:cNvSpPr txBox="1"/>
          <p:nvPr/>
        </p:nvSpPr>
        <p:spPr>
          <a:xfrm>
            <a:off x="2661180" y="646331"/>
            <a:ext cx="9398321" cy="1015663"/>
          </a:xfrm>
          <a:prstGeom prst="rect">
            <a:avLst/>
          </a:prstGeom>
          <a:noFill/>
        </p:spPr>
        <p:txBody>
          <a:bodyPr wrap="square" rtlCol="0">
            <a:spAutoFit/>
          </a:bodyPr>
          <a:lstStyle/>
          <a:p>
            <a:r>
              <a:rPr kumimoji="1" lang="ja-JP" altLang="en-US" sz="6000" b="1" dirty="0"/>
              <a:t>１時間あたりに進む道のり</a:t>
            </a:r>
          </a:p>
        </p:txBody>
      </p:sp>
      <p:sp>
        <p:nvSpPr>
          <p:cNvPr id="12" name="テキスト ボックス 11">
            <a:extLst>
              <a:ext uri="{FF2B5EF4-FFF2-40B4-BE49-F238E27FC236}">
                <a16:creationId xmlns:a16="http://schemas.microsoft.com/office/drawing/2014/main" id="{4D521FB1-E906-400B-9B36-65E7AD06FAED}"/>
              </a:ext>
            </a:extLst>
          </p:cNvPr>
          <p:cNvSpPr txBox="1"/>
          <p:nvPr/>
        </p:nvSpPr>
        <p:spPr>
          <a:xfrm>
            <a:off x="1642444" y="1799625"/>
            <a:ext cx="3089105" cy="769441"/>
          </a:xfrm>
          <a:prstGeom prst="rect">
            <a:avLst/>
          </a:prstGeom>
          <a:noFill/>
        </p:spPr>
        <p:txBody>
          <a:bodyPr wrap="square" rtlCol="0">
            <a:spAutoFit/>
          </a:bodyPr>
          <a:lstStyle/>
          <a:p>
            <a:r>
              <a:rPr kumimoji="1" lang="ja-JP" altLang="en-US" sz="4400" b="1" dirty="0">
                <a:solidFill>
                  <a:srgbClr val="FF0000"/>
                </a:solidFill>
              </a:rPr>
              <a:t>時速</a:t>
            </a:r>
            <a:r>
              <a:rPr lang="en-US" altLang="ja-JP" sz="4400" b="1" dirty="0">
                <a:solidFill>
                  <a:srgbClr val="FF0000"/>
                </a:solidFill>
              </a:rPr>
              <a:t>4k</a:t>
            </a:r>
            <a:r>
              <a:rPr kumimoji="1" lang="ja-JP" altLang="en-US" sz="4400" b="1" dirty="0">
                <a:solidFill>
                  <a:srgbClr val="FF0000"/>
                </a:solidFill>
              </a:rPr>
              <a:t>ｍ</a:t>
            </a:r>
            <a:r>
              <a:rPr kumimoji="1" lang="ja-JP" altLang="en-US" sz="4400" b="1" dirty="0"/>
              <a:t>　</a:t>
            </a:r>
          </a:p>
        </p:txBody>
      </p:sp>
      <p:sp>
        <p:nvSpPr>
          <p:cNvPr id="13" name="テキスト ボックス 12">
            <a:extLst>
              <a:ext uri="{FF2B5EF4-FFF2-40B4-BE49-F238E27FC236}">
                <a16:creationId xmlns:a16="http://schemas.microsoft.com/office/drawing/2014/main" id="{697E6219-59B1-4C11-BA4A-5F5663362A00}"/>
              </a:ext>
            </a:extLst>
          </p:cNvPr>
          <p:cNvSpPr txBox="1"/>
          <p:nvPr/>
        </p:nvSpPr>
        <p:spPr>
          <a:xfrm>
            <a:off x="4955431" y="1792103"/>
            <a:ext cx="7104070" cy="707886"/>
          </a:xfrm>
          <a:prstGeom prst="rect">
            <a:avLst/>
          </a:prstGeom>
          <a:noFill/>
        </p:spPr>
        <p:txBody>
          <a:bodyPr wrap="square" rtlCol="0">
            <a:spAutoFit/>
          </a:bodyPr>
          <a:lstStyle/>
          <a:p>
            <a:r>
              <a:rPr lang="ja-JP" altLang="en-US" sz="4000" b="1" dirty="0"/>
              <a:t>１時間あたり</a:t>
            </a:r>
            <a:r>
              <a:rPr kumimoji="1" lang="en-US" altLang="ja-JP" sz="4000" b="1" dirty="0"/>
              <a:t>4k</a:t>
            </a:r>
            <a:r>
              <a:rPr kumimoji="1" lang="ja-JP" altLang="en-US" sz="4000" b="1" dirty="0"/>
              <a:t>ｍ進む速さ</a:t>
            </a:r>
          </a:p>
        </p:txBody>
      </p:sp>
      <p:sp>
        <p:nvSpPr>
          <p:cNvPr id="14" name="テキスト ボックス 13">
            <a:extLst>
              <a:ext uri="{FF2B5EF4-FFF2-40B4-BE49-F238E27FC236}">
                <a16:creationId xmlns:a16="http://schemas.microsoft.com/office/drawing/2014/main" id="{E452F6B8-72F3-421C-AF7A-0B1F3F94E81C}"/>
              </a:ext>
            </a:extLst>
          </p:cNvPr>
          <p:cNvSpPr txBox="1"/>
          <p:nvPr/>
        </p:nvSpPr>
        <p:spPr>
          <a:xfrm>
            <a:off x="1738273" y="2987851"/>
            <a:ext cx="3412475" cy="769441"/>
          </a:xfrm>
          <a:prstGeom prst="rect">
            <a:avLst/>
          </a:prstGeom>
          <a:noFill/>
        </p:spPr>
        <p:txBody>
          <a:bodyPr wrap="square" rtlCol="0">
            <a:spAutoFit/>
          </a:bodyPr>
          <a:lstStyle/>
          <a:p>
            <a:r>
              <a:rPr lang="ja-JP" altLang="en-US" sz="4400" b="1" dirty="0">
                <a:solidFill>
                  <a:srgbClr val="FF0000"/>
                </a:solidFill>
              </a:rPr>
              <a:t>時速</a:t>
            </a:r>
            <a:r>
              <a:rPr kumimoji="1" lang="en-US" altLang="ja-JP" sz="4400" b="1" dirty="0">
                <a:solidFill>
                  <a:srgbClr val="FF0000"/>
                </a:solidFill>
              </a:rPr>
              <a:t>60k</a:t>
            </a:r>
            <a:r>
              <a:rPr kumimoji="1" lang="ja-JP" altLang="en-US" sz="4400" b="1" dirty="0">
                <a:solidFill>
                  <a:srgbClr val="FF0000"/>
                </a:solidFill>
              </a:rPr>
              <a:t>ｍ　</a:t>
            </a:r>
          </a:p>
        </p:txBody>
      </p:sp>
      <p:sp>
        <p:nvSpPr>
          <p:cNvPr id="15" name="テキスト ボックス 14">
            <a:extLst>
              <a:ext uri="{FF2B5EF4-FFF2-40B4-BE49-F238E27FC236}">
                <a16:creationId xmlns:a16="http://schemas.microsoft.com/office/drawing/2014/main" id="{73A4B04B-02E8-4AB0-8D96-08EFC6064CF2}"/>
              </a:ext>
            </a:extLst>
          </p:cNvPr>
          <p:cNvSpPr txBox="1"/>
          <p:nvPr/>
        </p:nvSpPr>
        <p:spPr>
          <a:xfrm>
            <a:off x="4955430" y="3009111"/>
            <a:ext cx="7236570" cy="707886"/>
          </a:xfrm>
          <a:prstGeom prst="rect">
            <a:avLst/>
          </a:prstGeom>
          <a:noFill/>
        </p:spPr>
        <p:txBody>
          <a:bodyPr wrap="square" rtlCol="0">
            <a:spAutoFit/>
          </a:bodyPr>
          <a:lstStyle/>
          <a:p>
            <a:r>
              <a:rPr lang="ja-JP" altLang="en-US" sz="4000" b="1" dirty="0"/>
              <a:t>１時間</a:t>
            </a:r>
            <a:r>
              <a:rPr kumimoji="1" lang="ja-JP" altLang="en-US" sz="4000" b="1" dirty="0"/>
              <a:t>あたり</a:t>
            </a:r>
            <a:r>
              <a:rPr lang="en-US" altLang="ja-JP" sz="4000" b="1" dirty="0"/>
              <a:t>60</a:t>
            </a:r>
            <a:r>
              <a:rPr kumimoji="1" lang="en-US" altLang="ja-JP" sz="4000" b="1" dirty="0"/>
              <a:t>k</a:t>
            </a:r>
            <a:r>
              <a:rPr kumimoji="1" lang="ja-JP" altLang="en-US" sz="4000" b="1" dirty="0"/>
              <a:t>ｍ進む速さ</a:t>
            </a:r>
          </a:p>
        </p:txBody>
      </p:sp>
      <p:sp>
        <p:nvSpPr>
          <p:cNvPr id="16" name="テキスト ボックス 15">
            <a:extLst>
              <a:ext uri="{FF2B5EF4-FFF2-40B4-BE49-F238E27FC236}">
                <a16:creationId xmlns:a16="http://schemas.microsoft.com/office/drawing/2014/main" id="{B700C3CC-E78B-434A-93F8-F6B87A4FD8C4}"/>
              </a:ext>
            </a:extLst>
          </p:cNvPr>
          <p:cNvSpPr txBox="1"/>
          <p:nvPr/>
        </p:nvSpPr>
        <p:spPr>
          <a:xfrm>
            <a:off x="1743823" y="4187231"/>
            <a:ext cx="3237099" cy="769441"/>
          </a:xfrm>
          <a:prstGeom prst="rect">
            <a:avLst/>
          </a:prstGeom>
          <a:noFill/>
        </p:spPr>
        <p:txBody>
          <a:bodyPr wrap="square" rtlCol="0">
            <a:spAutoFit/>
          </a:bodyPr>
          <a:lstStyle/>
          <a:p>
            <a:r>
              <a:rPr lang="ja-JP" altLang="en-US" sz="4400" b="1" dirty="0">
                <a:solidFill>
                  <a:srgbClr val="FF0000"/>
                </a:solidFill>
              </a:rPr>
              <a:t>時速</a:t>
            </a:r>
            <a:r>
              <a:rPr lang="en-US" altLang="ja-JP" sz="4400" b="1" dirty="0">
                <a:solidFill>
                  <a:srgbClr val="FF0000"/>
                </a:solidFill>
              </a:rPr>
              <a:t>300k</a:t>
            </a:r>
            <a:r>
              <a:rPr kumimoji="1" lang="ja-JP" altLang="en-US" sz="4400" b="1" dirty="0">
                <a:solidFill>
                  <a:srgbClr val="FF0000"/>
                </a:solidFill>
              </a:rPr>
              <a:t>ｍ　</a:t>
            </a:r>
          </a:p>
        </p:txBody>
      </p:sp>
      <p:sp>
        <p:nvSpPr>
          <p:cNvPr id="17" name="テキスト ボックス 16">
            <a:extLst>
              <a:ext uri="{FF2B5EF4-FFF2-40B4-BE49-F238E27FC236}">
                <a16:creationId xmlns:a16="http://schemas.microsoft.com/office/drawing/2014/main" id="{A5A95ABC-D181-47BB-8D47-01F918E256E5}"/>
              </a:ext>
            </a:extLst>
          </p:cNvPr>
          <p:cNvSpPr txBox="1"/>
          <p:nvPr/>
        </p:nvSpPr>
        <p:spPr>
          <a:xfrm>
            <a:off x="4850998" y="4217549"/>
            <a:ext cx="7208503" cy="707886"/>
          </a:xfrm>
          <a:prstGeom prst="rect">
            <a:avLst/>
          </a:prstGeom>
          <a:noFill/>
        </p:spPr>
        <p:txBody>
          <a:bodyPr wrap="square" rtlCol="0">
            <a:spAutoFit/>
          </a:bodyPr>
          <a:lstStyle/>
          <a:p>
            <a:r>
              <a:rPr lang="ja-JP" altLang="en-US" sz="4000" b="1" dirty="0"/>
              <a:t>１時間</a:t>
            </a:r>
            <a:r>
              <a:rPr kumimoji="1" lang="ja-JP" altLang="en-US" sz="4000" b="1" dirty="0"/>
              <a:t>あたり</a:t>
            </a:r>
            <a:r>
              <a:rPr lang="en-US" altLang="ja-JP" sz="4000" b="1" dirty="0"/>
              <a:t>300k</a:t>
            </a:r>
            <a:r>
              <a:rPr kumimoji="1" lang="ja-JP" altLang="en-US" sz="4000" b="1" dirty="0"/>
              <a:t>ｍ進む速さ</a:t>
            </a:r>
          </a:p>
        </p:txBody>
      </p:sp>
      <p:sp>
        <p:nvSpPr>
          <p:cNvPr id="18" name="テキスト ボックス 17">
            <a:extLst>
              <a:ext uri="{FF2B5EF4-FFF2-40B4-BE49-F238E27FC236}">
                <a16:creationId xmlns:a16="http://schemas.microsoft.com/office/drawing/2014/main" id="{3FE5D163-9704-4A2F-BC25-68585C846F02}"/>
              </a:ext>
            </a:extLst>
          </p:cNvPr>
          <p:cNvSpPr txBox="1"/>
          <p:nvPr/>
        </p:nvSpPr>
        <p:spPr>
          <a:xfrm>
            <a:off x="1505075" y="5504242"/>
            <a:ext cx="3703493" cy="769441"/>
          </a:xfrm>
          <a:prstGeom prst="rect">
            <a:avLst/>
          </a:prstGeom>
          <a:noFill/>
        </p:spPr>
        <p:txBody>
          <a:bodyPr wrap="square" rtlCol="0">
            <a:spAutoFit/>
          </a:bodyPr>
          <a:lstStyle/>
          <a:p>
            <a:r>
              <a:rPr lang="ja-JP" altLang="en-US" sz="4400" b="1" dirty="0">
                <a:solidFill>
                  <a:srgbClr val="FF0000"/>
                </a:solidFill>
              </a:rPr>
              <a:t>時速</a:t>
            </a:r>
            <a:r>
              <a:rPr lang="en-US" altLang="ja-JP" sz="4400" b="1" dirty="0">
                <a:solidFill>
                  <a:srgbClr val="FF0000"/>
                </a:solidFill>
              </a:rPr>
              <a:t>890k</a:t>
            </a:r>
            <a:r>
              <a:rPr kumimoji="1" lang="ja-JP" altLang="en-US" sz="4400" b="1" dirty="0">
                <a:solidFill>
                  <a:srgbClr val="FF0000"/>
                </a:solidFill>
              </a:rPr>
              <a:t>ｍ　</a:t>
            </a:r>
          </a:p>
        </p:txBody>
      </p:sp>
      <p:sp>
        <p:nvSpPr>
          <p:cNvPr id="19" name="テキスト ボックス 18">
            <a:extLst>
              <a:ext uri="{FF2B5EF4-FFF2-40B4-BE49-F238E27FC236}">
                <a16:creationId xmlns:a16="http://schemas.microsoft.com/office/drawing/2014/main" id="{EE075D21-693A-4DEA-A37F-6D8D93406B83}"/>
              </a:ext>
            </a:extLst>
          </p:cNvPr>
          <p:cNvSpPr txBox="1"/>
          <p:nvPr/>
        </p:nvSpPr>
        <p:spPr>
          <a:xfrm>
            <a:off x="4850998" y="5535479"/>
            <a:ext cx="7349308" cy="707886"/>
          </a:xfrm>
          <a:prstGeom prst="rect">
            <a:avLst/>
          </a:prstGeom>
          <a:noFill/>
        </p:spPr>
        <p:txBody>
          <a:bodyPr wrap="square" rtlCol="0">
            <a:spAutoFit/>
          </a:bodyPr>
          <a:lstStyle/>
          <a:p>
            <a:r>
              <a:rPr lang="ja-JP" altLang="en-US" sz="4000" b="1" dirty="0"/>
              <a:t>１時間</a:t>
            </a:r>
            <a:r>
              <a:rPr kumimoji="1" lang="ja-JP" altLang="en-US" sz="4000" b="1" dirty="0"/>
              <a:t>あたり</a:t>
            </a:r>
            <a:r>
              <a:rPr lang="en-US" altLang="ja-JP" sz="4000" b="1" dirty="0"/>
              <a:t>890k</a:t>
            </a:r>
            <a:r>
              <a:rPr kumimoji="1" lang="ja-JP" altLang="en-US" sz="4000" b="1" dirty="0"/>
              <a:t>ｍ進む速さ</a:t>
            </a:r>
          </a:p>
        </p:txBody>
      </p:sp>
      <p:sp>
        <p:nvSpPr>
          <p:cNvPr id="20" name="テキスト ボックス 19">
            <a:extLst>
              <a:ext uri="{FF2B5EF4-FFF2-40B4-BE49-F238E27FC236}">
                <a16:creationId xmlns:a16="http://schemas.microsoft.com/office/drawing/2014/main" id="{46D8B304-2D45-486D-8806-61D49BC6F5C2}"/>
              </a:ext>
            </a:extLst>
          </p:cNvPr>
          <p:cNvSpPr txBox="1"/>
          <p:nvPr/>
        </p:nvSpPr>
        <p:spPr>
          <a:xfrm>
            <a:off x="196947" y="1866493"/>
            <a:ext cx="1147518" cy="646331"/>
          </a:xfrm>
          <a:prstGeom prst="rect">
            <a:avLst/>
          </a:prstGeom>
          <a:noFill/>
        </p:spPr>
        <p:txBody>
          <a:bodyPr wrap="square" rtlCol="0">
            <a:spAutoFit/>
          </a:bodyPr>
          <a:lstStyle/>
          <a:p>
            <a:r>
              <a:rPr kumimoji="1" lang="ja-JP" altLang="en-US" sz="3600" b="1" dirty="0"/>
              <a:t>歩く</a:t>
            </a:r>
            <a:endParaRPr kumimoji="1" lang="ja-JP" altLang="en-US" sz="2000" b="1" dirty="0"/>
          </a:p>
        </p:txBody>
      </p:sp>
      <p:sp>
        <p:nvSpPr>
          <p:cNvPr id="21" name="テキスト ボックス 20">
            <a:extLst>
              <a:ext uri="{FF2B5EF4-FFF2-40B4-BE49-F238E27FC236}">
                <a16:creationId xmlns:a16="http://schemas.microsoft.com/office/drawing/2014/main" id="{3B7488A7-5FF4-4F05-991E-44193CE88642}"/>
              </a:ext>
            </a:extLst>
          </p:cNvPr>
          <p:cNvSpPr txBox="1"/>
          <p:nvPr/>
        </p:nvSpPr>
        <p:spPr>
          <a:xfrm>
            <a:off x="-29406" y="3009111"/>
            <a:ext cx="1600224" cy="646331"/>
          </a:xfrm>
          <a:prstGeom prst="rect">
            <a:avLst/>
          </a:prstGeom>
          <a:noFill/>
        </p:spPr>
        <p:txBody>
          <a:bodyPr wrap="square" rtlCol="0">
            <a:spAutoFit/>
          </a:bodyPr>
          <a:lstStyle/>
          <a:p>
            <a:r>
              <a:rPr kumimoji="1" lang="ja-JP" altLang="en-US" sz="3600" b="1" dirty="0"/>
              <a:t>自動車</a:t>
            </a:r>
            <a:endParaRPr kumimoji="1" lang="ja-JP" altLang="en-US" sz="2000" b="1" dirty="0"/>
          </a:p>
        </p:txBody>
      </p:sp>
      <p:sp>
        <p:nvSpPr>
          <p:cNvPr id="22" name="テキスト ボックス 21">
            <a:extLst>
              <a:ext uri="{FF2B5EF4-FFF2-40B4-BE49-F238E27FC236}">
                <a16:creationId xmlns:a16="http://schemas.microsoft.com/office/drawing/2014/main" id="{6BB6FA5A-1ECC-4D91-AB24-5E80D94FC3E2}"/>
              </a:ext>
            </a:extLst>
          </p:cNvPr>
          <p:cNvSpPr txBox="1"/>
          <p:nvPr/>
        </p:nvSpPr>
        <p:spPr>
          <a:xfrm>
            <a:off x="143599" y="4170934"/>
            <a:ext cx="1600224" cy="646331"/>
          </a:xfrm>
          <a:prstGeom prst="rect">
            <a:avLst/>
          </a:prstGeom>
          <a:noFill/>
        </p:spPr>
        <p:txBody>
          <a:bodyPr wrap="square" rtlCol="0">
            <a:spAutoFit/>
          </a:bodyPr>
          <a:lstStyle/>
          <a:p>
            <a:r>
              <a:rPr kumimoji="1" lang="ja-JP" altLang="en-US" sz="3600" b="1" dirty="0"/>
              <a:t>新幹線</a:t>
            </a:r>
            <a:endParaRPr kumimoji="1" lang="ja-JP" altLang="en-US" sz="2000" b="1" dirty="0"/>
          </a:p>
        </p:txBody>
      </p:sp>
      <p:sp>
        <p:nvSpPr>
          <p:cNvPr id="23" name="テキスト ボックス 22">
            <a:extLst>
              <a:ext uri="{FF2B5EF4-FFF2-40B4-BE49-F238E27FC236}">
                <a16:creationId xmlns:a16="http://schemas.microsoft.com/office/drawing/2014/main" id="{7C5D3106-E57C-47C9-AA9E-B57DEF51A77C}"/>
              </a:ext>
            </a:extLst>
          </p:cNvPr>
          <p:cNvSpPr txBox="1"/>
          <p:nvPr/>
        </p:nvSpPr>
        <p:spPr>
          <a:xfrm>
            <a:off x="1" y="5488393"/>
            <a:ext cx="2108624" cy="1200329"/>
          </a:xfrm>
          <a:prstGeom prst="rect">
            <a:avLst/>
          </a:prstGeom>
          <a:noFill/>
        </p:spPr>
        <p:txBody>
          <a:bodyPr wrap="square" rtlCol="0">
            <a:spAutoFit/>
          </a:bodyPr>
          <a:lstStyle/>
          <a:p>
            <a:r>
              <a:rPr kumimoji="1" lang="ja-JP" altLang="en-US" sz="3600" b="1" dirty="0"/>
              <a:t>飛行機</a:t>
            </a:r>
            <a:endParaRPr kumimoji="1" lang="en-US" altLang="ja-JP" sz="3600" b="1" dirty="0"/>
          </a:p>
          <a:p>
            <a:r>
              <a:rPr kumimoji="1" lang="en-US" altLang="ja-JP" sz="3600" b="1" dirty="0"/>
              <a:t>(</a:t>
            </a:r>
            <a:r>
              <a:rPr kumimoji="1" lang="ja-JP" altLang="en-US" sz="3600" b="1" dirty="0"/>
              <a:t>旅客機</a:t>
            </a:r>
            <a:r>
              <a:rPr kumimoji="1" lang="en-US" altLang="ja-JP" sz="3600" b="1" dirty="0"/>
              <a:t>)</a:t>
            </a:r>
            <a:endParaRPr kumimoji="1" lang="ja-JP" altLang="en-US" sz="2000" b="1" dirty="0"/>
          </a:p>
        </p:txBody>
      </p:sp>
    </p:spTree>
    <p:extLst>
      <p:ext uri="{BB962C8B-B14F-4D97-AF65-F5344CB8AC3E}">
        <p14:creationId xmlns:p14="http://schemas.microsoft.com/office/powerpoint/2010/main" val="52814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AE6344-E1C8-4366-AED3-4FF69E39A7DD}"/>
              </a:ext>
            </a:extLst>
          </p:cNvPr>
          <p:cNvSpPr txBox="1"/>
          <p:nvPr/>
        </p:nvSpPr>
        <p:spPr>
          <a:xfrm>
            <a:off x="10098" y="1057301"/>
            <a:ext cx="2206894" cy="1015663"/>
          </a:xfrm>
          <a:prstGeom prst="rect">
            <a:avLst/>
          </a:prstGeom>
          <a:noFill/>
        </p:spPr>
        <p:txBody>
          <a:bodyPr wrap="square" rtlCol="0">
            <a:spAutoFit/>
          </a:bodyPr>
          <a:lstStyle/>
          <a:p>
            <a:r>
              <a:rPr kumimoji="1" lang="ja-JP" altLang="en-US" sz="6000" b="1" dirty="0"/>
              <a:t>秒速　</a:t>
            </a:r>
          </a:p>
        </p:txBody>
      </p:sp>
      <p:sp>
        <p:nvSpPr>
          <p:cNvPr id="3" name="テキスト ボックス 2">
            <a:extLst>
              <a:ext uri="{FF2B5EF4-FFF2-40B4-BE49-F238E27FC236}">
                <a16:creationId xmlns:a16="http://schemas.microsoft.com/office/drawing/2014/main" id="{BBBD025F-3454-4D2B-B0CD-7D5C97EB30B3}"/>
              </a:ext>
            </a:extLst>
          </p:cNvPr>
          <p:cNvSpPr txBox="1"/>
          <p:nvPr/>
        </p:nvSpPr>
        <p:spPr>
          <a:xfrm>
            <a:off x="2149797" y="46672"/>
            <a:ext cx="7372742" cy="1015663"/>
          </a:xfrm>
          <a:prstGeom prst="rect">
            <a:avLst/>
          </a:prstGeom>
          <a:noFill/>
        </p:spPr>
        <p:txBody>
          <a:bodyPr wrap="square" rtlCol="0">
            <a:spAutoFit/>
          </a:bodyPr>
          <a:lstStyle/>
          <a:p>
            <a:r>
              <a:rPr kumimoji="1" lang="ja-JP" altLang="en-US" sz="6000" b="1" dirty="0">
                <a:solidFill>
                  <a:srgbClr val="0070C0"/>
                </a:solidFill>
              </a:rPr>
              <a:t>道のり</a:t>
            </a:r>
            <a:r>
              <a:rPr kumimoji="1" lang="en-US" altLang="ja-JP" sz="6000" b="1" dirty="0"/>
              <a:t>÷</a:t>
            </a:r>
            <a:r>
              <a:rPr kumimoji="1" lang="ja-JP" altLang="en-US" sz="6000" b="1" dirty="0">
                <a:solidFill>
                  <a:srgbClr val="00B050"/>
                </a:solidFill>
              </a:rPr>
              <a:t>時間</a:t>
            </a:r>
            <a:r>
              <a:rPr kumimoji="1" lang="ja-JP" altLang="en-US" sz="6000" b="1" dirty="0"/>
              <a:t>＝速さ</a:t>
            </a:r>
          </a:p>
        </p:txBody>
      </p:sp>
      <p:sp>
        <p:nvSpPr>
          <p:cNvPr id="4" name="テキスト ボックス 3">
            <a:extLst>
              <a:ext uri="{FF2B5EF4-FFF2-40B4-BE49-F238E27FC236}">
                <a16:creationId xmlns:a16="http://schemas.microsoft.com/office/drawing/2014/main" id="{775C34BA-B21A-45AA-BEA6-8BC0F1EDAE4D}"/>
              </a:ext>
            </a:extLst>
          </p:cNvPr>
          <p:cNvSpPr txBox="1"/>
          <p:nvPr/>
        </p:nvSpPr>
        <p:spPr>
          <a:xfrm>
            <a:off x="2149797" y="1057301"/>
            <a:ext cx="9398321" cy="1015663"/>
          </a:xfrm>
          <a:prstGeom prst="rect">
            <a:avLst/>
          </a:prstGeom>
          <a:noFill/>
        </p:spPr>
        <p:txBody>
          <a:bodyPr wrap="square" rtlCol="0">
            <a:spAutoFit/>
          </a:bodyPr>
          <a:lstStyle/>
          <a:p>
            <a:r>
              <a:rPr kumimoji="1" lang="ja-JP" altLang="en-US" sz="6000" b="1" dirty="0"/>
              <a:t>道のり</a:t>
            </a:r>
            <a:r>
              <a:rPr kumimoji="1" lang="en-US" altLang="ja-JP" sz="6000" b="1" dirty="0"/>
              <a:t>÷</a:t>
            </a:r>
            <a:r>
              <a:rPr kumimoji="1" lang="ja-JP" altLang="en-US" sz="6000" b="1" dirty="0">
                <a:solidFill>
                  <a:srgbClr val="0070C0"/>
                </a:solidFill>
              </a:rPr>
              <a:t>〇秒</a:t>
            </a:r>
            <a:r>
              <a:rPr kumimoji="1" lang="ja-JP" altLang="en-US" sz="6000" b="1" dirty="0"/>
              <a:t>＝速さ</a:t>
            </a:r>
            <a:r>
              <a:rPr kumimoji="1" lang="en-US" altLang="ja-JP" sz="6000" b="1" dirty="0"/>
              <a:t>(</a:t>
            </a:r>
            <a:r>
              <a:rPr kumimoji="1" lang="ja-JP" altLang="en-US" sz="6000" b="1" dirty="0">
                <a:solidFill>
                  <a:srgbClr val="0070C0"/>
                </a:solidFill>
              </a:rPr>
              <a:t>秒速</a:t>
            </a:r>
            <a:r>
              <a:rPr kumimoji="1" lang="en-US" altLang="ja-JP" sz="6000" b="1" dirty="0"/>
              <a:t>)</a:t>
            </a:r>
            <a:endParaRPr kumimoji="1" lang="ja-JP" altLang="en-US" sz="6000" b="1" dirty="0"/>
          </a:p>
        </p:txBody>
      </p:sp>
      <p:sp>
        <p:nvSpPr>
          <p:cNvPr id="5" name="テキスト ボックス 4">
            <a:extLst>
              <a:ext uri="{FF2B5EF4-FFF2-40B4-BE49-F238E27FC236}">
                <a16:creationId xmlns:a16="http://schemas.microsoft.com/office/drawing/2014/main" id="{C1874886-C5AF-47FE-B017-1DAC3536A61B}"/>
              </a:ext>
            </a:extLst>
          </p:cNvPr>
          <p:cNvSpPr txBox="1"/>
          <p:nvPr/>
        </p:nvSpPr>
        <p:spPr>
          <a:xfrm>
            <a:off x="10098" y="2973529"/>
            <a:ext cx="2206894" cy="1015663"/>
          </a:xfrm>
          <a:prstGeom prst="rect">
            <a:avLst/>
          </a:prstGeom>
          <a:noFill/>
        </p:spPr>
        <p:txBody>
          <a:bodyPr wrap="square" rtlCol="0">
            <a:spAutoFit/>
          </a:bodyPr>
          <a:lstStyle/>
          <a:p>
            <a:r>
              <a:rPr lang="ja-JP" altLang="en-US" sz="6000" b="1" dirty="0"/>
              <a:t>分</a:t>
            </a:r>
            <a:r>
              <a:rPr kumimoji="1" lang="ja-JP" altLang="en-US" sz="6000" b="1" dirty="0"/>
              <a:t>速　</a:t>
            </a:r>
          </a:p>
        </p:txBody>
      </p:sp>
      <p:sp>
        <p:nvSpPr>
          <p:cNvPr id="6" name="テキスト ボックス 5">
            <a:extLst>
              <a:ext uri="{FF2B5EF4-FFF2-40B4-BE49-F238E27FC236}">
                <a16:creationId xmlns:a16="http://schemas.microsoft.com/office/drawing/2014/main" id="{26D4F8B4-D0E8-4F2F-9BC8-10F665F020F4}"/>
              </a:ext>
            </a:extLst>
          </p:cNvPr>
          <p:cNvSpPr txBox="1"/>
          <p:nvPr/>
        </p:nvSpPr>
        <p:spPr>
          <a:xfrm>
            <a:off x="2149797" y="2973528"/>
            <a:ext cx="9398321" cy="1015663"/>
          </a:xfrm>
          <a:prstGeom prst="rect">
            <a:avLst/>
          </a:prstGeom>
          <a:noFill/>
        </p:spPr>
        <p:txBody>
          <a:bodyPr wrap="square" rtlCol="0">
            <a:spAutoFit/>
          </a:bodyPr>
          <a:lstStyle/>
          <a:p>
            <a:r>
              <a:rPr kumimoji="1" lang="ja-JP" altLang="en-US" sz="6000" b="1" dirty="0"/>
              <a:t>道のり</a:t>
            </a:r>
            <a:r>
              <a:rPr kumimoji="1" lang="en-US" altLang="ja-JP" sz="6000" b="1" dirty="0"/>
              <a:t>÷</a:t>
            </a:r>
            <a:r>
              <a:rPr kumimoji="1" lang="ja-JP" altLang="en-US" sz="6000" b="1" dirty="0">
                <a:solidFill>
                  <a:srgbClr val="00B050"/>
                </a:solidFill>
              </a:rPr>
              <a:t>〇分</a:t>
            </a:r>
            <a:r>
              <a:rPr kumimoji="1" lang="ja-JP" altLang="en-US" sz="6000" b="1" dirty="0"/>
              <a:t>＝速さ</a:t>
            </a:r>
            <a:r>
              <a:rPr kumimoji="1" lang="en-US" altLang="ja-JP" sz="6000" b="1" dirty="0"/>
              <a:t>(</a:t>
            </a:r>
            <a:r>
              <a:rPr kumimoji="1" lang="ja-JP" altLang="en-US" sz="6000" b="1" dirty="0">
                <a:solidFill>
                  <a:srgbClr val="00B050"/>
                </a:solidFill>
              </a:rPr>
              <a:t>分速</a:t>
            </a:r>
            <a:r>
              <a:rPr kumimoji="1" lang="en-US" altLang="ja-JP" sz="6000" b="1" dirty="0"/>
              <a:t>)</a:t>
            </a:r>
            <a:endParaRPr kumimoji="1" lang="ja-JP" altLang="en-US" sz="6000" b="1" dirty="0"/>
          </a:p>
        </p:txBody>
      </p:sp>
      <p:sp>
        <p:nvSpPr>
          <p:cNvPr id="7" name="テキスト ボックス 6">
            <a:extLst>
              <a:ext uri="{FF2B5EF4-FFF2-40B4-BE49-F238E27FC236}">
                <a16:creationId xmlns:a16="http://schemas.microsoft.com/office/drawing/2014/main" id="{C690FAB5-0AD1-4F91-9468-1D7EFD6D36EE}"/>
              </a:ext>
            </a:extLst>
          </p:cNvPr>
          <p:cNvSpPr txBox="1"/>
          <p:nvPr/>
        </p:nvSpPr>
        <p:spPr>
          <a:xfrm>
            <a:off x="144026" y="5056645"/>
            <a:ext cx="2206894" cy="1015663"/>
          </a:xfrm>
          <a:prstGeom prst="rect">
            <a:avLst/>
          </a:prstGeom>
          <a:noFill/>
        </p:spPr>
        <p:txBody>
          <a:bodyPr wrap="square" rtlCol="0">
            <a:spAutoFit/>
          </a:bodyPr>
          <a:lstStyle/>
          <a:p>
            <a:r>
              <a:rPr lang="ja-JP" altLang="en-US" sz="6000" b="1" dirty="0"/>
              <a:t>時</a:t>
            </a:r>
            <a:r>
              <a:rPr kumimoji="1" lang="ja-JP" altLang="en-US" sz="6000" b="1" dirty="0"/>
              <a:t>速　</a:t>
            </a:r>
          </a:p>
        </p:txBody>
      </p:sp>
      <p:sp>
        <p:nvSpPr>
          <p:cNvPr id="8" name="テキスト ボックス 7">
            <a:extLst>
              <a:ext uri="{FF2B5EF4-FFF2-40B4-BE49-F238E27FC236}">
                <a16:creationId xmlns:a16="http://schemas.microsoft.com/office/drawing/2014/main" id="{DA266D1A-CDD4-4AC2-B490-E50AC51F3798}"/>
              </a:ext>
            </a:extLst>
          </p:cNvPr>
          <p:cNvSpPr txBox="1"/>
          <p:nvPr/>
        </p:nvSpPr>
        <p:spPr>
          <a:xfrm>
            <a:off x="2283725" y="5056644"/>
            <a:ext cx="9398321" cy="1015663"/>
          </a:xfrm>
          <a:prstGeom prst="rect">
            <a:avLst/>
          </a:prstGeom>
          <a:noFill/>
        </p:spPr>
        <p:txBody>
          <a:bodyPr wrap="square" rtlCol="0">
            <a:spAutoFit/>
          </a:bodyPr>
          <a:lstStyle/>
          <a:p>
            <a:r>
              <a:rPr kumimoji="1" lang="ja-JP" altLang="en-US" sz="6000" b="1" dirty="0"/>
              <a:t>道のり</a:t>
            </a:r>
            <a:r>
              <a:rPr kumimoji="1" lang="en-US" altLang="ja-JP" sz="6000" b="1" dirty="0"/>
              <a:t>÷</a:t>
            </a:r>
            <a:r>
              <a:rPr kumimoji="1" lang="ja-JP" altLang="en-US" sz="6000" b="1" dirty="0">
                <a:solidFill>
                  <a:srgbClr val="FF0000"/>
                </a:solidFill>
              </a:rPr>
              <a:t>〇時</a:t>
            </a:r>
            <a:r>
              <a:rPr kumimoji="1" lang="ja-JP" altLang="en-US" sz="6000" b="1" dirty="0"/>
              <a:t>＝速さ</a:t>
            </a:r>
            <a:r>
              <a:rPr kumimoji="1" lang="en-US" altLang="ja-JP" sz="6000" b="1" dirty="0"/>
              <a:t>(</a:t>
            </a:r>
            <a:r>
              <a:rPr kumimoji="1" lang="ja-JP" altLang="en-US" sz="6000" b="1" dirty="0">
                <a:solidFill>
                  <a:srgbClr val="FF0000"/>
                </a:solidFill>
              </a:rPr>
              <a:t>時速</a:t>
            </a:r>
            <a:r>
              <a:rPr kumimoji="1" lang="en-US" altLang="ja-JP" sz="6000" b="1" dirty="0"/>
              <a:t>)</a:t>
            </a:r>
            <a:endParaRPr kumimoji="1" lang="ja-JP" altLang="en-US" sz="6000" b="1" dirty="0"/>
          </a:p>
        </p:txBody>
      </p:sp>
      <p:sp>
        <p:nvSpPr>
          <p:cNvPr id="9" name="テキスト ボックス 8">
            <a:extLst>
              <a:ext uri="{FF2B5EF4-FFF2-40B4-BE49-F238E27FC236}">
                <a16:creationId xmlns:a16="http://schemas.microsoft.com/office/drawing/2014/main" id="{C0BEE364-CCCE-4792-BE40-2BECE0118C76}"/>
              </a:ext>
            </a:extLst>
          </p:cNvPr>
          <p:cNvSpPr txBox="1"/>
          <p:nvPr/>
        </p:nvSpPr>
        <p:spPr>
          <a:xfrm>
            <a:off x="2418632" y="1798068"/>
            <a:ext cx="9398321" cy="1015663"/>
          </a:xfrm>
          <a:prstGeom prst="rect">
            <a:avLst/>
          </a:prstGeom>
          <a:noFill/>
        </p:spPr>
        <p:txBody>
          <a:bodyPr wrap="square" rtlCol="0">
            <a:spAutoFit/>
          </a:bodyPr>
          <a:lstStyle/>
          <a:p>
            <a:r>
              <a:rPr kumimoji="1" lang="en-US" altLang="ja-JP" sz="6000" b="1" dirty="0"/>
              <a:t>100m÷ </a:t>
            </a:r>
            <a:r>
              <a:rPr kumimoji="1" lang="en-US" altLang="ja-JP" sz="6000" b="1" dirty="0">
                <a:solidFill>
                  <a:srgbClr val="0070C0"/>
                </a:solidFill>
              </a:rPr>
              <a:t>5</a:t>
            </a:r>
            <a:r>
              <a:rPr kumimoji="1" lang="ja-JP" altLang="en-US" sz="6000" b="1" dirty="0">
                <a:solidFill>
                  <a:srgbClr val="0070C0"/>
                </a:solidFill>
              </a:rPr>
              <a:t>秒 </a:t>
            </a:r>
            <a:r>
              <a:rPr kumimoji="1" lang="ja-JP" altLang="en-US" sz="6000" b="1" dirty="0"/>
              <a:t>＝</a:t>
            </a:r>
            <a:r>
              <a:rPr kumimoji="1" lang="ja-JP" altLang="en-US" sz="6000" b="1" dirty="0">
                <a:solidFill>
                  <a:srgbClr val="0070C0"/>
                </a:solidFill>
              </a:rPr>
              <a:t>秒速</a:t>
            </a:r>
            <a:r>
              <a:rPr kumimoji="1" lang="en-US" altLang="ja-JP" sz="6000" b="1" dirty="0"/>
              <a:t>20m</a:t>
            </a:r>
            <a:endParaRPr kumimoji="1" lang="ja-JP" altLang="en-US" sz="6000" b="1" dirty="0"/>
          </a:p>
        </p:txBody>
      </p:sp>
      <p:sp>
        <p:nvSpPr>
          <p:cNvPr id="10" name="テキスト ボックス 9">
            <a:extLst>
              <a:ext uri="{FF2B5EF4-FFF2-40B4-BE49-F238E27FC236}">
                <a16:creationId xmlns:a16="http://schemas.microsoft.com/office/drawing/2014/main" id="{D7B9AB51-C9C0-4202-ABB7-5511CF5810DF}"/>
              </a:ext>
            </a:extLst>
          </p:cNvPr>
          <p:cNvSpPr txBox="1"/>
          <p:nvPr/>
        </p:nvSpPr>
        <p:spPr>
          <a:xfrm>
            <a:off x="2419352" y="3763119"/>
            <a:ext cx="9005624" cy="1015663"/>
          </a:xfrm>
          <a:prstGeom prst="rect">
            <a:avLst/>
          </a:prstGeom>
          <a:noFill/>
        </p:spPr>
        <p:txBody>
          <a:bodyPr wrap="square" rtlCol="0">
            <a:spAutoFit/>
          </a:bodyPr>
          <a:lstStyle/>
          <a:p>
            <a:r>
              <a:rPr lang="en-US" altLang="ja-JP" sz="6000" b="1" dirty="0"/>
              <a:t>800</a:t>
            </a:r>
            <a:r>
              <a:rPr kumimoji="1" lang="en-US" altLang="ja-JP" sz="6000" b="1" dirty="0"/>
              <a:t>m÷ </a:t>
            </a:r>
            <a:r>
              <a:rPr kumimoji="1" lang="en-US" altLang="ja-JP" sz="6000" b="1" dirty="0">
                <a:solidFill>
                  <a:srgbClr val="00B050"/>
                </a:solidFill>
              </a:rPr>
              <a:t>4</a:t>
            </a:r>
            <a:r>
              <a:rPr lang="ja-JP" altLang="en-US" sz="6000" b="1" dirty="0">
                <a:solidFill>
                  <a:srgbClr val="00B050"/>
                </a:solidFill>
              </a:rPr>
              <a:t>分 </a:t>
            </a:r>
            <a:r>
              <a:rPr lang="ja-JP" altLang="en-US" sz="6000" b="1" dirty="0"/>
              <a:t>＝</a:t>
            </a:r>
            <a:r>
              <a:rPr lang="ja-JP" altLang="en-US" sz="6000" b="1" dirty="0">
                <a:solidFill>
                  <a:srgbClr val="00B050"/>
                </a:solidFill>
              </a:rPr>
              <a:t>分速</a:t>
            </a:r>
            <a:r>
              <a:rPr lang="en-US" altLang="ja-JP" sz="6000" b="1" dirty="0"/>
              <a:t>200m</a:t>
            </a:r>
            <a:endParaRPr kumimoji="1" lang="ja-JP" altLang="en-US" sz="6000" b="1" dirty="0"/>
          </a:p>
        </p:txBody>
      </p:sp>
      <p:sp>
        <p:nvSpPr>
          <p:cNvPr id="11" name="テキスト ボックス 10">
            <a:extLst>
              <a:ext uri="{FF2B5EF4-FFF2-40B4-BE49-F238E27FC236}">
                <a16:creationId xmlns:a16="http://schemas.microsoft.com/office/drawing/2014/main" id="{216062FB-E3C7-45F0-A129-3649558CD218}"/>
              </a:ext>
            </a:extLst>
          </p:cNvPr>
          <p:cNvSpPr txBox="1"/>
          <p:nvPr/>
        </p:nvSpPr>
        <p:spPr>
          <a:xfrm>
            <a:off x="2519655" y="5846235"/>
            <a:ext cx="9508223" cy="1015663"/>
          </a:xfrm>
          <a:prstGeom prst="rect">
            <a:avLst/>
          </a:prstGeom>
          <a:noFill/>
        </p:spPr>
        <p:txBody>
          <a:bodyPr wrap="square" rtlCol="0">
            <a:spAutoFit/>
          </a:bodyPr>
          <a:lstStyle/>
          <a:p>
            <a:r>
              <a:rPr kumimoji="1" lang="en-US" altLang="ja-JP" sz="6000" b="1" dirty="0"/>
              <a:t>200</a:t>
            </a:r>
            <a:r>
              <a:rPr kumimoji="1" lang="ja-JP" altLang="en-US" sz="6000" b="1" dirty="0"/>
              <a:t>㎞</a:t>
            </a:r>
            <a:r>
              <a:rPr kumimoji="1" lang="en-US" altLang="ja-JP" sz="6000" b="1" dirty="0"/>
              <a:t>÷5</a:t>
            </a:r>
            <a:r>
              <a:rPr kumimoji="1" lang="ja-JP" altLang="en-US" sz="6000" b="1" dirty="0">
                <a:solidFill>
                  <a:srgbClr val="FF0000"/>
                </a:solidFill>
              </a:rPr>
              <a:t>時間</a:t>
            </a:r>
            <a:r>
              <a:rPr kumimoji="1" lang="ja-JP" altLang="en-US" sz="6000" b="1" dirty="0"/>
              <a:t>＝</a:t>
            </a:r>
            <a:r>
              <a:rPr kumimoji="1" lang="ja-JP" altLang="en-US" sz="6000" b="1" dirty="0">
                <a:solidFill>
                  <a:srgbClr val="FF0000"/>
                </a:solidFill>
              </a:rPr>
              <a:t>時速</a:t>
            </a:r>
            <a:r>
              <a:rPr kumimoji="1" lang="en-US" altLang="ja-JP" sz="6000" b="1" dirty="0"/>
              <a:t>40km</a:t>
            </a:r>
            <a:endParaRPr kumimoji="1" lang="ja-JP" altLang="en-US" sz="6000" b="1" dirty="0"/>
          </a:p>
        </p:txBody>
      </p:sp>
    </p:spTree>
    <p:extLst>
      <p:ext uri="{BB962C8B-B14F-4D97-AF65-F5344CB8AC3E}">
        <p14:creationId xmlns:p14="http://schemas.microsoft.com/office/powerpoint/2010/main" val="26989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A31A23-D7EB-4DE8-AC59-AF31BAB00941}"/>
              </a:ext>
            </a:extLst>
          </p:cNvPr>
          <p:cNvSpPr txBox="1"/>
          <p:nvPr/>
        </p:nvSpPr>
        <p:spPr>
          <a:xfrm>
            <a:off x="963956" y="1190833"/>
            <a:ext cx="10264088" cy="3416320"/>
          </a:xfrm>
          <a:prstGeom prst="rect">
            <a:avLst/>
          </a:prstGeom>
          <a:noFill/>
        </p:spPr>
        <p:txBody>
          <a:bodyPr wrap="square" rtlCol="0">
            <a:spAutoFit/>
          </a:bodyPr>
          <a:lstStyle/>
          <a:p>
            <a:r>
              <a:rPr kumimoji="1" lang="ja-JP" altLang="en-US" sz="5400" b="1" dirty="0"/>
              <a:t>めあて　</a:t>
            </a:r>
            <a:endParaRPr kumimoji="1" lang="en-US" altLang="ja-JP" sz="5400" b="1" dirty="0"/>
          </a:p>
          <a:p>
            <a:endParaRPr lang="en-US" altLang="ja-JP" sz="5400" b="1" dirty="0"/>
          </a:p>
          <a:p>
            <a:r>
              <a:rPr kumimoji="1" lang="ja-JP" altLang="en-US" sz="5400" b="1" dirty="0"/>
              <a:t>　速さと時間から，</a:t>
            </a:r>
            <a:endParaRPr kumimoji="1" lang="en-US" altLang="ja-JP" sz="5400" b="1" dirty="0"/>
          </a:p>
          <a:p>
            <a:r>
              <a:rPr lang="ja-JP" altLang="en-US" sz="5400" b="1" dirty="0"/>
              <a:t>　　　　　</a:t>
            </a:r>
            <a:r>
              <a:rPr kumimoji="1" lang="ja-JP" altLang="en-US" sz="5400" b="1" dirty="0"/>
              <a:t>道のりを求めよう。　</a:t>
            </a:r>
          </a:p>
        </p:txBody>
      </p:sp>
    </p:spTree>
    <p:extLst>
      <p:ext uri="{BB962C8B-B14F-4D97-AF65-F5344CB8AC3E}">
        <p14:creationId xmlns:p14="http://schemas.microsoft.com/office/powerpoint/2010/main" val="28543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A31A23-D7EB-4DE8-AC59-AF31BAB00941}"/>
              </a:ext>
            </a:extLst>
          </p:cNvPr>
          <p:cNvSpPr txBox="1"/>
          <p:nvPr/>
        </p:nvSpPr>
        <p:spPr>
          <a:xfrm>
            <a:off x="844794" y="106649"/>
            <a:ext cx="3618802" cy="923330"/>
          </a:xfrm>
          <a:prstGeom prst="rect">
            <a:avLst/>
          </a:prstGeom>
          <a:noFill/>
        </p:spPr>
        <p:txBody>
          <a:bodyPr wrap="square" rtlCol="0">
            <a:spAutoFit/>
          </a:bodyPr>
          <a:lstStyle/>
          <a:p>
            <a:r>
              <a:rPr kumimoji="1" lang="en-US" altLang="ja-JP" sz="5400" b="1" dirty="0"/>
              <a:t>3</a:t>
            </a:r>
            <a:r>
              <a:rPr kumimoji="1" lang="ja-JP" altLang="en-US" sz="5400" b="1" dirty="0"/>
              <a:t>年生問題　</a:t>
            </a:r>
          </a:p>
        </p:txBody>
      </p:sp>
      <p:sp>
        <p:nvSpPr>
          <p:cNvPr id="3" name="テキスト ボックス 2">
            <a:extLst>
              <a:ext uri="{FF2B5EF4-FFF2-40B4-BE49-F238E27FC236}">
                <a16:creationId xmlns:a16="http://schemas.microsoft.com/office/drawing/2014/main" id="{6BD3523A-C5B0-4E76-9D93-B68312AE0089}"/>
              </a:ext>
            </a:extLst>
          </p:cNvPr>
          <p:cNvSpPr txBox="1"/>
          <p:nvPr/>
        </p:nvSpPr>
        <p:spPr>
          <a:xfrm>
            <a:off x="1039868" y="1027916"/>
            <a:ext cx="8624391" cy="1323439"/>
          </a:xfrm>
          <a:prstGeom prst="rect">
            <a:avLst/>
          </a:prstGeom>
          <a:noFill/>
        </p:spPr>
        <p:txBody>
          <a:bodyPr wrap="square" rtlCol="0">
            <a:spAutoFit/>
          </a:bodyPr>
          <a:lstStyle/>
          <a:p>
            <a:r>
              <a:rPr kumimoji="1" lang="en-US" altLang="ja-JP" sz="4000" b="1" dirty="0"/>
              <a:t>1</a:t>
            </a:r>
            <a:r>
              <a:rPr kumimoji="1" lang="ja-JP" altLang="en-US" sz="4000" b="1" dirty="0"/>
              <a:t>個あたり</a:t>
            </a:r>
            <a:r>
              <a:rPr kumimoji="1" lang="en-US" altLang="ja-JP" sz="4000" b="1" dirty="0"/>
              <a:t>60</a:t>
            </a:r>
            <a:r>
              <a:rPr kumimoji="1" lang="ja-JP" altLang="en-US" sz="4000" b="1" dirty="0"/>
              <a:t>円のチョコを２個買いました。</a:t>
            </a:r>
            <a:r>
              <a:rPr lang="ja-JP" altLang="en-US" sz="4000" b="1" dirty="0"/>
              <a:t>代金はいくらですか。</a:t>
            </a:r>
            <a:endParaRPr kumimoji="1" lang="ja-JP" altLang="en-US" sz="4000" b="1" dirty="0"/>
          </a:p>
        </p:txBody>
      </p:sp>
      <p:sp>
        <p:nvSpPr>
          <p:cNvPr id="4" name="テキスト ボックス 3">
            <a:extLst>
              <a:ext uri="{FF2B5EF4-FFF2-40B4-BE49-F238E27FC236}">
                <a16:creationId xmlns:a16="http://schemas.microsoft.com/office/drawing/2014/main" id="{B8A30000-8104-4E1D-BEED-4A604635393A}"/>
              </a:ext>
            </a:extLst>
          </p:cNvPr>
          <p:cNvSpPr txBox="1"/>
          <p:nvPr/>
        </p:nvSpPr>
        <p:spPr>
          <a:xfrm>
            <a:off x="1101416" y="3992428"/>
            <a:ext cx="8624391" cy="1323439"/>
          </a:xfrm>
          <a:prstGeom prst="rect">
            <a:avLst/>
          </a:prstGeom>
          <a:noFill/>
        </p:spPr>
        <p:txBody>
          <a:bodyPr wrap="square" rtlCol="0">
            <a:spAutoFit/>
          </a:bodyPr>
          <a:lstStyle/>
          <a:p>
            <a:r>
              <a:rPr kumimoji="1" lang="en-US" altLang="ja-JP" sz="4000" b="1" dirty="0"/>
              <a:t>1</a:t>
            </a:r>
            <a:r>
              <a:rPr kumimoji="1" lang="ja-JP" altLang="en-US" sz="4000" b="1" dirty="0"/>
              <a:t>個あたり</a:t>
            </a:r>
            <a:r>
              <a:rPr kumimoji="1" lang="en-US" altLang="ja-JP" sz="4000" b="1" dirty="0"/>
              <a:t>80</a:t>
            </a:r>
            <a:r>
              <a:rPr kumimoji="1" lang="ja-JP" altLang="en-US" sz="4000" b="1" dirty="0"/>
              <a:t>円のチョコを</a:t>
            </a:r>
            <a:r>
              <a:rPr kumimoji="1" lang="en-US" altLang="ja-JP" sz="4000" b="1" dirty="0"/>
              <a:t>3</a:t>
            </a:r>
            <a:r>
              <a:rPr kumimoji="1" lang="ja-JP" altLang="en-US" sz="4000" b="1" dirty="0"/>
              <a:t>個買いました。</a:t>
            </a:r>
            <a:r>
              <a:rPr lang="ja-JP" altLang="en-US" sz="4000" b="1" dirty="0"/>
              <a:t>代金はいくらですか。</a:t>
            </a:r>
            <a:endParaRPr kumimoji="1" lang="ja-JP" altLang="en-US" sz="4000" b="1" dirty="0"/>
          </a:p>
        </p:txBody>
      </p:sp>
      <p:sp>
        <p:nvSpPr>
          <p:cNvPr id="5" name="テキスト ボックス 4">
            <a:extLst>
              <a:ext uri="{FF2B5EF4-FFF2-40B4-BE49-F238E27FC236}">
                <a16:creationId xmlns:a16="http://schemas.microsoft.com/office/drawing/2014/main" id="{641D9CDA-F02E-4BFE-BC13-2D968EF71321}"/>
              </a:ext>
            </a:extLst>
          </p:cNvPr>
          <p:cNvSpPr txBox="1"/>
          <p:nvPr/>
        </p:nvSpPr>
        <p:spPr>
          <a:xfrm>
            <a:off x="1384054" y="2505670"/>
            <a:ext cx="1020591" cy="923330"/>
          </a:xfrm>
          <a:prstGeom prst="rect">
            <a:avLst/>
          </a:prstGeom>
          <a:noFill/>
        </p:spPr>
        <p:txBody>
          <a:bodyPr wrap="square" rtlCol="0">
            <a:spAutoFit/>
          </a:bodyPr>
          <a:lstStyle/>
          <a:p>
            <a:r>
              <a:rPr kumimoji="1" lang="ja-JP" altLang="en-US" sz="5400" b="1" dirty="0"/>
              <a:t>式　</a:t>
            </a:r>
          </a:p>
        </p:txBody>
      </p:sp>
      <p:sp>
        <p:nvSpPr>
          <p:cNvPr id="6" name="テキスト ボックス 5">
            <a:extLst>
              <a:ext uri="{FF2B5EF4-FFF2-40B4-BE49-F238E27FC236}">
                <a16:creationId xmlns:a16="http://schemas.microsoft.com/office/drawing/2014/main" id="{D84F384D-AF37-48BA-859B-97B9E40D62CA}"/>
              </a:ext>
            </a:extLst>
          </p:cNvPr>
          <p:cNvSpPr txBox="1"/>
          <p:nvPr/>
        </p:nvSpPr>
        <p:spPr>
          <a:xfrm>
            <a:off x="2969601" y="2505670"/>
            <a:ext cx="5594106" cy="923330"/>
          </a:xfrm>
          <a:prstGeom prst="rect">
            <a:avLst/>
          </a:prstGeom>
          <a:noFill/>
        </p:spPr>
        <p:txBody>
          <a:bodyPr wrap="square" rtlCol="0">
            <a:spAutoFit/>
          </a:bodyPr>
          <a:lstStyle/>
          <a:p>
            <a:r>
              <a:rPr kumimoji="1" lang="en-US" altLang="ja-JP" sz="5400" b="1" dirty="0"/>
              <a:t>60×2</a:t>
            </a:r>
            <a:r>
              <a:rPr kumimoji="1" lang="ja-JP" altLang="en-US" sz="5400" b="1" dirty="0"/>
              <a:t>＝</a:t>
            </a:r>
            <a:r>
              <a:rPr kumimoji="1" lang="en-US" altLang="ja-JP" sz="5400" b="1" dirty="0"/>
              <a:t>120</a:t>
            </a:r>
            <a:r>
              <a:rPr kumimoji="1" lang="ja-JP" altLang="en-US" sz="5400" b="1" dirty="0"/>
              <a:t>　</a:t>
            </a:r>
          </a:p>
        </p:txBody>
      </p:sp>
      <p:sp>
        <p:nvSpPr>
          <p:cNvPr id="7" name="テキスト ボックス 6">
            <a:extLst>
              <a:ext uri="{FF2B5EF4-FFF2-40B4-BE49-F238E27FC236}">
                <a16:creationId xmlns:a16="http://schemas.microsoft.com/office/drawing/2014/main" id="{B63C6804-D8A2-468C-9C70-1BA47A0673D6}"/>
              </a:ext>
            </a:extLst>
          </p:cNvPr>
          <p:cNvSpPr txBox="1"/>
          <p:nvPr/>
        </p:nvSpPr>
        <p:spPr>
          <a:xfrm>
            <a:off x="1571624" y="5315866"/>
            <a:ext cx="1020591" cy="923330"/>
          </a:xfrm>
          <a:prstGeom prst="rect">
            <a:avLst/>
          </a:prstGeom>
          <a:noFill/>
        </p:spPr>
        <p:txBody>
          <a:bodyPr wrap="square" rtlCol="0">
            <a:spAutoFit/>
          </a:bodyPr>
          <a:lstStyle/>
          <a:p>
            <a:r>
              <a:rPr kumimoji="1" lang="ja-JP" altLang="en-US" sz="5400" b="1" dirty="0"/>
              <a:t>式　</a:t>
            </a:r>
          </a:p>
        </p:txBody>
      </p:sp>
      <p:sp>
        <p:nvSpPr>
          <p:cNvPr id="8" name="テキスト ボックス 7">
            <a:extLst>
              <a:ext uri="{FF2B5EF4-FFF2-40B4-BE49-F238E27FC236}">
                <a16:creationId xmlns:a16="http://schemas.microsoft.com/office/drawing/2014/main" id="{6345421E-C7FF-40FE-8A85-91E45340E810}"/>
              </a:ext>
            </a:extLst>
          </p:cNvPr>
          <p:cNvSpPr txBox="1"/>
          <p:nvPr/>
        </p:nvSpPr>
        <p:spPr>
          <a:xfrm>
            <a:off x="3157171" y="5315866"/>
            <a:ext cx="5594106" cy="923330"/>
          </a:xfrm>
          <a:prstGeom prst="rect">
            <a:avLst/>
          </a:prstGeom>
          <a:noFill/>
        </p:spPr>
        <p:txBody>
          <a:bodyPr wrap="square" rtlCol="0">
            <a:spAutoFit/>
          </a:bodyPr>
          <a:lstStyle/>
          <a:p>
            <a:r>
              <a:rPr kumimoji="1" lang="en-US" altLang="ja-JP" sz="5400" b="1" dirty="0"/>
              <a:t>80×3</a:t>
            </a:r>
            <a:r>
              <a:rPr kumimoji="1" lang="ja-JP" altLang="en-US" sz="5400" b="1" dirty="0"/>
              <a:t>＝</a:t>
            </a:r>
            <a:r>
              <a:rPr kumimoji="1" lang="en-US" altLang="ja-JP" sz="5400" b="1" dirty="0"/>
              <a:t>240</a:t>
            </a:r>
            <a:r>
              <a:rPr kumimoji="1" lang="ja-JP" altLang="en-US" sz="5400" b="1" dirty="0"/>
              <a:t>　</a:t>
            </a:r>
          </a:p>
        </p:txBody>
      </p:sp>
    </p:spTree>
    <p:extLst>
      <p:ext uri="{BB962C8B-B14F-4D97-AF65-F5344CB8AC3E}">
        <p14:creationId xmlns:p14="http://schemas.microsoft.com/office/powerpoint/2010/main" val="11550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1F2704F-F4D2-436F-B54D-F0DD740EB130}"/>
              </a:ext>
            </a:extLst>
          </p:cNvPr>
          <p:cNvCxnSpPr/>
          <p:nvPr/>
        </p:nvCxnSpPr>
        <p:spPr>
          <a:xfrm>
            <a:off x="980900" y="3649658"/>
            <a:ext cx="9000000" cy="0"/>
          </a:xfrm>
          <a:prstGeom prst="line">
            <a:avLst/>
          </a:prstGeom>
          <a:ln w="57150"/>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F5804F11-A433-426E-B252-2B257A7B7983}"/>
              </a:ext>
            </a:extLst>
          </p:cNvPr>
          <p:cNvSpPr txBox="1"/>
          <p:nvPr/>
        </p:nvSpPr>
        <p:spPr>
          <a:xfrm>
            <a:off x="717238" y="2783957"/>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4" name="テキスト ボックス 3">
            <a:extLst>
              <a:ext uri="{FF2B5EF4-FFF2-40B4-BE49-F238E27FC236}">
                <a16:creationId xmlns:a16="http://schemas.microsoft.com/office/drawing/2014/main" id="{FCB9E4DD-F52E-4414-8B73-78F5CDDF3131}"/>
              </a:ext>
            </a:extLst>
          </p:cNvPr>
          <p:cNvSpPr txBox="1"/>
          <p:nvPr/>
        </p:nvSpPr>
        <p:spPr>
          <a:xfrm>
            <a:off x="750694" y="4294001"/>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5" name="直線コネクタ 4">
            <a:extLst>
              <a:ext uri="{FF2B5EF4-FFF2-40B4-BE49-F238E27FC236}">
                <a16:creationId xmlns:a16="http://schemas.microsoft.com/office/drawing/2014/main" id="{1CEAD6AC-F56F-4477-87E0-6EEA31A99F52}"/>
              </a:ext>
            </a:extLst>
          </p:cNvPr>
          <p:cNvCxnSpPr/>
          <p:nvPr/>
        </p:nvCxnSpPr>
        <p:spPr>
          <a:xfrm>
            <a:off x="980900" y="4382350"/>
            <a:ext cx="900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03E91018-DB57-4A58-82BF-563D27AD7DA5}"/>
              </a:ext>
            </a:extLst>
          </p:cNvPr>
          <p:cNvGrpSpPr/>
          <p:nvPr/>
        </p:nvGrpSpPr>
        <p:grpSpPr>
          <a:xfrm>
            <a:off x="980901" y="3362954"/>
            <a:ext cx="6832" cy="1038337"/>
            <a:chOff x="1501877" y="3520365"/>
            <a:chExt cx="6832" cy="1038337"/>
          </a:xfrm>
        </p:grpSpPr>
        <p:cxnSp>
          <p:nvCxnSpPr>
            <p:cNvPr id="7" name="直線コネクタ 6">
              <a:extLst>
                <a:ext uri="{FF2B5EF4-FFF2-40B4-BE49-F238E27FC236}">
                  <a16:creationId xmlns:a16="http://schemas.microsoft.com/office/drawing/2014/main" id="{56461BA1-9B74-4437-90A2-82B6035489F2}"/>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19896E03-2ED1-45E6-8950-12D2E772682E}"/>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287CDC75-A267-4F0A-9744-F9FCF5BB9C67}"/>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10" name="グループ化 9">
            <a:extLst>
              <a:ext uri="{FF2B5EF4-FFF2-40B4-BE49-F238E27FC236}">
                <a16:creationId xmlns:a16="http://schemas.microsoft.com/office/drawing/2014/main" id="{AAA3A32D-8346-4ED5-B1B4-FF53AAD89EB2}"/>
              </a:ext>
            </a:extLst>
          </p:cNvPr>
          <p:cNvGrpSpPr/>
          <p:nvPr/>
        </p:nvGrpSpPr>
        <p:grpSpPr>
          <a:xfrm>
            <a:off x="3137485" y="3320933"/>
            <a:ext cx="0" cy="1038337"/>
            <a:chOff x="3395154" y="3501424"/>
            <a:chExt cx="0" cy="1038337"/>
          </a:xfrm>
        </p:grpSpPr>
        <p:cxnSp>
          <p:nvCxnSpPr>
            <p:cNvPr id="11" name="直線コネクタ 10">
              <a:extLst>
                <a:ext uri="{FF2B5EF4-FFF2-40B4-BE49-F238E27FC236}">
                  <a16:creationId xmlns:a16="http://schemas.microsoft.com/office/drawing/2014/main" id="{33C32571-48B7-4B44-A04E-92515E93E110}"/>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660F69C8-D18D-4A9F-90EE-F749EAAD886A}"/>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02FD768B-AEF0-4703-A12D-015DFC4FC874}"/>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14" name="グループ化 13">
            <a:extLst>
              <a:ext uri="{FF2B5EF4-FFF2-40B4-BE49-F238E27FC236}">
                <a16:creationId xmlns:a16="http://schemas.microsoft.com/office/drawing/2014/main" id="{08ED1BA3-E480-4F73-A0F7-4FE6F8D88534}"/>
              </a:ext>
            </a:extLst>
          </p:cNvPr>
          <p:cNvGrpSpPr/>
          <p:nvPr/>
        </p:nvGrpSpPr>
        <p:grpSpPr>
          <a:xfrm>
            <a:off x="5287237" y="3362953"/>
            <a:ext cx="0" cy="1038337"/>
            <a:chOff x="5480149" y="4901718"/>
            <a:chExt cx="0" cy="1038337"/>
          </a:xfrm>
        </p:grpSpPr>
        <p:cxnSp>
          <p:nvCxnSpPr>
            <p:cNvPr id="15" name="直線コネクタ 14">
              <a:extLst>
                <a:ext uri="{FF2B5EF4-FFF2-40B4-BE49-F238E27FC236}">
                  <a16:creationId xmlns:a16="http://schemas.microsoft.com/office/drawing/2014/main" id="{A6F049F1-0397-4F12-945C-34255427B42B}"/>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E02E020C-4EC7-4AFE-BE04-4929B091B2EF}"/>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203EF9BA-5D02-4953-8F7C-7055C23EE9D4}"/>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18" name="グループ化 17">
            <a:extLst>
              <a:ext uri="{FF2B5EF4-FFF2-40B4-BE49-F238E27FC236}">
                <a16:creationId xmlns:a16="http://schemas.microsoft.com/office/drawing/2014/main" id="{7DE7DD2C-9C2F-474E-BC99-1627A3908B95}"/>
              </a:ext>
            </a:extLst>
          </p:cNvPr>
          <p:cNvGrpSpPr/>
          <p:nvPr/>
        </p:nvGrpSpPr>
        <p:grpSpPr>
          <a:xfrm>
            <a:off x="9586742" y="3363283"/>
            <a:ext cx="0" cy="1038337"/>
            <a:chOff x="7181708" y="3520365"/>
            <a:chExt cx="0" cy="1038337"/>
          </a:xfrm>
        </p:grpSpPr>
        <p:cxnSp>
          <p:nvCxnSpPr>
            <p:cNvPr id="19" name="直線コネクタ 18">
              <a:extLst>
                <a:ext uri="{FF2B5EF4-FFF2-40B4-BE49-F238E27FC236}">
                  <a16:creationId xmlns:a16="http://schemas.microsoft.com/office/drawing/2014/main" id="{1A17C155-AC4A-4C39-8C36-4120334E35E1}"/>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6104D603-B238-4642-A166-7522BBBA50A9}"/>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1766898-ED52-4CC6-A5FA-7014F4F2CB3C}"/>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23" name="テキスト ボックス 22">
            <a:extLst>
              <a:ext uri="{FF2B5EF4-FFF2-40B4-BE49-F238E27FC236}">
                <a16:creationId xmlns:a16="http://schemas.microsoft.com/office/drawing/2014/main" id="{AF5430C4-307D-416C-8E22-94B5DB355946}"/>
              </a:ext>
            </a:extLst>
          </p:cNvPr>
          <p:cNvSpPr txBox="1"/>
          <p:nvPr/>
        </p:nvSpPr>
        <p:spPr>
          <a:xfrm>
            <a:off x="2889520" y="4359205"/>
            <a:ext cx="877549" cy="769441"/>
          </a:xfrm>
          <a:prstGeom prst="rect">
            <a:avLst/>
          </a:prstGeom>
          <a:noFill/>
        </p:spPr>
        <p:txBody>
          <a:bodyPr wrap="square" rtlCol="0">
            <a:spAutoFit/>
          </a:bodyPr>
          <a:lstStyle/>
          <a:p>
            <a:r>
              <a:rPr lang="en-US" altLang="ja-JP" sz="4400" b="1" dirty="0"/>
              <a:t>1</a:t>
            </a:r>
            <a:endParaRPr kumimoji="1" lang="ja-JP" altLang="en-US" sz="4400" b="1" dirty="0"/>
          </a:p>
        </p:txBody>
      </p:sp>
      <p:sp>
        <p:nvSpPr>
          <p:cNvPr id="25" name="四角形: 角を丸くする 24">
            <a:extLst>
              <a:ext uri="{FF2B5EF4-FFF2-40B4-BE49-F238E27FC236}">
                <a16:creationId xmlns:a16="http://schemas.microsoft.com/office/drawing/2014/main" id="{E9009B99-62B0-4B41-AB94-427BE84F7056}"/>
              </a:ext>
            </a:extLst>
          </p:cNvPr>
          <p:cNvSpPr/>
          <p:nvPr/>
        </p:nvSpPr>
        <p:spPr>
          <a:xfrm>
            <a:off x="4979803" y="2712514"/>
            <a:ext cx="634282"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FF6F793-E285-48B1-8DE2-98AAEA694C81}"/>
              </a:ext>
            </a:extLst>
          </p:cNvPr>
          <p:cNvSpPr txBox="1"/>
          <p:nvPr/>
        </p:nvSpPr>
        <p:spPr>
          <a:xfrm>
            <a:off x="9698728" y="2689787"/>
            <a:ext cx="1673084" cy="769441"/>
          </a:xfrm>
          <a:prstGeom prst="rect">
            <a:avLst/>
          </a:prstGeom>
          <a:noFill/>
        </p:spPr>
        <p:txBody>
          <a:bodyPr wrap="square" rtlCol="0">
            <a:spAutoFit/>
          </a:bodyPr>
          <a:lstStyle/>
          <a:p>
            <a:r>
              <a:rPr kumimoji="1" lang="en-US" altLang="ja-JP" sz="4400" b="1" dirty="0"/>
              <a:t>(m)</a:t>
            </a:r>
            <a:endParaRPr kumimoji="1" lang="ja-JP" altLang="en-US" sz="4400" b="1" dirty="0"/>
          </a:p>
        </p:txBody>
      </p:sp>
      <p:sp>
        <p:nvSpPr>
          <p:cNvPr id="28" name="テキスト ボックス 27">
            <a:extLst>
              <a:ext uri="{FF2B5EF4-FFF2-40B4-BE49-F238E27FC236}">
                <a16:creationId xmlns:a16="http://schemas.microsoft.com/office/drawing/2014/main" id="{CDAF95BD-E8DF-4A4C-8F48-AC63D46A946A}"/>
              </a:ext>
            </a:extLst>
          </p:cNvPr>
          <p:cNvSpPr txBox="1"/>
          <p:nvPr/>
        </p:nvSpPr>
        <p:spPr>
          <a:xfrm>
            <a:off x="9677213" y="4165524"/>
            <a:ext cx="1923136" cy="769441"/>
          </a:xfrm>
          <a:prstGeom prst="rect">
            <a:avLst/>
          </a:prstGeom>
          <a:noFill/>
        </p:spPr>
        <p:txBody>
          <a:bodyPr wrap="square" rtlCol="0">
            <a:spAutoFit/>
          </a:bodyPr>
          <a:lstStyle/>
          <a:p>
            <a:r>
              <a:rPr kumimoji="1" lang="en-US" altLang="ja-JP" sz="4400" b="1" dirty="0"/>
              <a:t>(</a:t>
            </a:r>
            <a:r>
              <a:rPr kumimoji="1" lang="ja-JP" altLang="en-US" sz="4400" b="1" dirty="0"/>
              <a:t>分間</a:t>
            </a:r>
            <a:r>
              <a:rPr kumimoji="1" lang="en-US" altLang="ja-JP" sz="4400" b="1" dirty="0"/>
              <a:t>)</a:t>
            </a:r>
            <a:endParaRPr kumimoji="1" lang="ja-JP" altLang="en-US" sz="4400" b="1" dirty="0"/>
          </a:p>
        </p:txBody>
      </p:sp>
      <p:sp>
        <p:nvSpPr>
          <p:cNvPr id="29" name="テキスト ボックス 28">
            <a:extLst>
              <a:ext uri="{FF2B5EF4-FFF2-40B4-BE49-F238E27FC236}">
                <a16:creationId xmlns:a16="http://schemas.microsoft.com/office/drawing/2014/main" id="{35A5658C-820D-4F7B-A339-EC143A3E0342}"/>
              </a:ext>
            </a:extLst>
          </p:cNvPr>
          <p:cNvSpPr txBox="1"/>
          <p:nvPr/>
        </p:nvSpPr>
        <p:spPr>
          <a:xfrm>
            <a:off x="2770028" y="2721115"/>
            <a:ext cx="1034510" cy="769441"/>
          </a:xfrm>
          <a:prstGeom prst="rect">
            <a:avLst/>
          </a:prstGeom>
          <a:noFill/>
        </p:spPr>
        <p:txBody>
          <a:bodyPr wrap="square" rtlCol="0">
            <a:spAutoFit/>
          </a:bodyPr>
          <a:lstStyle/>
          <a:p>
            <a:r>
              <a:rPr kumimoji="1" lang="en-US" altLang="ja-JP" sz="4400" b="1" dirty="0"/>
              <a:t>60</a:t>
            </a:r>
            <a:endParaRPr kumimoji="1" lang="ja-JP" altLang="en-US" sz="4400" b="1" dirty="0"/>
          </a:p>
        </p:txBody>
      </p:sp>
      <p:sp>
        <p:nvSpPr>
          <p:cNvPr id="30" name="テキスト ボックス 29">
            <a:extLst>
              <a:ext uri="{FF2B5EF4-FFF2-40B4-BE49-F238E27FC236}">
                <a16:creationId xmlns:a16="http://schemas.microsoft.com/office/drawing/2014/main" id="{B870E837-7E74-4AB9-9737-DA299B5BC58F}"/>
              </a:ext>
            </a:extLst>
          </p:cNvPr>
          <p:cNvSpPr txBox="1"/>
          <p:nvPr/>
        </p:nvSpPr>
        <p:spPr>
          <a:xfrm>
            <a:off x="2505955" y="5256224"/>
            <a:ext cx="6365631" cy="923330"/>
          </a:xfrm>
          <a:prstGeom prst="rect">
            <a:avLst/>
          </a:prstGeom>
          <a:noFill/>
        </p:spPr>
        <p:txBody>
          <a:bodyPr wrap="square" rtlCol="0">
            <a:spAutoFit/>
          </a:bodyPr>
          <a:lstStyle/>
          <a:p>
            <a:r>
              <a:rPr lang="en-US" altLang="ja-JP" sz="5400" b="1" dirty="0"/>
              <a:t>60×2</a:t>
            </a:r>
            <a:r>
              <a:rPr lang="ja-JP" altLang="en-US" sz="5400" b="1" dirty="0"/>
              <a:t>＝</a:t>
            </a:r>
            <a:r>
              <a:rPr lang="en-US" altLang="ja-JP" sz="5400" b="1" dirty="0"/>
              <a:t>120</a:t>
            </a:r>
          </a:p>
        </p:txBody>
      </p:sp>
      <p:sp>
        <p:nvSpPr>
          <p:cNvPr id="31" name="テキスト ボックス 30">
            <a:extLst>
              <a:ext uri="{FF2B5EF4-FFF2-40B4-BE49-F238E27FC236}">
                <a16:creationId xmlns:a16="http://schemas.microsoft.com/office/drawing/2014/main" id="{0A35583B-9C3E-44A1-A7C6-9E54F42918EB}"/>
              </a:ext>
            </a:extLst>
          </p:cNvPr>
          <p:cNvSpPr txBox="1"/>
          <p:nvPr/>
        </p:nvSpPr>
        <p:spPr>
          <a:xfrm>
            <a:off x="1391316" y="5257891"/>
            <a:ext cx="901456" cy="923330"/>
          </a:xfrm>
          <a:prstGeom prst="rect">
            <a:avLst/>
          </a:prstGeom>
          <a:noFill/>
        </p:spPr>
        <p:txBody>
          <a:bodyPr wrap="square" rtlCol="0">
            <a:spAutoFit/>
          </a:bodyPr>
          <a:lstStyle/>
          <a:p>
            <a:r>
              <a:rPr lang="ja-JP" altLang="en-US" sz="5400" b="1" dirty="0"/>
              <a:t>式</a:t>
            </a:r>
            <a:endParaRPr lang="en-US" altLang="ja-JP" sz="5400" b="1" dirty="0"/>
          </a:p>
        </p:txBody>
      </p:sp>
      <p:sp>
        <p:nvSpPr>
          <p:cNvPr id="32" name="テキスト ボックス 31">
            <a:extLst>
              <a:ext uri="{FF2B5EF4-FFF2-40B4-BE49-F238E27FC236}">
                <a16:creationId xmlns:a16="http://schemas.microsoft.com/office/drawing/2014/main" id="{B0E4366F-B769-435F-99F7-A363EF888EB2}"/>
              </a:ext>
            </a:extLst>
          </p:cNvPr>
          <p:cNvSpPr txBox="1"/>
          <p:nvPr/>
        </p:nvSpPr>
        <p:spPr>
          <a:xfrm>
            <a:off x="7415474" y="5652656"/>
            <a:ext cx="2401910" cy="923330"/>
          </a:xfrm>
          <a:prstGeom prst="rect">
            <a:avLst/>
          </a:prstGeom>
          <a:noFill/>
        </p:spPr>
        <p:txBody>
          <a:bodyPr wrap="square" rtlCol="0">
            <a:spAutoFit/>
          </a:bodyPr>
          <a:lstStyle/>
          <a:p>
            <a:r>
              <a:rPr lang="en-US" altLang="ja-JP" sz="5400" b="1" dirty="0"/>
              <a:t>120</a:t>
            </a:r>
            <a:r>
              <a:rPr lang="ja-JP" altLang="en-US" sz="5400" b="1" dirty="0"/>
              <a:t>ｍ</a:t>
            </a:r>
            <a:endParaRPr lang="en-US" altLang="ja-JP" sz="5400" b="1" dirty="0"/>
          </a:p>
        </p:txBody>
      </p:sp>
      <p:grpSp>
        <p:nvGrpSpPr>
          <p:cNvPr id="33" name="グループ化 32">
            <a:extLst>
              <a:ext uri="{FF2B5EF4-FFF2-40B4-BE49-F238E27FC236}">
                <a16:creationId xmlns:a16="http://schemas.microsoft.com/office/drawing/2014/main" id="{DDC9216C-5DE7-4D20-9C2E-9AFAF365333C}"/>
              </a:ext>
            </a:extLst>
          </p:cNvPr>
          <p:cNvGrpSpPr/>
          <p:nvPr/>
        </p:nvGrpSpPr>
        <p:grpSpPr>
          <a:xfrm>
            <a:off x="7436989" y="3343728"/>
            <a:ext cx="0" cy="1038337"/>
            <a:chOff x="5480149" y="4901718"/>
            <a:chExt cx="0" cy="1038337"/>
          </a:xfrm>
        </p:grpSpPr>
        <p:cxnSp>
          <p:nvCxnSpPr>
            <p:cNvPr id="34" name="直線コネクタ 33">
              <a:extLst>
                <a:ext uri="{FF2B5EF4-FFF2-40B4-BE49-F238E27FC236}">
                  <a16:creationId xmlns:a16="http://schemas.microsoft.com/office/drawing/2014/main" id="{A7FBA624-3AA8-4062-8AE0-1B7B315B1127}"/>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2F7E08D2-BAF6-42DB-A984-D05E19C2758B}"/>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BEB0D01A-1743-4470-8B9F-61716B0FD8E0}"/>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9" name="テキスト ボックス 38">
            <a:extLst>
              <a:ext uri="{FF2B5EF4-FFF2-40B4-BE49-F238E27FC236}">
                <a16:creationId xmlns:a16="http://schemas.microsoft.com/office/drawing/2014/main" id="{99C2F41C-B87D-45B7-8782-B4DC7EBEBFD0}"/>
              </a:ext>
            </a:extLst>
          </p:cNvPr>
          <p:cNvSpPr txBox="1"/>
          <p:nvPr/>
        </p:nvSpPr>
        <p:spPr>
          <a:xfrm>
            <a:off x="181440" y="194004"/>
            <a:ext cx="11894946" cy="769441"/>
          </a:xfrm>
          <a:prstGeom prst="rect">
            <a:avLst/>
          </a:prstGeom>
          <a:noFill/>
        </p:spPr>
        <p:txBody>
          <a:bodyPr wrap="square" rtlCol="0">
            <a:spAutoFit/>
          </a:bodyPr>
          <a:lstStyle/>
          <a:p>
            <a:r>
              <a:rPr kumimoji="1" lang="ja-JP" altLang="en-US" sz="4400" b="1" dirty="0"/>
              <a:t>歩く速さを</a:t>
            </a:r>
            <a:r>
              <a:rPr kumimoji="1" lang="ja-JP" altLang="en-US" sz="4400" b="1" dirty="0">
                <a:solidFill>
                  <a:srgbClr val="FF0000"/>
                </a:solidFill>
              </a:rPr>
              <a:t>分速</a:t>
            </a:r>
            <a:r>
              <a:rPr lang="en-US" altLang="ja-JP" sz="4400" b="1" dirty="0">
                <a:solidFill>
                  <a:srgbClr val="FF0000"/>
                </a:solidFill>
              </a:rPr>
              <a:t>60</a:t>
            </a:r>
            <a:r>
              <a:rPr kumimoji="1" lang="ja-JP" altLang="en-US" sz="4400" b="1" dirty="0">
                <a:solidFill>
                  <a:srgbClr val="FF0000"/>
                </a:solidFill>
              </a:rPr>
              <a:t>ｍ</a:t>
            </a:r>
            <a:r>
              <a:rPr kumimoji="1" lang="en-US" altLang="ja-JP" sz="4400" b="1" dirty="0">
                <a:solidFill>
                  <a:srgbClr val="FF0000"/>
                </a:solidFill>
              </a:rPr>
              <a:t>(1</a:t>
            </a:r>
            <a:r>
              <a:rPr kumimoji="1" lang="ja-JP" altLang="en-US" sz="4400" b="1" dirty="0">
                <a:solidFill>
                  <a:srgbClr val="FF0000"/>
                </a:solidFill>
              </a:rPr>
              <a:t>分間に</a:t>
            </a:r>
            <a:r>
              <a:rPr kumimoji="1" lang="en-US" altLang="ja-JP" sz="4400" b="1" dirty="0">
                <a:solidFill>
                  <a:srgbClr val="FF0000"/>
                </a:solidFill>
              </a:rPr>
              <a:t>60</a:t>
            </a:r>
            <a:r>
              <a:rPr kumimoji="1" lang="ja-JP" altLang="en-US" sz="4400" b="1" dirty="0">
                <a:solidFill>
                  <a:srgbClr val="FF0000"/>
                </a:solidFill>
              </a:rPr>
              <a:t>ｍ進む</a:t>
            </a:r>
            <a:r>
              <a:rPr kumimoji="1" lang="en-US" altLang="ja-JP" sz="4400" b="1" dirty="0">
                <a:solidFill>
                  <a:srgbClr val="FF0000"/>
                </a:solidFill>
              </a:rPr>
              <a:t>)</a:t>
            </a:r>
            <a:r>
              <a:rPr kumimoji="1" lang="ja-JP" altLang="en-US" sz="4400" b="1" dirty="0"/>
              <a:t>として　</a:t>
            </a:r>
          </a:p>
        </p:txBody>
      </p:sp>
      <p:sp>
        <p:nvSpPr>
          <p:cNvPr id="40" name="テキスト ボックス 39">
            <a:extLst>
              <a:ext uri="{FF2B5EF4-FFF2-40B4-BE49-F238E27FC236}">
                <a16:creationId xmlns:a16="http://schemas.microsoft.com/office/drawing/2014/main" id="{306D73B2-2686-4F11-92A8-6EFC8A5F822E}"/>
              </a:ext>
            </a:extLst>
          </p:cNvPr>
          <p:cNvSpPr txBox="1"/>
          <p:nvPr/>
        </p:nvSpPr>
        <p:spPr>
          <a:xfrm>
            <a:off x="1020466" y="1023511"/>
            <a:ext cx="9367356" cy="707886"/>
          </a:xfrm>
          <a:prstGeom prst="rect">
            <a:avLst/>
          </a:prstGeom>
          <a:noFill/>
        </p:spPr>
        <p:txBody>
          <a:bodyPr wrap="square" rtlCol="0">
            <a:spAutoFit/>
          </a:bodyPr>
          <a:lstStyle/>
          <a:p>
            <a:r>
              <a:rPr kumimoji="1" lang="ja-JP" altLang="en-US" sz="4000" b="1" dirty="0">
                <a:solidFill>
                  <a:srgbClr val="0070C0"/>
                </a:solidFill>
              </a:rPr>
              <a:t>家から学校までの道のりを求めよう。</a:t>
            </a:r>
          </a:p>
        </p:txBody>
      </p:sp>
      <p:sp>
        <p:nvSpPr>
          <p:cNvPr id="41" name="テキスト ボックス 40">
            <a:extLst>
              <a:ext uri="{FF2B5EF4-FFF2-40B4-BE49-F238E27FC236}">
                <a16:creationId xmlns:a16="http://schemas.microsoft.com/office/drawing/2014/main" id="{A903FAA1-68CC-4A65-8F91-588740CE74AA}"/>
              </a:ext>
            </a:extLst>
          </p:cNvPr>
          <p:cNvSpPr txBox="1"/>
          <p:nvPr/>
        </p:nvSpPr>
        <p:spPr>
          <a:xfrm>
            <a:off x="582671" y="1779527"/>
            <a:ext cx="8624391" cy="707886"/>
          </a:xfrm>
          <a:prstGeom prst="rect">
            <a:avLst/>
          </a:prstGeom>
          <a:noFill/>
        </p:spPr>
        <p:txBody>
          <a:bodyPr wrap="square" rtlCol="0">
            <a:spAutoFit/>
          </a:bodyPr>
          <a:lstStyle/>
          <a:p>
            <a:r>
              <a:rPr kumimoji="1" lang="ja-JP" altLang="en-US" sz="4000" b="1" dirty="0"/>
              <a:t>①家から学校までの時間　</a:t>
            </a:r>
            <a:r>
              <a:rPr kumimoji="1" lang="en-US" altLang="ja-JP" sz="4000" b="1" dirty="0"/>
              <a:t>2</a:t>
            </a:r>
            <a:r>
              <a:rPr kumimoji="1" lang="ja-JP" altLang="en-US" sz="4000" b="1" dirty="0"/>
              <a:t>分</a:t>
            </a:r>
          </a:p>
        </p:txBody>
      </p:sp>
      <p:sp>
        <p:nvSpPr>
          <p:cNvPr id="42" name="テキスト ボックス 41">
            <a:extLst>
              <a:ext uri="{FF2B5EF4-FFF2-40B4-BE49-F238E27FC236}">
                <a16:creationId xmlns:a16="http://schemas.microsoft.com/office/drawing/2014/main" id="{0CD297A7-D216-4838-83B4-056EA95AFACF}"/>
              </a:ext>
            </a:extLst>
          </p:cNvPr>
          <p:cNvSpPr txBox="1"/>
          <p:nvPr/>
        </p:nvSpPr>
        <p:spPr>
          <a:xfrm>
            <a:off x="5039431" y="4359270"/>
            <a:ext cx="877549" cy="769441"/>
          </a:xfrm>
          <a:prstGeom prst="rect">
            <a:avLst/>
          </a:prstGeom>
          <a:noFill/>
        </p:spPr>
        <p:txBody>
          <a:bodyPr wrap="square" rtlCol="0">
            <a:spAutoFit/>
          </a:bodyPr>
          <a:lstStyle/>
          <a:p>
            <a:r>
              <a:rPr lang="en-US" altLang="ja-JP" sz="4400" b="1" dirty="0"/>
              <a:t>2</a:t>
            </a:r>
            <a:endParaRPr kumimoji="1" lang="ja-JP" altLang="en-US" sz="4400" b="1" dirty="0"/>
          </a:p>
        </p:txBody>
      </p:sp>
    </p:spTree>
    <p:extLst>
      <p:ext uri="{BB962C8B-B14F-4D97-AF65-F5344CB8AC3E}">
        <p14:creationId xmlns:p14="http://schemas.microsoft.com/office/powerpoint/2010/main" val="322631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9" grpId="0"/>
      <p:bldP spid="40" grpId="0"/>
      <p:bldP spid="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1F2704F-F4D2-436F-B54D-F0DD740EB130}"/>
              </a:ext>
            </a:extLst>
          </p:cNvPr>
          <p:cNvCxnSpPr/>
          <p:nvPr/>
        </p:nvCxnSpPr>
        <p:spPr>
          <a:xfrm>
            <a:off x="980900" y="3649658"/>
            <a:ext cx="9000000" cy="0"/>
          </a:xfrm>
          <a:prstGeom prst="line">
            <a:avLst/>
          </a:prstGeom>
          <a:ln w="57150"/>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F5804F11-A433-426E-B252-2B257A7B7983}"/>
              </a:ext>
            </a:extLst>
          </p:cNvPr>
          <p:cNvSpPr txBox="1"/>
          <p:nvPr/>
        </p:nvSpPr>
        <p:spPr>
          <a:xfrm>
            <a:off x="717238" y="2783957"/>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4" name="テキスト ボックス 3">
            <a:extLst>
              <a:ext uri="{FF2B5EF4-FFF2-40B4-BE49-F238E27FC236}">
                <a16:creationId xmlns:a16="http://schemas.microsoft.com/office/drawing/2014/main" id="{FCB9E4DD-F52E-4414-8B73-78F5CDDF3131}"/>
              </a:ext>
            </a:extLst>
          </p:cNvPr>
          <p:cNvSpPr txBox="1"/>
          <p:nvPr/>
        </p:nvSpPr>
        <p:spPr>
          <a:xfrm>
            <a:off x="750694" y="4294001"/>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5" name="直線コネクタ 4">
            <a:extLst>
              <a:ext uri="{FF2B5EF4-FFF2-40B4-BE49-F238E27FC236}">
                <a16:creationId xmlns:a16="http://schemas.microsoft.com/office/drawing/2014/main" id="{1CEAD6AC-F56F-4477-87E0-6EEA31A99F52}"/>
              </a:ext>
            </a:extLst>
          </p:cNvPr>
          <p:cNvCxnSpPr/>
          <p:nvPr/>
        </p:nvCxnSpPr>
        <p:spPr>
          <a:xfrm>
            <a:off x="980900" y="4382350"/>
            <a:ext cx="900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03E91018-DB57-4A58-82BF-563D27AD7DA5}"/>
              </a:ext>
            </a:extLst>
          </p:cNvPr>
          <p:cNvGrpSpPr/>
          <p:nvPr/>
        </p:nvGrpSpPr>
        <p:grpSpPr>
          <a:xfrm>
            <a:off x="980901" y="3362954"/>
            <a:ext cx="6832" cy="1038337"/>
            <a:chOff x="1501877" y="3520365"/>
            <a:chExt cx="6832" cy="1038337"/>
          </a:xfrm>
        </p:grpSpPr>
        <p:cxnSp>
          <p:nvCxnSpPr>
            <p:cNvPr id="7" name="直線コネクタ 6">
              <a:extLst>
                <a:ext uri="{FF2B5EF4-FFF2-40B4-BE49-F238E27FC236}">
                  <a16:creationId xmlns:a16="http://schemas.microsoft.com/office/drawing/2014/main" id="{56461BA1-9B74-4437-90A2-82B6035489F2}"/>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19896E03-2ED1-45E6-8950-12D2E772682E}"/>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287CDC75-A267-4F0A-9744-F9FCF5BB9C67}"/>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10" name="グループ化 9">
            <a:extLst>
              <a:ext uri="{FF2B5EF4-FFF2-40B4-BE49-F238E27FC236}">
                <a16:creationId xmlns:a16="http://schemas.microsoft.com/office/drawing/2014/main" id="{AAA3A32D-8346-4ED5-B1B4-FF53AAD89EB2}"/>
              </a:ext>
            </a:extLst>
          </p:cNvPr>
          <p:cNvGrpSpPr/>
          <p:nvPr/>
        </p:nvGrpSpPr>
        <p:grpSpPr>
          <a:xfrm>
            <a:off x="3137485" y="3320933"/>
            <a:ext cx="0" cy="1038337"/>
            <a:chOff x="3395154" y="3501424"/>
            <a:chExt cx="0" cy="1038337"/>
          </a:xfrm>
        </p:grpSpPr>
        <p:cxnSp>
          <p:nvCxnSpPr>
            <p:cNvPr id="11" name="直線コネクタ 10">
              <a:extLst>
                <a:ext uri="{FF2B5EF4-FFF2-40B4-BE49-F238E27FC236}">
                  <a16:creationId xmlns:a16="http://schemas.microsoft.com/office/drawing/2014/main" id="{33C32571-48B7-4B44-A04E-92515E93E110}"/>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660F69C8-D18D-4A9F-90EE-F749EAAD886A}"/>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02FD768B-AEF0-4703-A12D-015DFC4FC874}"/>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14" name="グループ化 13">
            <a:extLst>
              <a:ext uri="{FF2B5EF4-FFF2-40B4-BE49-F238E27FC236}">
                <a16:creationId xmlns:a16="http://schemas.microsoft.com/office/drawing/2014/main" id="{08ED1BA3-E480-4F73-A0F7-4FE6F8D88534}"/>
              </a:ext>
            </a:extLst>
          </p:cNvPr>
          <p:cNvGrpSpPr/>
          <p:nvPr/>
        </p:nvGrpSpPr>
        <p:grpSpPr>
          <a:xfrm>
            <a:off x="5287237" y="3362953"/>
            <a:ext cx="0" cy="1038337"/>
            <a:chOff x="5480149" y="4901718"/>
            <a:chExt cx="0" cy="1038337"/>
          </a:xfrm>
        </p:grpSpPr>
        <p:cxnSp>
          <p:nvCxnSpPr>
            <p:cNvPr id="15" name="直線コネクタ 14">
              <a:extLst>
                <a:ext uri="{FF2B5EF4-FFF2-40B4-BE49-F238E27FC236}">
                  <a16:creationId xmlns:a16="http://schemas.microsoft.com/office/drawing/2014/main" id="{A6F049F1-0397-4F12-945C-34255427B42B}"/>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E02E020C-4EC7-4AFE-BE04-4929B091B2EF}"/>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203EF9BA-5D02-4953-8F7C-7055C23EE9D4}"/>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18" name="グループ化 17">
            <a:extLst>
              <a:ext uri="{FF2B5EF4-FFF2-40B4-BE49-F238E27FC236}">
                <a16:creationId xmlns:a16="http://schemas.microsoft.com/office/drawing/2014/main" id="{7DE7DD2C-9C2F-474E-BC99-1627A3908B95}"/>
              </a:ext>
            </a:extLst>
          </p:cNvPr>
          <p:cNvGrpSpPr/>
          <p:nvPr/>
        </p:nvGrpSpPr>
        <p:grpSpPr>
          <a:xfrm>
            <a:off x="9586742" y="3363283"/>
            <a:ext cx="0" cy="1038337"/>
            <a:chOff x="7181708" y="3520365"/>
            <a:chExt cx="0" cy="1038337"/>
          </a:xfrm>
        </p:grpSpPr>
        <p:cxnSp>
          <p:nvCxnSpPr>
            <p:cNvPr id="19" name="直線コネクタ 18">
              <a:extLst>
                <a:ext uri="{FF2B5EF4-FFF2-40B4-BE49-F238E27FC236}">
                  <a16:creationId xmlns:a16="http://schemas.microsoft.com/office/drawing/2014/main" id="{1A17C155-AC4A-4C39-8C36-4120334E35E1}"/>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6104D603-B238-4642-A166-7522BBBA50A9}"/>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1766898-ED52-4CC6-A5FA-7014F4F2CB3C}"/>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23" name="テキスト ボックス 22">
            <a:extLst>
              <a:ext uri="{FF2B5EF4-FFF2-40B4-BE49-F238E27FC236}">
                <a16:creationId xmlns:a16="http://schemas.microsoft.com/office/drawing/2014/main" id="{AF5430C4-307D-416C-8E22-94B5DB355946}"/>
              </a:ext>
            </a:extLst>
          </p:cNvPr>
          <p:cNvSpPr txBox="1"/>
          <p:nvPr/>
        </p:nvSpPr>
        <p:spPr>
          <a:xfrm>
            <a:off x="2889520" y="4359205"/>
            <a:ext cx="877549" cy="769441"/>
          </a:xfrm>
          <a:prstGeom prst="rect">
            <a:avLst/>
          </a:prstGeom>
          <a:noFill/>
        </p:spPr>
        <p:txBody>
          <a:bodyPr wrap="square" rtlCol="0">
            <a:spAutoFit/>
          </a:bodyPr>
          <a:lstStyle/>
          <a:p>
            <a:r>
              <a:rPr lang="en-US" altLang="ja-JP" sz="4400" b="1" dirty="0"/>
              <a:t>1</a:t>
            </a:r>
            <a:endParaRPr kumimoji="1" lang="ja-JP" altLang="en-US" sz="4400" b="1" dirty="0"/>
          </a:p>
        </p:txBody>
      </p:sp>
      <p:sp>
        <p:nvSpPr>
          <p:cNvPr id="25" name="四角形: 角を丸くする 24">
            <a:extLst>
              <a:ext uri="{FF2B5EF4-FFF2-40B4-BE49-F238E27FC236}">
                <a16:creationId xmlns:a16="http://schemas.microsoft.com/office/drawing/2014/main" id="{E9009B99-62B0-4B41-AB94-427BE84F7056}"/>
              </a:ext>
            </a:extLst>
          </p:cNvPr>
          <p:cNvSpPr/>
          <p:nvPr/>
        </p:nvSpPr>
        <p:spPr>
          <a:xfrm>
            <a:off x="8750494" y="2626821"/>
            <a:ext cx="1519706"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FF6F793-E285-48B1-8DE2-98AAEA694C81}"/>
              </a:ext>
            </a:extLst>
          </p:cNvPr>
          <p:cNvSpPr txBox="1"/>
          <p:nvPr/>
        </p:nvSpPr>
        <p:spPr>
          <a:xfrm>
            <a:off x="10270210" y="2683450"/>
            <a:ext cx="1673084" cy="769441"/>
          </a:xfrm>
          <a:prstGeom prst="rect">
            <a:avLst/>
          </a:prstGeom>
          <a:noFill/>
        </p:spPr>
        <p:txBody>
          <a:bodyPr wrap="square" rtlCol="0">
            <a:spAutoFit/>
          </a:bodyPr>
          <a:lstStyle/>
          <a:p>
            <a:r>
              <a:rPr kumimoji="1" lang="en-US" altLang="ja-JP" sz="4400" b="1" dirty="0"/>
              <a:t>(m)</a:t>
            </a:r>
            <a:endParaRPr kumimoji="1" lang="ja-JP" altLang="en-US" sz="4400" b="1" dirty="0"/>
          </a:p>
        </p:txBody>
      </p:sp>
      <p:sp>
        <p:nvSpPr>
          <p:cNvPr id="28" name="テキスト ボックス 27">
            <a:extLst>
              <a:ext uri="{FF2B5EF4-FFF2-40B4-BE49-F238E27FC236}">
                <a16:creationId xmlns:a16="http://schemas.microsoft.com/office/drawing/2014/main" id="{CDAF95BD-E8DF-4A4C-8F48-AC63D46A946A}"/>
              </a:ext>
            </a:extLst>
          </p:cNvPr>
          <p:cNvSpPr txBox="1"/>
          <p:nvPr/>
        </p:nvSpPr>
        <p:spPr>
          <a:xfrm>
            <a:off x="10145184" y="4158694"/>
            <a:ext cx="1923136" cy="769441"/>
          </a:xfrm>
          <a:prstGeom prst="rect">
            <a:avLst/>
          </a:prstGeom>
          <a:noFill/>
        </p:spPr>
        <p:txBody>
          <a:bodyPr wrap="square" rtlCol="0">
            <a:spAutoFit/>
          </a:bodyPr>
          <a:lstStyle/>
          <a:p>
            <a:r>
              <a:rPr kumimoji="1" lang="en-US" altLang="ja-JP" sz="4400" b="1" dirty="0"/>
              <a:t>(</a:t>
            </a:r>
            <a:r>
              <a:rPr kumimoji="1" lang="ja-JP" altLang="en-US" sz="4400" b="1" dirty="0"/>
              <a:t>分間</a:t>
            </a:r>
            <a:r>
              <a:rPr kumimoji="1" lang="en-US" altLang="ja-JP" sz="4400" b="1" dirty="0"/>
              <a:t>)</a:t>
            </a:r>
            <a:endParaRPr kumimoji="1" lang="ja-JP" altLang="en-US" sz="4400" b="1" dirty="0"/>
          </a:p>
        </p:txBody>
      </p:sp>
      <p:sp>
        <p:nvSpPr>
          <p:cNvPr id="29" name="テキスト ボックス 28">
            <a:extLst>
              <a:ext uri="{FF2B5EF4-FFF2-40B4-BE49-F238E27FC236}">
                <a16:creationId xmlns:a16="http://schemas.microsoft.com/office/drawing/2014/main" id="{35A5658C-820D-4F7B-A339-EC143A3E0342}"/>
              </a:ext>
            </a:extLst>
          </p:cNvPr>
          <p:cNvSpPr txBox="1"/>
          <p:nvPr/>
        </p:nvSpPr>
        <p:spPr>
          <a:xfrm>
            <a:off x="2770028" y="2721115"/>
            <a:ext cx="1034510" cy="769441"/>
          </a:xfrm>
          <a:prstGeom prst="rect">
            <a:avLst/>
          </a:prstGeom>
          <a:noFill/>
        </p:spPr>
        <p:txBody>
          <a:bodyPr wrap="square" rtlCol="0">
            <a:spAutoFit/>
          </a:bodyPr>
          <a:lstStyle/>
          <a:p>
            <a:r>
              <a:rPr kumimoji="1" lang="en-US" altLang="ja-JP" sz="4400" b="1" dirty="0"/>
              <a:t>60</a:t>
            </a:r>
            <a:endParaRPr kumimoji="1" lang="ja-JP" altLang="en-US" sz="4400" b="1" dirty="0"/>
          </a:p>
        </p:txBody>
      </p:sp>
      <p:sp>
        <p:nvSpPr>
          <p:cNvPr id="30" name="テキスト ボックス 29">
            <a:extLst>
              <a:ext uri="{FF2B5EF4-FFF2-40B4-BE49-F238E27FC236}">
                <a16:creationId xmlns:a16="http://schemas.microsoft.com/office/drawing/2014/main" id="{B870E837-7E74-4AB9-9737-DA299B5BC58F}"/>
              </a:ext>
            </a:extLst>
          </p:cNvPr>
          <p:cNvSpPr txBox="1"/>
          <p:nvPr/>
        </p:nvSpPr>
        <p:spPr>
          <a:xfrm>
            <a:off x="2505955" y="5256224"/>
            <a:ext cx="5074325" cy="923330"/>
          </a:xfrm>
          <a:prstGeom prst="rect">
            <a:avLst/>
          </a:prstGeom>
          <a:noFill/>
        </p:spPr>
        <p:txBody>
          <a:bodyPr wrap="square" rtlCol="0">
            <a:spAutoFit/>
          </a:bodyPr>
          <a:lstStyle/>
          <a:p>
            <a:r>
              <a:rPr lang="en-US" altLang="ja-JP" sz="5400" b="1" dirty="0"/>
              <a:t>60×15</a:t>
            </a:r>
            <a:r>
              <a:rPr lang="ja-JP" altLang="en-US" sz="5400" b="1" dirty="0"/>
              <a:t>＝</a:t>
            </a:r>
            <a:r>
              <a:rPr lang="en-US" altLang="ja-JP" sz="5400" b="1" dirty="0"/>
              <a:t>900</a:t>
            </a:r>
          </a:p>
        </p:txBody>
      </p:sp>
      <p:sp>
        <p:nvSpPr>
          <p:cNvPr id="31" name="テキスト ボックス 30">
            <a:extLst>
              <a:ext uri="{FF2B5EF4-FFF2-40B4-BE49-F238E27FC236}">
                <a16:creationId xmlns:a16="http://schemas.microsoft.com/office/drawing/2014/main" id="{0A35583B-9C3E-44A1-A7C6-9E54F42918EB}"/>
              </a:ext>
            </a:extLst>
          </p:cNvPr>
          <p:cNvSpPr txBox="1"/>
          <p:nvPr/>
        </p:nvSpPr>
        <p:spPr>
          <a:xfrm>
            <a:off x="1391316" y="5257891"/>
            <a:ext cx="901456" cy="923330"/>
          </a:xfrm>
          <a:prstGeom prst="rect">
            <a:avLst/>
          </a:prstGeom>
          <a:noFill/>
        </p:spPr>
        <p:txBody>
          <a:bodyPr wrap="square" rtlCol="0">
            <a:spAutoFit/>
          </a:bodyPr>
          <a:lstStyle/>
          <a:p>
            <a:r>
              <a:rPr lang="ja-JP" altLang="en-US" sz="5400" b="1" dirty="0"/>
              <a:t>式</a:t>
            </a:r>
            <a:endParaRPr lang="en-US" altLang="ja-JP" sz="5400" b="1" dirty="0"/>
          </a:p>
        </p:txBody>
      </p:sp>
      <p:sp>
        <p:nvSpPr>
          <p:cNvPr id="32" name="テキスト ボックス 31">
            <a:extLst>
              <a:ext uri="{FF2B5EF4-FFF2-40B4-BE49-F238E27FC236}">
                <a16:creationId xmlns:a16="http://schemas.microsoft.com/office/drawing/2014/main" id="{B0E4366F-B769-435F-99F7-A363EF888EB2}"/>
              </a:ext>
            </a:extLst>
          </p:cNvPr>
          <p:cNvSpPr txBox="1"/>
          <p:nvPr/>
        </p:nvSpPr>
        <p:spPr>
          <a:xfrm>
            <a:off x="7415474" y="5652656"/>
            <a:ext cx="2854726" cy="923330"/>
          </a:xfrm>
          <a:prstGeom prst="rect">
            <a:avLst/>
          </a:prstGeom>
          <a:noFill/>
        </p:spPr>
        <p:txBody>
          <a:bodyPr wrap="square" rtlCol="0">
            <a:spAutoFit/>
          </a:bodyPr>
          <a:lstStyle/>
          <a:p>
            <a:r>
              <a:rPr lang="en-US" altLang="ja-JP" sz="5400" b="1" dirty="0"/>
              <a:t>900</a:t>
            </a:r>
            <a:r>
              <a:rPr lang="ja-JP" altLang="en-US" sz="5400" b="1" dirty="0"/>
              <a:t>ｍ</a:t>
            </a:r>
            <a:endParaRPr lang="en-US" altLang="ja-JP" sz="5400" b="1" dirty="0"/>
          </a:p>
        </p:txBody>
      </p:sp>
      <p:grpSp>
        <p:nvGrpSpPr>
          <p:cNvPr id="33" name="グループ化 32">
            <a:extLst>
              <a:ext uri="{FF2B5EF4-FFF2-40B4-BE49-F238E27FC236}">
                <a16:creationId xmlns:a16="http://schemas.microsoft.com/office/drawing/2014/main" id="{DDC9216C-5DE7-4D20-9C2E-9AFAF365333C}"/>
              </a:ext>
            </a:extLst>
          </p:cNvPr>
          <p:cNvGrpSpPr/>
          <p:nvPr/>
        </p:nvGrpSpPr>
        <p:grpSpPr>
          <a:xfrm>
            <a:off x="7436989" y="3343728"/>
            <a:ext cx="0" cy="1038337"/>
            <a:chOff x="5480149" y="4901718"/>
            <a:chExt cx="0" cy="1038337"/>
          </a:xfrm>
        </p:grpSpPr>
        <p:cxnSp>
          <p:nvCxnSpPr>
            <p:cNvPr id="34" name="直線コネクタ 33">
              <a:extLst>
                <a:ext uri="{FF2B5EF4-FFF2-40B4-BE49-F238E27FC236}">
                  <a16:creationId xmlns:a16="http://schemas.microsoft.com/office/drawing/2014/main" id="{A7FBA624-3AA8-4062-8AE0-1B7B315B1127}"/>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2F7E08D2-BAF6-42DB-A984-D05E19C2758B}"/>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BEB0D01A-1743-4470-8B9F-61716B0FD8E0}"/>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8" name="テキスト ボックス 37">
            <a:extLst>
              <a:ext uri="{FF2B5EF4-FFF2-40B4-BE49-F238E27FC236}">
                <a16:creationId xmlns:a16="http://schemas.microsoft.com/office/drawing/2014/main" id="{27EE08A5-CC97-4492-9992-9AE4B515B19C}"/>
              </a:ext>
            </a:extLst>
          </p:cNvPr>
          <p:cNvSpPr txBox="1"/>
          <p:nvPr/>
        </p:nvSpPr>
        <p:spPr>
          <a:xfrm>
            <a:off x="382891" y="13674"/>
            <a:ext cx="11394732" cy="707886"/>
          </a:xfrm>
          <a:prstGeom prst="rect">
            <a:avLst/>
          </a:prstGeom>
          <a:noFill/>
        </p:spPr>
        <p:txBody>
          <a:bodyPr wrap="square" rtlCol="0">
            <a:spAutoFit/>
          </a:bodyPr>
          <a:lstStyle/>
          <a:p>
            <a:r>
              <a:rPr kumimoji="1" lang="ja-JP" altLang="en-US" sz="4000" b="1" dirty="0"/>
              <a:t>めあて　速さと時間から，道のりを求めよう。　</a:t>
            </a:r>
          </a:p>
        </p:txBody>
      </p:sp>
      <p:sp>
        <p:nvSpPr>
          <p:cNvPr id="39" name="テキスト ボックス 38">
            <a:extLst>
              <a:ext uri="{FF2B5EF4-FFF2-40B4-BE49-F238E27FC236}">
                <a16:creationId xmlns:a16="http://schemas.microsoft.com/office/drawing/2014/main" id="{99C2F41C-B87D-45B7-8782-B4DC7EBEBFD0}"/>
              </a:ext>
            </a:extLst>
          </p:cNvPr>
          <p:cNvSpPr txBox="1"/>
          <p:nvPr/>
        </p:nvSpPr>
        <p:spPr>
          <a:xfrm>
            <a:off x="381675" y="710333"/>
            <a:ext cx="7198605" cy="769441"/>
          </a:xfrm>
          <a:prstGeom prst="rect">
            <a:avLst/>
          </a:prstGeom>
          <a:noFill/>
        </p:spPr>
        <p:txBody>
          <a:bodyPr wrap="square" rtlCol="0">
            <a:spAutoFit/>
          </a:bodyPr>
          <a:lstStyle/>
          <a:p>
            <a:r>
              <a:rPr kumimoji="1" lang="ja-JP" altLang="en-US" sz="4400" b="1" dirty="0">
                <a:solidFill>
                  <a:srgbClr val="FF0000"/>
                </a:solidFill>
              </a:rPr>
              <a:t>歩く速さを分速</a:t>
            </a:r>
            <a:r>
              <a:rPr lang="en-US" altLang="ja-JP" sz="4400" b="1" dirty="0">
                <a:solidFill>
                  <a:srgbClr val="FF0000"/>
                </a:solidFill>
              </a:rPr>
              <a:t>60</a:t>
            </a:r>
            <a:r>
              <a:rPr kumimoji="1" lang="ja-JP" altLang="en-US" sz="4400" b="1" dirty="0">
                <a:solidFill>
                  <a:srgbClr val="FF0000"/>
                </a:solidFill>
              </a:rPr>
              <a:t>ｍとして</a:t>
            </a:r>
            <a:r>
              <a:rPr kumimoji="1" lang="ja-JP" altLang="en-US" sz="4400" b="1" dirty="0"/>
              <a:t>　</a:t>
            </a:r>
          </a:p>
        </p:txBody>
      </p:sp>
      <p:sp>
        <p:nvSpPr>
          <p:cNvPr id="40" name="テキスト ボックス 39">
            <a:extLst>
              <a:ext uri="{FF2B5EF4-FFF2-40B4-BE49-F238E27FC236}">
                <a16:creationId xmlns:a16="http://schemas.microsoft.com/office/drawing/2014/main" id="{306D73B2-2686-4F11-92A8-6EFC8A5F822E}"/>
              </a:ext>
            </a:extLst>
          </p:cNvPr>
          <p:cNvSpPr txBox="1"/>
          <p:nvPr/>
        </p:nvSpPr>
        <p:spPr>
          <a:xfrm>
            <a:off x="1095807" y="1327513"/>
            <a:ext cx="9367356" cy="707886"/>
          </a:xfrm>
          <a:prstGeom prst="rect">
            <a:avLst/>
          </a:prstGeom>
          <a:noFill/>
        </p:spPr>
        <p:txBody>
          <a:bodyPr wrap="square" rtlCol="0">
            <a:spAutoFit/>
          </a:bodyPr>
          <a:lstStyle/>
          <a:p>
            <a:r>
              <a:rPr kumimoji="1" lang="ja-JP" altLang="en-US" sz="4000" b="1" dirty="0"/>
              <a:t>家から学校までの道のりを求めよう。</a:t>
            </a:r>
          </a:p>
        </p:txBody>
      </p:sp>
      <p:sp>
        <p:nvSpPr>
          <p:cNvPr id="41" name="テキスト ボックス 40">
            <a:extLst>
              <a:ext uri="{FF2B5EF4-FFF2-40B4-BE49-F238E27FC236}">
                <a16:creationId xmlns:a16="http://schemas.microsoft.com/office/drawing/2014/main" id="{A903FAA1-68CC-4A65-8F91-588740CE74AA}"/>
              </a:ext>
            </a:extLst>
          </p:cNvPr>
          <p:cNvSpPr txBox="1"/>
          <p:nvPr/>
        </p:nvSpPr>
        <p:spPr>
          <a:xfrm>
            <a:off x="1728837" y="1885216"/>
            <a:ext cx="7021657" cy="707886"/>
          </a:xfrm>
          <a:prstGeom prst="rect">
            <a:avLst/>
          </a:prstGeom>
          <a:noFill/>
        </p:spPr>
        <p:txBody>
          <a:bodyPr wrap="square" rtlCol="0">
            <a:spAutoFit/>
          </a:bodyPr>
          <a:lstStyle/>
          <a:p>
            <a:r>
              <a:rPr kumimoji="1" lang="ja-JP" altLang="en-US" sz="4000" b="1" dirty="0"/>
              <a:t>家から学校までの時間　</a:t>
            </a:r>
            <a:r>
              <a:rPr lang="en-US" altLang="ja-JP" sz="4000" b="1" dirty="0"/>
              <a:t>15</a:t>
            </a:r>
            <a:r>
              <a:rPr kumimoji="1" lang="ja-JP" altLang="en-US" sz="4000" b="1" dirty="0"/>
              <a:t>分</a:t>
            </a:r>
          </a:p>
        </p:txBody>
      </p:sp>
      <p:sp>
        <p:nvSpPr>
          <p:cNvPr id="42" name="テキスト ボックス 41">
            <a:extLst>
              <a:ext uri="{FF2B5EF4-FFF2-40B4-BE49-F238E27FC236}">
                <a16:creationId xmlns:a16="http://schemas.microsoft.com/office/drawing/2014/main" id="{0CD297A7-D216-4838-83B4-056EA95AFACF}"/>
              </a:ext>
            </a:extLst>
          </p:cNvPr>
          <p:cNvSpPr txBox="1"/>
          <p:nvPr/>
        </p:nvSpPr>
        <p:spPr>
          <a:xfrm>
            <a:off x="5039431" y="4359270"/>
            <a:ext cx="877549" cy="769441"/>
          </a:xfrm>
          <a:prstGeom prst="rect">
            <a:avLst/>
          </a:prstGeom>
          <a:noFill/>
        </p:spPr>
        <p:txBody>
          <a:bodyPr wrap="square" rtlCol="0">
            <a:spAutoFit/>
          </a:bodyPr>
          <a:lstStyle/>
          <a:p>
            <a:r>
              <a:rPr lang="en-US" altLang="ja-JP" sz="4400" b="1" dirty="0"/>
              <a:t>2</a:t>
            </a:r>
            <a:endParaRPr kumimoji="1" lang="ja-JP" altLang="en-US" sz="4400" b="1" dirty="0"/>
          </a:p>
        </p:txBody>
      </p:sp>
      <p:sp>
        <p:nvSpPr>
          <p:cNvPr id="22" name="正方形/長方形 21">
            <a:extLst>
              <a:ext uri="{FF2B5EF4-FFF2-40B4-BE49-F238E27FC236}">
                <a16:creationId xmlns:a16="http://schemas.microsoft.com/office/drawing/2014/main" id="{809E3E37-7FE9-40CF-A525-D03975B81CA5}"/>
              </a:ext>
            </a:extLst>
          </p:cNvPr>
          <p:cNvSpPr/>
          <p:nvPr/>
        </p:nvSpPr>
        <p:spPr>
          <a:xfrm>
            <a:off x="5891066" y="3076687"/>
            <a:ext cx="1093336" cy="178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57E01529-D333-4647-BEF0-EAE4F845D3EA}"/>
              </a:ext>
            </a:extLst>
          </p:cNvPr>
          <p:cNvCxnSpPr>
            <a:cxnSpLocks/>
          </p:cNvCxnSpPr>
          <p:nvPr/>
        </p:nvCxnSpPr>
        <p:spPr>
          <a:xfrm rot="5400000">
            <a:off x="6364968" y="3388241"/>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46C12269-E0C8-45A6-8576-E669EA2F5428}"/>
              </a:ext>
            </a:extLst>
          </p:cNvPr>
          <p:cNvCxnSpPr>
            <a:cxnSpLocks/>
          </p:cNvCxnSpPr>
          <p:nvPr/>
        </p:nvCxnSpPr>
        <p:spPr>
          <a:xfrm rot="5400000">
            <a:off x="6386943" y="41323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EB3A4945-E310-4D9F-B0AE-841C8159ECD4}"/>
              </a:ext>
            </a:extLst>
          </p:cNvPr>
          <p:cNvSpPr txBox="1"/>
          <p:nvPr/>
        </p:nvSpPr>
        <p:spPr>
          <a:xfrm>
            <a:off x="9302480" y="4396325"/>
            <a:ext cx="877549" cy="769441"/>
          </a:xfrm>
          <a:prstGeom prst="rect">
            <a:avLst/>
          </a:prstGeom>
          <a:noFill/>
        </p:spPr>
        <p:txBody>
          <a:bodyPr wrap="square" rtlCol="0">
            <a:spAutoFit/>
          </a:bodyPr>
          <a:lstStyle/>
          <a:p>
            <a:r>
              <a:rPr lang="en-US" altLang="ja-JP" sz="4400" b="1" dirty="0"/>
              <a:t>15</a:t>
            </a:r>
            <a:endParaRPr kumimoji="1" lang="ja-JP" altLang="en-US" sz="4400" b="1" dirty="0"/>
          </a:p>
        </p:txBody>
      </p:sp>
    </p:spTree>
    <p:extLst>
      <p:ext uri="{BB962C8B-B14F-4D97-AF65-F5344CB8AC3E}">
        <p14:creationId xmlns:p14="http://schemas.microsoft.com/office/powerpoint/2010/main" val="80944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8" grpId="0"/>
      <p:bldP spid="39" grpId="0"/>
      <p:bldP spid="40" grpId="0"/>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62C4177-41D5-4258-8C3D-12C7C0E7B5A3}"/>
              </a:ext>
            </a:extLst>
          </p:cNvPr>
          <p:cNvSpPr txBox="1"/>
          <p:nvPr/>
        </p:nvSpPr>
        <p:spPr>
          <a:xfrm>
            <a:off x="254500" y="78758"/>
            <a:ext cx="3367934" cy="646331"/>
          </a:xfrm>
          <a:prstGeom prst="rect">
            <a:avLst/>
          </a:prstGeom>
          <a:noFill/>
        </p:spPr>
        <p:txBody>
          <a:bodyPr wrap="square" rtlCol="0">
            <a:spAutoFit/>
          </a:bodyPr>
          <a:lstStyle/>
          <a:p>
            <a:r>
              <a:rPr kumimoji="1" lang="en-US" altLang="ja-JP" sz="3600" b="1" dirty="0"/>
              <a:t>P223</a:t>
            </a:r>
            <a:r>
              <a:rPr kumimoji="1" lang="ja-JP" altLang="en-US" sz="3600" b="1" dirty="0"/>
              <a:t>の　</a:t>
            </a:r>
            <a:r>
              <a:rPr kumimoji="1" lang="en-US" altLang="ja-JP" sz="3600" b="1" dirty="0"/>
              <a:t>1</a:t>
            </a:r>
            <a:r>
              <a:rPr kumimoji="1" lang="ja-JP" altLang="en-US" sz="3600" b="1" dirty="0"/>
              <a:t>　</a:t>
            </a:r>
          </a:p>
        </p:txBody>
      </p:sp>
      <p:sp>
        <p:nvSpPr>
          <p:cNvPr id="8" name="テキスト ボックス 7">
            <a:extLst>
              <a:ext uri="{FF2B5EF4-FFF2-40B4-BE49-F238E27FC236}">
                <a16:creationId xmlns:a16="http://schemas.microsoft.com/office/drawing/2014/main" id="{12CC08CA-1C71-4688-899C-D77B65D1A0D3}"/>
              </a:ext>
            </a:extLst>
          </p:cNvPr>
          <p:cNvSpPr txBox="1"/>
          <p:nvPr/>
        </p:nvSpPr>
        <p:spPr>
          <a:xfrm>
            <a:off x="1046784" y="644248"/>
            <a:ext cx="10098431" cy="2308324"/>
          </a:xfrm>
          <a:prstGeom prst="rect">
            <a:avLst/>
          </a:prstGeom>
          <a:noFill/>
        </p:spPr>
        <p:txBody>
          <a:bodyPr wrap="square" rtlCol="0">
            <a:spAutoFit/>
          </a:bodyPr>
          <a:lstStyle/>
          <a:p>
            <a:r>
              <a:rPr kumimoji="1" lang="ja-JP" altLang="en-US" sz="3600" b="1" dirty="0">
                <a:solidFill>
                  <a:srgbClr val="00B050"/>
                </a:solidFill>
              </a:rPr>
              <a:t>時速</a:t>
            </a:r>
            <a:r>
              <a:rPr kumimoji="1" lang="en-US" altLang="ja-JP" sz="3600" b="1" dirty="0"/>
              <a:t>230km</a:t>
            </a:r>
            <a:r>
              <a:rPr lang="ja-JP" altLang="en-US" sz="3600" b="1" dirty="0"/>
              <a:t>で走る新幹線があります。</a:t>
            </a:r>
            <a:endParaRPr lang="en-US" altLang="ja-JP" sz="3600" b="1" dirty="0"/>
          </a:p>
          <a:p>
            <a:r>
              <a:rPr kumimoji="1" lang="ja-JP" altLang="en-US" sz="3600" b="1" dirty="0"/>
              <a:t>この新幹線が</a:t>
            </a:r>
            <a:r>
              <a:rPr kumimoji="1" lang="en-US" altLang="ja-JP" sz="3600" b="1" dirty="0"/>
              <a:t>2</a:t>
            </a:r>
            <a:r>
              <a:rPr kumimoji="1" lang="ja-JP" altLang="en-US" sz="3600" b="1" dirty="0">
                <a:solidFill>
                  <a:srgbClr val="00B050"/>
                </a:solidFill>
              </a:rPr>
              <a:t>時間</a:t>
            </a:r>
            <a:r>
              <a:rPr kumimoji="1" lang="ja-JP" altLang="en-US" sz="3600" b="1" dirty="0"/>
              <a:t>走り続けるとすると，</a:t>
            </a:r>
            <a:endParaRPr kumimoji="1" lang="en-US" altLang="ja-JP" sz="3600" b="1" dirty="0"/>
          </a:p>
          <a:p>
            <a:r>
              <a:rPr kumimoji="1" lang="ja-JP" altLang="en-US" sz="3600" b="1" dirty="0"/>
              <a:t>何</a:t>
            </a:r>
            <a:r>
              <a:rPr kumimoji="1" lang="en-US" altLang="ja-JP" sz="3600" b="1" dirty="0"/>
              <a:t>km</a:t>
            </a:r>
            <a:r>
              <a:rPr kumimoji="1" lang="ja-JP" altLang="en-US" sz="3600" b="1" dirty="0"/>
              <a:t>進みますか。</a:t>
            </a:r>
            <a:endParaRPr kumimoji="1" lang="en-US" altLang="ja-JP" sz="3600" b="1" dirty="0"/>
          </a:p>
          <a:p>
            <a:r>
              <a:rPr kumimoji="1" lang="ja-JP" altLang="en-US" sz="3600" b="1" dirty="0"/>
              <a:t>また，</a:t>
            </a:r>
            <a:r>
              <a:rPr kumimoji="1" lang="en-US" altLang="ja-JP" sz="3600" b="1" dirty="0"/>
              <a:t>3</a:t>
            </a:r>
            <a:r>
              <a:rPr kumimoji="1" lang="ja-JP" altLang="en-US" sz="3600" b="1" dirty="0">
                <a:solidFill>
                  <a:srgbClr val="00B050"/>
                </a:solidFill>
              </a:rPr>
              <a:t>時間</a:t>
            </a:r>
            <a:r>
              <a:rPr kumimoji="1" lang="en-US" altLang="ja-JP" sz="3600" b="1" dirty="0"/>
              <a:t>30</a:t>
            </a:r>
            <a:r>
              <a:rPr kumimoji="1" lang="ja-JP" altLang="en-US" sz="3600" b="1" dirty="0">
                <a:solidFill>
                  <a:srgbClr val="0070C0"/>
                </a:solidFill>
              </a:rPr>
              <a:t>分</a:t>
            </a:r>
            <a:r>
              <a:rPr kumimoji="1" lang="ja-JP" altLang="en-US" sz="3600" b="1" dirty="0"/>
              <a:t>では，何</a:t>
            </a:r>
            <a:r>
              <a:rPr kumimoji="1" lang="en-US" altLang="ja-JP" sz="3600" b="1" dirty="0"/>
              <a:t>km</a:t>
            </a:r>
            <a:r>
              <a:rPr lang="ja-JP" altLang="en-US" sz="3600" b="1" dirty="0"/>
              <a:t>進みますか。</a:t>
            </a:r>
            <a:endParaRPr kumimoji="1" lang="en-US" altLang="ja-JP" sz="3600" b="1" dirty="0"/>
          </a:p>
        </p:txBody>
      </p:sp>
      <p:sp>
        <p:nvSpPr>
          <p:cNvPr id="10" name="二等辺三角形 9">
            <a:extLst>
              <a:ext uri="{FF2B5EF4-FFF2-40B4-BE49-F238E27FC236}">
                <a16:creationId xmlns:a16="http://schemas.microsoft.com/office/drawing/2014/main" id="{8EE3AF7C-B8FC-4E2D-B858-985E2264D133}"/>
              </a:ext>
            </a:extLst>
          </p:cNvPr>
          <p:cNvSpPr/>
          <p:nvPr/>
        </p:nvSpPr>
        <p:spPr>
          <a:xfrm>
            <a:off x="2126273" y="-28898"/>
            <a:ext cx="750547" cy="628971"/>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58FED6F-9CCB-4C7C-9F6D-5B49ACFB98F2}"/>
              </a:ext>
            </a:extLst>
          </p:cNvPr>
          <p:cNvSpPr txBox="1"/>
          <p:nvPr/>
        </p:nvSpPr>
        <p:spPr>
          <a:xfrm>
            <a:off x="789546" y="2897297"/>
            <a:ext cx="895978" cy="769441"/>
          </a:xfrm>
          <a:prstGeom prst="rect">
            <a:avLst/>
          </a:prstGeom>
          <a:noFill/>
        </p:spPr>
        <p:txBody>
          <a:bodyPr wrap="square" rtlCol="0">
            <a:spAutoFit/>
          </a:bodyPr>
          <a:lstStyle/>
          <a:p>
            <a:r>
              <a:rPr kumimoji="1" lang="ja-JP" altLang="en-US" sz="4400" b="1" dirty="0"/>
              <a:t>式</a:t>
            </a:r>
          </a:p>
        </p:txBody>
      </p:sp>
      <p:sp>
        <p:nvSpPr>
          <p:cNvPr id="12" name="テキスト ボックス 11">
            <a:extLst>
              <a:ext uri="{FF2B5EF4-FFF2-40B4-BE49-F238E27FC236}">
                <a16:creationId xmlns:a16="http://schemas.microsoft.com/office/drawing/2014/main" id="{56E8067F-4D29-4E8B-96BF-7DF12CA94C54}"/>
              </a:ext>
            </a:extLst>
          </p:cNvPr>
          <p:cNvSpPr txBox="1"/>
          <p:nvPr/>
        </p:nvSpPr>
        <p:spPr>
          <a:xfrm>
            <a:off x="1847616" y="2897296"/>
            <a:ext cx="4473463" cy="769441"/>
          </a:xfrm>
          <a:prstGeom prst="rect">
            <a:avLst/>
          </a:prstGeom>
          <a:noFill/>
        </p:spPr>
        <p:txBody>
          <a:bodyPr wrap="square" rtlCol="0">
            <a:spAutoFit/>
          </a:bodyPr>
          <a:lstStyle/>
          <a:p>
            <a:r>
              <a:rPr kumimoji="1" lang="en-US" altLang="ja-JP" sz="4400" b="1" dirty="0"/>
              <a:t>230×2</a:t>
            </a:r>
            <a:r>
              <a:rPr kumimoji="1" lang="ja-JP" altLang="en-US" sz="4400" b="1" dirty="0"/>
              <a:t>＝</a:t>
            </a:r>
            <a:r>
              <a:rPr lang="en-US" altLang="ja-JP" sz="4400" b="1" dirty="0"/>
              <a:t>460</a:t>
            </a:r>
            <a:endParaRPr kumimoji="1" lang="ja-JP" altLang="en-US" sz="4400" b="1" dirty="0"/>
          </a:p>
        </p:txBody>
      </p:sp>
      <p:sp>
        <p:nvSpPr>
          <p:cNvPr id="13" name="テキスト ボックス 12">
            <a:extLst>
              <a:ext uri="{FF2B5EF4-FFF2-40B4-BE49-F238E27FC236}">
                <a16:creationId xmlns:a16="http://schemas.microsoft.com/office/drawing/2014/main" id="{FC80F5AD-1F2F-4FD3-9C60-C19F3143BD94}"/>
              </a:ext>
            </a:extLst>
          </p:cNvPr>
          <p:cNvSpPr txBox="1"/>
          <p:nvPr/>
        </p:nvSpPr>
        <p:spPr>
          <a:xfrm>
            <a:off x="6949008" y="2849880"/>
            <a:ext cx="2095123" cy="769441"/>
          </a:xfrm>
          <a:prstGeom prst="rect">
            <a:avLst/>
          </a:prstGeom>
          <a:noFill/>
        </p:spPr>
        <p:txBody>
          <a:bodyPr wrap="square" rtlCol="0">
            <a:spAutoFit/>
          </a:bodyPr>
          <a:lstStyle/>
          <a:p>
            <a:r>
              <a:rPr kumimoji="1" lang="en-US" altLang="ja-JP" sz="4400" b="1" dirty="0"/>
              <a:t>460km</a:t>
            </a:r>
            <a:endParaRPr kumimoji="1" lang="ja-JP" altLang="en-US" sz="4400" b="1" dirty="0"/>
          </a:p>
        </p:txBody>
      </p:sp>
      <p:cxnSp>
        <p:nvCxnSpPr>
          <p:cNvPr id="14" name="直線コネクタ 13">
            <a:extLst>
              <a:ext uri="{FF2B5EF4-FFF2-40B4-BE49-F238E27FC236}">
                <a16:creationId xmlns:a16="http://schemas.microsoft.com/office/drawing/2014/main" id="{6D3C31C2-4D5A-4E25-9F8D-E92D79409FC8}"/>
              </a:ext>
            </a:extLst>
          </p:cNvPr>
          <p:cNvCxnSpPr>
            <a:cxnSpLocks/>
          </p:cNvCxnSpPr>
          <p:nvPr/>
        </p:nvCxnSpPr>
        <p:spPr>
          <a:xfrm>
            <a:off x="1053209" y="5405464"/>
            <a:ext cx="8707704" cy="0"/>
          </a:xfrm>
          <a:prstGeom prst="line">
            <a:avLst/>
          </a:prstGeom>
          <a:ln w="5715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0CAC8FF7-C46D-4997-B7E8-F59A0E447626}"/>
              </a:ext>
            </a:extLst>
          </p:cNvPr>
          <p:cNvSpPr txBox="1"/>
          <p:nvPr/>
        </p:nvSpPr>
        <p:spPr>
          <a:xfrm>
            <a:off x="789546" y="4539763"/>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6" name="テキスト ボックス 15">
            <a:extLst>
              <a:ext uri="{FF2B5EF4-FFF2-40B4-BE49-F238E27FC236}">
                <a16:creationId xmlns:a16="http://schemas.microsoft.com/office/drawing/2014/main" id="{A918EB6E-BEED-4E87-A883-491E87E4A3A1}"/>
              </a:ext>
            </a:extLst>
          </p:cNvPr>
          <p:cNvSpPr txBox="1"/>
          <p:nvPr/>
        </p:nvSpPr>
        <p:spPr>
          <a:xfrm>
            <a:off x="823002" y="6049807"/>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7" name="直線コネクタ 16">
            <a:extLst>
              <a:ext uri="{FF2B5EF4-FFF2-40B4-BE49-F238E27FC236}">
                <a16:creationId xmlns:a16="http://schemas.microsoft.com/office/drawing/2014/main" id="{E8A14081-CE6F-4C9F-9264-BA5793BF6A4C}"/>
              </a:ext>
            </a:extLst>
          </p:cNvPr>
          <p:cNvCxnSpPr>
            <a:cxnSpLocks/>
          </p:cNvCxnSpPr>
          <p:nvPr/>
        </p:nvCxnSpPr>
        <p:spPr>
          <a:xfrm>
            <a:off x="1053209" y="6138156"/>
            <a:ext cx="870770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18" name="グループ化 17">
            <a:extLst>
              <a:ext uri="{FF2B5EF4-FFF2-40B4-BE49-F238E27FC236}">
                <a16:creationId xmlns:a16="http://schemas.microsoft.com/office/drawing/2014/main" id="{A59AA6BD-B1DF-4600-A6D2-42DF92CC00EA}"/>
              </a:ext>
            </a:extLst>
          </p:cNvPr>
          <p:cNvGrpSpPr/>
          <p:nvPr/>
        </p:nvGrpSpPr>
        <p:grpSpPr>
          <a:xfrm>
            <a:off x="1053209" y="5118760"/>
            <a:ext cx="6832" cy="1038337"/>
            <a:chOff x="1501877" y="3520365"/>
            <a:chExt cx="6832" cy="1038337"/>
          </a:xfrm>
        </p:grpSpPr>
        <p:cxnSp>
          <p:nvCxnSpPr>
            <p:cNvPr id="19" name="直線コネクタ 18">
              <a:extLst>
                <a:ext uri="{FF2B5EF4-FFF2-40B4-BE49-F238E27FC236}">
                  <a16:creationId xmlns:a16="http://schemas.microsoft.com/office/drawing/2014/main" id="{6400B889-5713-489B-84FC-7C3E98BCC45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98C83D6-4EF4-483B-8A28-17E132EC0898}"/>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D47B1B92-A1DD-4E5A-B245-26F4EC3E4A4E}"/>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3F8AC254-0637-4E2B-A4B4-257C6BD83B82}"/>
              </a:ext>
            </a:extLst>
          </p:cNvPr>
          <p:cNvGrpSpPr/>
          <p:nvPr/>
        </p:nvGrpSpPr>
        <p:grpSpPr>
          <a:xfrm>
            <a:off x="2951041" y="5099819"/>
            <a:ext cx="0" cy="1038337"/>
            <a:chOff x="3395154" y="3501424"/>
            <a:chExt cx="0" cy="1038337"/>
          </a:xfrm>
        </p:grpSpPr>
        <p:cxnSp>
          <p:nvCxnSpPr>
            <p:cNvPr id="23" name="直線コネクタ 22">
              <a:extLst>
                <a:ext uri="{FF2B5EF4-FFF2-40B4-BE49-F238E27FC236}">
                  <a16:creationId xmlns:a16="http://schemas.microsoft.com/office/drawing/2014/main" id="{AE37479B-68AC-40C9-A15E-7F3405B70E6C}"/>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7C537EA-526A-49C8-AB76-738C7D163537}"/>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D197EC00-DC84-4E4B-9FD0-7476495C7E20}"/>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6" name="グループ化 25">
            <a:extLst>
              <a:ext uri="{FF2B5EF4-FFF2-40B4-BE49-F238E27FC236}">
                <a16:creationId xmlns:a16="http://schemas.microsoft.com/office/drawing/2014/main" id="{50B9618E-C37E-40C7-B69C-112B3EE91CF3}"/>
              </a:ext>
            </a:extLst>
          </p:cNvPr>
          <p:cNvGrpSpPr/>
          <p:nvPr/>
        </p:nvGrpSpPr>
        <p:grpSpPr>
          <a:xfrm>
            <a:off x="4842041" y="5118760"/>
            <a:ext cx="0" cy="1038337"/>
            <a:chOff x="5480149" y="4901718"/>
            <a:chExt cx="0" cy="1038337"/>
          </a:xfrm>
        </p:grpSpPr>
        <p:cxnSp>
          <p:nvCxnSpPr>
            <p:cNvPr id="27" name="直線コネクタ 26">
              <a:extLst>
                <a:ext uri="{FF2B5EF4-FFF2-40B4-BE49-F238E27FC236}">
                  <a16:creationId xmlns:a16="http://schemas.microsoft.com/office/drawing/2014/main" id="{248B8DBE-5E8E-4E67-B552-86179BDD606E}"/>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7180C312-C1B8-42E0-A2BE-34159AF70B19}"/>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3D32AF44-B005-4D75-B7ED-419278FE1F17}"/>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30" name="グループ化 29">
            <a:extLst>
              <a:ext uri="{FF2B5EF4-FFF2-40B4-BE49-F238E27FC236}">
                <a16:creationId xmlns:a16="http://schemas.microsoft.com/office/drawing/2014/main" id="{9A0CC805-A901-48C1-AB5A-C9678A478EE1}"/>
              </a:ext>
            </a:extLst>
          </p:cNvPr>
          <p:cNvGrpSpPr/>
          <p:nvPr/>
        </p:nvGrpSpPr>
        <p:grpSpPr>
          <a:xfrm>
            <a:off x="6733040" y="5118760"/>
            <a:ext cx="0" cy="1038337"/>
            <a:chOff x="7181708" y="3520365"/>
            <a:chExt cx="0" cy="1038337"/>
          </a:xfrm>
        </p:grpSpPr>
        <p:cxnSp>
          <p:nvCxnSpPr>
            <p:cNvPr id="31" name="直線コネクタ 30">
              <a:extLst>
                <a:ext uri="{FF2B5EF4-FFF2-40B4-BE49-F238E27FC236}">
                  <a16:creationId xmlns:a16="http://schemas.microsoft.com/office/drawing/2014/main" id="{4548769E-AB8C-40C2-AACF-9B0CC914BDD0}"/>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FD6D03D-E5B8-4C9C-90B9-EB149158B8DB}"/>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6406BE2E-361A-4B7A-B274-5B25304957C9}"/>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4C2C9B75-19C9-451F-9C77-BA99E35FDE1A}"/>
              </a:ext>
            </a:extLst>
          </p:cNvPr>
          <p:cNvSpPr txBox="1"/>
          <p:nvPr/>
        </p:nvSpPr>
        <p:spPr>
          <a:xfrm>
            <a:off x="2412135" y="4470354"/>
            <a:ext cx="1325309" cy="707886"/>
          </a:xfrm>
          <a:prstGeom prst="rect">
            <a:avLst/>
          </a:prstGeom>
          <a:noFill/>
        </p:spPr>
        <p:txBody>
          <a:bodyPr wrap="square" rtlCol="0">
            <a:spAutoFit/>
          </a:bodyPr>
          <a:lstStyle/>
          <a:p>
            <a:r>
              <a:rPr kumimoji="1" lang="en-US" altLang="ja-JP" sz="4000" b="1" dirty="0"/>
              <a:t>230</a:t>
            </a:r>
            <a:endParaRPr kumimoji="1" lang="ja-JP" altLang="en-US" sz="4000" b="1" dirty="0"/>
          </a:p>
        </p:txBody>
      </p:sp>
      <p:sp>
        <p:nvSpPr>
          <p:cNvPr id="35" name="テキスト ボックス 34">
            <a:extLst>
              <a:ext uri="{FF2B5EF4-FFF2-40B4-BE49-F238E27FC236}">
                <a16:creationId xmlns:a16="http://schemas.microsoft.com/office/drawing/2014/main" id="{B74B59F2-A696-4D86-8E28-CF45F570FC27}"/>
              </a:ext>
            </a:extLst>
          </p:cNvPr>
          <p:cNvSpPr txBox="1"/>
          <p:nvPr/>
        </p:nvSpPr>
        <p:spPr>
          <a:xfrm>
            <a:off x="2690494" y="6100841"/>
            <a:ext cx="606457" cy="707886"/>
          </a:xfrm>
          <a:prstGeom prst="rect">
            <a:avLst/>
          </a:prstGeom>
          <a:noFill/>
        </p:spPr>
        <p:txBody>
          <a:bodyPr wrap="square" rtlCol="0">
            <a:spAutoFit/>
          </a:bodyPr>
          <a:lstStyle/>
          <a:p>
            <a:r>
              <a:rPr kumimoji="1" lang="en-US" altLang="ja-JP" sz="4000" b="1" dirty="0"/>
              <a:t>1</a:t>
            </a:r>
            <a:endParaRPr kumimoji="1" lang="ja-JP" altLang="en-US" sz="4000" b="1" dirty="0"/>
          </a:p>
        </p:txBody>
      </p:sp>
      <p:sp>
        <p:nvSpPr>
          <p:cNvPr id="36" name="テキスト ボックス 35">
            <a:extLst>
              <a:ext uri="{FF2B5EF4-FFF2-40B4-BE49-F238E27FC236}">
                <a16:creationId xmlns:a16="http://schemas.microsoft.com/office/drawing/2014/main" id="{BCD44FDA-CA71-4072-B18B-4C2D54F5121D}"/>
              </a:ext>
            </a:extLst>
          </p:cNvPr>
          <p:cNvSpPr txBox="1"/>
          <p:nvPr/>
        </p:nvSpPr>
        <p:spPr>
          <a:xfrm>
            <a:off x="4618155" y="6100841"/>
            <a:ext cx="606457" cy="707886"/>
          </a:xfrm>
          <a:prstGeom prst="rect">
            <a:avLst/>
          </a:prstGeom>
          <a:noFill/>
        </p:spPr>
        <p:txBody>
          <a:bodyPr wrap="square" rtlCol="0">
            <a:spAutoFit/>
          </a:bodyPr>
          <a:lstStyle/>
          <a:p>
            <a:r>
              <a:rPr kumimoji="1" lang="en-US" altLang="ja-JP" sz="4000" b="1" dirty="0"/>
              <a:t>2</a:t>
            </a:r>
            <a:endParaRPr kumimoji="1" lang="ja-JP" altLang="en-US" sz="4000" b="1" dirty="0"/>
          </a:p>
        </p:txBody>
      </p:sp>
      <p:sp>
        <p:nvSpPr>
          <p:cNvPr id="38" name="四角形: 角を丸くする 37">
            <a:extLst>
              <a:ext uri="{FF2B5EF4-FFF2-40B4-BE49-F238E27FC236}">
                <a16:creationId xmlns:a16="http://schemas.microsoft.com/office/drawing/2014/main" id="{FE0E89B2-DC77-43B3-A177-856641741812}"/>
              </a:ext>
            </a:extLst>
          </p:cNvPr>
          <p:cNvSpPr/>
          <p:nvPr/>
        </p:nvSpPr>
        <p:spPr>
          <a:xfrm>
            <a:off x="4286024" y="4470354"/>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1BAB368-7D52-4C51-8C40-FA21670E81BA}"/>
              </a:ext>
            </a:extLst>
          </p:cNvPr>
          <p:cNvSpPr txBox="1"/>
          <p:nvPr/>
        </p:nvSpPr>
        <p:spPr>
          <a:xfrm>
            <a:off x="7260697" y="6107832"/>
            <a:ext cx="1062471" cy="707886"/>
          </a:xfrm>
          <a:prstGeom prst="rect">
            <a:avLst/>
          </a:prstGeom>
          <a:noFill/>
        </p:spPr>
        <p:txBody>
          <a:bodyPr wrap="square" rtlCol="0">
            <a:spAutoFit/>
          </a:bodyPr>
          <a:lstStyle/>
          <a:p>
            <a:r>
              <a:rPr kumimoji="1" lang="en-US" altLang="ja-JP" sz="4000" b="1" dirty="0"/>
              <a:t>3.5</a:t>
            </a:r>
          </a:p>
        </p:txBody>
      </p:sp>
      <p:sp>
        <p:nvSpPr>
          <p:cNvPr id="40" name="テキスト ボックス 39">
            <a:extLst>
              <a:ext uri="{FF2B5EF4-FFF2-40B4-BE49-F238E27FC236}">
                <a16:creationId xmlns:a16="http://schemas.microsoft.com/office/drawing/2014/main" id="{63C0FE52-671D-4C14-A8CC-055F04AA724B}"/>
              </a:ext>
            </a:extLst>
          </p:cNvPr>
          <p:cNvSpPr txBox="1"/>
          <p:nvPr/>
        </p:nvSpPr>
        <p:spPr>
          <a:xfrm>
            <a:off x="9786445" y="4528687"/>
            <a:ext cx="1673084" cy="769441"/>
          </a:xfrm>
          <a:prstGeom prst="rect">
            <a:avLst/>
          </a:prstGeom>
          <a:noFill/>
        </p:spPr>
        <p:txBody>
          <a:bodyPr wrap="square" rtlCol="0">
            <a:spAutoFit/>
          </a:bodyPr>
          <a:lstStyle/>
          <a:p>
            <a:r>
              <a:rPr kumimoji="1" lang="en-US" altLang="ja-JP" sz="4400" b="1" dirty="0"/>
              <a:t>(km)</a:t>
            </a:r>
            <a:endParaRPr kumimoji="1" lang="ja-JP" altLang="en-US" sz="4400" b="1" dirty="0"/>
          </a:p>
        </p:txBody>
      </p:sp>
      <p:sp>
        <p:nvSpPr>
          <p:cNvPr id="41" name="テキスト ボックス 40">
            <a:extLst>
              <a:ext uri="{FF2B5EF4-FFF2-40B4-BE49-F238E27FC236}">
                <a16:creationId xmlns:a16="http://schemas.microsoft.com/office/drawing/2014/main" id="{99D8D8F5-7ED3-449A-9D94-574F24DB73B1}"/>
              </a:ext>
            </a:extLst>
          </p:cNvPr>
          <p:cNvSpPr txBox="1"/>
          <p:nvPr/>
        </p:nvSpPr>
        <p:spPr>
          <a:xfrm>
            <a:off x="9767744" y="5938353"/>
            <a:ext cx="1923136" cy="769441"/>
          </a:xfrm>
          <a:prstGeom prst="rect">
            <a:avLst/>
          </a:prstGeom>
          <a:noFill/>
        </p:spPr>
        <p:txBody>
          <a:bodyPr wrap="square" rtlCol="0">
            <a:spAutoFit/>
          </a:bodyPr>
          <a:lstStyle/>
          <a:p>
            <a:r>
              <a:rPr kumimoji="1" lang="en-US" altLang="ja-JP" sz="4400" b="1" dirty="0"/>
              <a:t>(</a:t>
            </a:r>
            <a:r>
              <a:rPr kumimoji="1" lang="ja-JP" altLang="en-US" sz="4400" b="1" dirty="0"/>
              <a:t>時間</a:t>
            </a:r>
            <a:r>
              <a:rPr kumimoji="1" lang="en-US" altLang="ja-JP" sz="4400" b="1" dirty="0"/>
              <a:t>)</a:t>
            </a:r>
            <a:endParaRPr kumimoji="1" lang="ja-JP" altLang="en-US" sz="4400" b="1" dirty="0"/>
          </a:p>
        </p:txBody>
      </p:sp>
      <p:grpSp>
        <p:nvGrpSpPr>
          <p:cNvPr id="45" name="グループ化 44">
            <a:extLst>
              <a:ext uri="{FF2B5EF4-FFF2-40B4-BE49-F238E27FC236}">
                <a16:creationId xmlns:a16="http://schemas.microsoft.com/office/drawing/2014/main" id="{27CBB3F0-B44A-4CC3-9F14-8BA9C48E305D}"/>
              </a:ext>
            </a:extLst>
          </p:cNvPr>
          <p:cNvGrpSpPr/>
          <p:nvPr/>
        </p:nvGrpSpPr>
        <p:grpSpPr>
          <a:xfrm>
            <a:off x="7685540" y="5142612"/>
            <a:ext cx="0" cy="1038337"/>
            <a:chOff x="7181708" y="3520365"/>
            <a:chExt cx="0" cy="1038337"/>
          </a:xfrm>
        </p:grpSpPr>
        <p:cxnSp>
          <p:nvCxnSpPr>
            <p:cNvPr id="46" name="直線コネクタ 45">
              <a:extLst>
                <a:ext uri="{FF2B5EF4-FFF2-40B4-BE49-F238E27FC236}">
                  <a16:creationId xmlns:a16="http://schemas.microsoft.com/office/drawing/2014/main" id="{7615A417-75B1-4E86-BD7F-655ECB4B75C2}"/>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5C3E3EC7-CA1E-4AB9-BA39-698642D7E6D8}"/>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731FBC0A-61AB-48DF-9659-68670AE1C8A0}"/>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49" name="テキスト ボックス 48">
            <a:extLst>
              <a:ext uri="{FF2B5EF4-FFF2-40B4-BE49-F238E27FC236}">
                <a16:creationId xmlns:a16="http://schemas.microsoft.com/office/drawing/2014/main" id="{240553EE-5D81-479F-8792-33E1658B17BC}"/>
              </a:ext>
            </a:extLst>
          </p:cNvPr>
          <p:cNvSpPr txBox="1"/>
          <p:nvPr/>
        </p:nvSpPr>
        <p:spPr>
          <a:xfrm>
            <a:off x="6485783" y="6133379"/>
            <a:ext cx="494513" cy="707886"/>
          </a:xfrm>
          <a:prstGeom prst="rect">
            <a:avLst/>
          </a:prstGeom>
          <a:noFill/>
        </p:spPr>
        <p:txBody>
          <a:bodyPr wrap="square" rtlCol="0">
            <a:spAutoFit/>
          </a:bodyPr>
          <a:lstStyle/>
          <a:p>
            <a:r>
              <a:rPr kumimoji="1" lang="en-US" altLang="ja-JP" sz="4000" b="1" dirty="0"/>
              <a:t>3</a:t>
            </a:r>
          </a:p>
        </p:txBody>
      </p:sp>
      <p:grpSp>
        <p:nvGrpSpPr>
          <p:cNvPr id="50" name="グループ化 49">
            <a:extLst>
              <a:ext uri="{FF2B5EF4-FFF2-40B4-BE49-F238E27FC236}">
                <a16:creationId xmlns:a16="http://schemas.microsoft.com/office/drawing/2014/main" id="{7C6DA03B-C27B-4F97-B252-016A8C00B660}"/>
              </a:ext>
            </a:extLst>
          </p:cNvPr>
          <p:cNvGrpSpPr/>
          <p:nvPr/>
        </p:nvGrpSpPr>
        <p:grpSpPr>
          <a:xfrm>
            <a:off x="8558909" y="5126363"/>
            <a:ext cx="0" cy="1038337"/>
            <a:chOff x="7181708" y="3520365"/>
            <a:chExt cx="0" cy="1038337"/>
          </a:xfrm>
        </p:grpSpPr>
        <p:cxnSp>
          <p:nvCxnSpPr>
            <p:cNvPr id="51" name="直線コネクタ 50">
              <a:extLst>
                <a:ext uri="{FF2B5EF4-FFF2-40B4-BE49-F238E27FC236}">
                  <a16:creationId xmlns:a16="http://schemas.microsoft.com/office/drawing/2014/main" id="{AFE0EE14-D614-40A5-959C-828B3E768399}"/>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14A81FC-EA9F-4AF0-B3AB-D747504D2CD3}"/>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A9CAD8F3-0501-46E7-A582-DA4E41A83EA9}"/>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54" name="テキスト ボックス 53">
            <a:extLst>
              <a:ext uri="{FF2B5EF4-FFF2-40B4-BE49-F238E27FC236}">
                <a16:creationId xmlns:a16="http://schemas.microsoft.com/office/drawing/2014/main" id="{2F47ECAA-AE8D-4D8D-B4EC-999664FC2574}"/>
              </a:ext>
            </a:extLst>
          </p:cNvPr>
          <p:cNvSpPr txBox="1"/>
          <p:nvPr/>
        </p:nvSpPr>
        <p:spPr>
          <a:xfrm>
            <a:off x="8332577" y="6119013"/>
            <a:ext cx="494513" cy="707886"/>
          </a:xfrm>
          <a:prstGeom prst="rect">
            <a:avLst/>
          </a:prstGeom>
          <a:noFill/>
        </p:spPr>
        <p:txBody>
          <a:bodyPr wrap="square" rtlCol="0">
            <a:spAutoFit/>
          </a:bodyPr>
          <a:lstStyle/>
          <a:p>
            <a:r>
              <a:rPr kumimoji="1" lang="en-US" altLang="ja-JP" sz="4000" b="1" dirty="0"/>
              <a:t>4</a:t>
            </a:r>
          </a:p>
        </p:txBody>
      </p:sp>
      <p:sp>
        <p:nvSpPr>
          <p:cNvPr id="55" name="四角形: 角を丸くする 54">
            <a:extLst>
              <a:ext uri="{FF2B5EF4-FFF2-40B4-BE49-F238E27FC236}">
                <a16:creationId xmlns:a16="http://schemas.microsoft.com/office/drawing/2014/main" id="{1AE3FBED-E3D6-42E6-A949-FE96ED19602D}"/>
              </a:ext>
            </a:extLst>
          </p:cNvPr>
          <p:cNvSpPr/>
          <p:nvPr/>
        </p:nvSpPr>
        <p:spPr>
          <a:xfrm>
            <a:off x="7085614" y="4462925"/>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13B0F34E-243A-42E8-9553-FF41C8CDDE07}"/>
              </a:ext>
            </a:extLst>
          </p:cNvPr>
          <p:cNvSpPr/>
          <p:nvPr/>
        </p:nvSpPr>
        <p:spPr>
          <a:xfrm>
            <a:off x="2412135" y="4437697"/>
            <a:ext cx="1141213" cy="67225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34D988A4-7733-49C8-A480-0AC7A0FDC393}"/>
              </a:ext>
            </a:extLst>
          </p:cNvPr>
          <p:cNvSpPr txBox="1"/>
          <p:nvPr/>
        </p:nvSpPr>
        <p:spPr>
          <a:xfrm>
            <a:off x="789546" y="3599123"/>
            <a:ext cx="895978" cy="769441"/>
          </a:xfrm>
          <a:prstGeom prst="rect">
            <a:avLst/>
          </a:prstGeom>
          <a:noFill/>
        </p:spPr>
        <p:txBody>
          <a:bodyPr wrap="square" rtlCol="0">
            <a:spAutoFit/>
          </a:bodyPr>
          <a:lstStyle/>
          <a:p>
            <a:r>
              <a:rPr kumimoji="1" lang="ja-JP" altLang="en-US" sz="4400" b="1" dirty="0"/>
              <a:t>式</a:t>
            </a:r>
          </a:p>
        </p:txBody>
      </p:sp>
      <p:sp>
        <p:nvSpPr>
          <p:cNvPr id="58" name="テキスト ボックス 57">
            <a:extLst>
              <a:ext uri="{FF2B5EF4-FFF2-40B4-BE49-F238E27FC236}">
                <a16:creationId xmlns:a16="http://schemas.microsoft.com/office/drawing/2014/main" id="{EBCA4234-5006-4A2B-8ABD-42D8179232E1}"/>
              </a:ext>
            </a:extLst>
          </p:cNvPr>
          <p:cNvSpPr txBox="1"/>
          <p:nvPr/>
        </p:nvSpPr>
        <p:spPr>
          <a:xfrm>
            <a:off x="1847616" y="3599122"/>
            <a:ext cx="4473463" cy="769441"/>
          </a:xfrm>
          <a:prstGeom prst="rect">
            <a:avLst/>
          </a:prstGeom>
          <a:noFill/>
        </p:spPr>
        <p:txBody>
          <a:bodyPr wrap="square" rtlCol="0">
            <a:spAutoFit/>
          </a:bodyPr>
          <a:lstStyle/>
          <a:p>
            <a:r>
              <a:rPr kumimoji="1" lang="en-US" altLang="ja-JP" sz="4400" b="1" dirty="0"/>
              <a:t>230×3.5</a:t>
            </a:r>
            <a:r>
              <a:rPr kumimoji="1" lang="ja-JP" altLang="en-US" sz="4400" b="1" dirty="0"/>
              <a:t>＝</a:t>
            </a:r>
            <a:r>
              <a:rPr lang="en-US" altLang="ja-JP" sz="4400" b="1" dirty="0"/>
              <a:t>805</a:t>
            </a:r>
            <a:endParaRPr kumimoji="1" lang="ja-JP" altLang="en-US" sz="4400" b="1" dirty="0"/>
          </a:p>
        </p:txBody>
      </p:sp>
      <p:sp>
        <p:nvSpPr>
          <p:cNvPr id="59" name="テキスト ボックス 58">
            <a:extLst>
              <a:ext uri="{FF2B5EF4-FFF2-40B4-BE49-F238E27FC236}">
                <a16:creationId xmlns:a16="http://schemas.microsoft.com/office/drawing/2014/main" id="{8FB55E38-78AB-4B7A-8E43-88AAAEDC8FF7}"/>
              </a:ext>
            </a:extLst>
          </p:cNvPr>
          <p:cNvSpPr txBox="1"/>
          <p:nvPr/>
        </p:nvSpPr>
        <p:spPr>
          <a:xfrm>
            <a:off x="6949008" y="3551706"/>
            <a:ext cx="2095123" cy="769441"/>
          </a:xfrm>
          <a:prstGeom prst="rect">
            <a:avLst/>
          </a:prstGeom>
          <a:noFill/>
        </p:spPr>
        <p:txBody>
          <a:bodyPr wrap="square" rtlCol="0">
            <a:spAutoFit/>
          </a:bodyPr>
          <a:lstStyle/>
          <a:p>
            <a:r>
              <a:rPr kumimoji="1" lang="en-US" altLang="ja-JP" sz="4400" b="1" dirty="0"/>
              <a:t>805km</a:t>
            </a:r>
            <a:endParaRPr kumimoji="1" lang="ja-JP" altLang="en-US" sz="4400" b="1" dirty="0"/>
          </a:p>
        </p:txBody>
      </p:sp>
      <p:sp>
        <p:nvSpPr>
          <p:cNvPr id="60" name="テキスト ボックス 59">
            <a:extLst>
              <a:ext uri="{FF2B5EF4-FFF2-40B4-BE49-F238E27FC236}">
                <a16:creationId xmlns:a16="http://schemas.microsoft.com/office/drawing/2014/main" id="{C8A6EB45-9603-4AC6-BF72-CCB4E264A1A5}"/>
              </a:ext>
            </a:extLst>
          </p:cNvPr>
          <p:cNvSpPr txBox="1"/>
          <p:nvPr/>
        </p:nvSpPr>
        <p:spPr>
          <a:xfrm>
            <a:off x="4256845" y="4490859"/>
            <a:ext cx="1294249" cy="707886"/>
          </a:xfrm>
          <a:prstGeom prst="rect">
            <a:avLst/>
          </a:prstGeom>
          <a:noFill/>
        </p:spPr>
        <p:txBody>
          <a:bodyPr wrap="square" rtlCol="0">
            <a:spAutoFit/>
          </a:bodyPr>
          <a:lstStyle/>
          <a:p>
            <a:r>
              <a:rPr kumimoji="1" lang="en-US" altLang="ja-JP" sz="4000" b="1" dirty="0"/>
              <a:t>460</a:t>
            </a:r>
            <a:endParaRPr kumimoji="1" lang="ja-JP" altLang="en-US" sz="4000" b="1" dirty="0"/>
          </a:p>
        </p:txBody>
      </p:sp>
      <p:sp>
        <p:nvSpPr>
          <p:cNvPr id="61" name="テキスト ボックス 60">
            <a:extLst>
              <a:ext uri="{FF2B5EF4-FFF2-40B4-BE49-F238E27FC236}">
                <a16:creationId xmlns:a16="http://schemas.microsoft.com/office/drawing/2014/main" id="{6505C8C7-7235-407A-B639-056D9FAE1EDE}"/>
              </a:ext>
            </a:extLst>
          </p:cNvPr>
          <p:cNvSpPr txBox="1"/>
          <p:nvPr/>
        </p:nvSpPr>
        <p:spPr>
          <a:xfrm>
            <a:off x="7130966" y="4439245"/>
            <a:ext cx="1164234" cy="707886"/>
          </a:xfrm>
          <a:prstGeom prst="rect">
            <a:avLst/>
          </a:prstGeom>
          <a:noFill/>
        </p:spPr>
        <p:txBody>
          <a:bodyPr wrap="square" rtlCol="0">
            <a:spAutoFit/>
          </a:bodyPr>
          <a:lstStyle/>
          <a:p>
            <a:r>
              <a:rPr kumimoji="1" lang="en-US" altLang="ja-JP" sz="4000" b="1" dirty="0"/>
              <a:t>805</a:t>
            </a:r>
            <a:endParaRPr kumimoji="1" lang="ja-JP" altLang="en-US" sz="4000" b="1" dirty="0"/>
          </a:p>
        </p:txBody>
      </p:sp>
    </p:spTree>
    <p:extLst>
      <p:ext uri="{BB962C8B-B14F-4D97-AF65-F5344CB8AC3E}">
        <p14:creationId xmlns:p14="http://schemas.microsoft.com/office/powerpoint/2010/main" val="11309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P spid="16" grpId="0"/>
      <p:bldP spid="34" grpId="0"/>
      <p:bldP spid="35" grpId="0"/>
      <p:bldP spid="36" grpId="0"/>
      <p:bldP spid="38" grpId="0" animBg="1"/>
      <p:bldP spid="39" grpId="0"/>
      <p:bldP spid="40" grpId="0"/>
      <p:bldP spid="41" grpId="0"/>
      <p:bldP spid="49" grpId="0"/>
      <p:bldP spid="54" grpId="0"/>
      <p:bldP spid="55" grpId="0" animBg="1"/>
      <p:bldP spid="56" grpId="0" animBg="1"/>
      <p:bldP spid="57"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0EE081E8-CBB6-4B19-BA2C-CA503542E12C}"/>
              </a:ext>
            </a:extLst>
          </p:cNvPr>
          <p:cNvSpPr txBox="1"/>
          <p:nvPr/>
        </p:nvSpPr>
        <p:spPr>
          <a:xfrm>
            <a:off x="915380" y="95023"/>
            <a:ext cx="8258765" cy="830997"/>
          </a:xfrm>
          <a:prstGeom prst="rect">
            <a:avLst/>
          </a:prstGeom>
          <a:noFill/>
        </p:spPr>
        <p:txBody>
          <a:bodyPr wrap="square" rtlCol="0">
            <a:spAutoFit/>
          </a:bodyPr>
          <a:lstStyle/>
          <a:p>
            <a:r>
              <a:rPr kumimoji="1" lang="ja-JP" altLang="en-US" sz="4800" b="1" dirty="0"/>
              <a:t>単位量あたり　</a:t>
            </a:r>
            <a:r>
              <a:rPr kumimoji="1" lang="en-US" altLang="ja-JP" sz="4800" b="1" dirty="0"/>
              <a:t>1</a:t>
            </a:r>
            <a:r>
              <a:rPr kumimoji="1" lang="ja-JP" altLang="en-US" sz="4800" b="1" dirty="0"/>
              <a:t>個あたり</a:t>
            </a:r>
            <a:endParaRPr kumimoji="1" lang="ja-JP" altLang="en-US" sz="3200" b="1" dirty="0"/>
          </a:p>
        </p:txBody>
      </p:sp>
      <p:sp>
        <p:nvSpPr>
          <p:cNvPr id="7" name="テキスト ボックス 6">
            <a:extLst>
              <a:ext uri="{FF2B5EF4-FFF2-40B4-BE49-F238E27FC236}">
                <a16:creationId xmlns:a16="http://schemas.microsoft.com/office/drawing/2014/main" id="{3BA6B9FA-2F42-4798-890B-03AC9ABEA55A}"/>
              </a:ext>
            </a:extLst>
          </p:cNvPr>
          <p:cNvSpPr txBox="1"/>
          <p:nvPr/>
        </p:nvSpPr>
        <p:spPr>
          <a:xfrm>
            <a:off x="396378" y="3409510"/>
            <a:ext cx="5084467" cy="830997"/>
          </a:xfrm>
          <a:prstGeom prst="rect">
            <a:avLst/>
          </a:prstGeom>
          <a:noFill/>
        </p:spPr>
        <p:txBody>
          <a:bodyPr wrap="square" rtlCol="0">
            <a:spAutoFit/>
          </a:bodyPr>
          <a:lstStyle/>
          <a:p>
            <a:r>
              <a:rPr kumimoji="1" lang="en-US" altLang="ja-JP" sz="4800" b="1" dirty="0"/>
              <a:t>6</a:t>
            </a:r>
            <a:r>
              <a:rPr kumimoji="1" lang="ja-JP" altLang="en-US" sz="4800" b="1" dirty="0"/>
              <a:t>個　</a:t>
            </a:r>
            <a:r>
              <a:rPr kumimoji="1" lang="en-US" altLang="ja-JP" sz="4800" b="1" dirty="0"/>
              <a:t>130</a:t>
            </a:r>
            <a:r>
              <a:rPr kumimoji="1" lang="ja-JP" altLang="en-US" sz="4800" b="1" dirty="0"/>
              <a:t>円の卵</a:t>
            </a:r>
          </a:p>
        </p:txBody>
      </p:sp>
      <p:sp>
        <p:nvSpPr>
          <p:cNvPr id="8" name="テキスト ボックス 7">
            <a:extLst>
              <a:ext uri="{FF2B5EF4-FFF2-40B4-BE49-F238E27FC236}">
                <a16:creationId xmlns:a16="http://schemas.microsoft.com/office/drawing/2014/main" id="{C54BC589-1A6D-4190-9FF1-7D658885D612}"/>
              </a:ext>
            </a:extLst>
          </p:cNvPr>
          <p:cNvSpPr txBox="1"/>
          <p:nvPr/>
        </p:nvSpPr>
        <p:spPr>
          <a:xfrm>
            <a:off x="5749277" y="3409510"/>
            <a:ext cx="5374391" cy="830997"/>
          </a:xfrm>
          <a:prstGeom prst="rect">
            <a:avLst/>
          </a:prstGeom>
          <a:noFill/>
        </p:spPr>
        <p:txBody>
          <a:bodyPr wrap="square" rtlCol="0">
            <a:spAutoFit/>
          </a:bodyPr>
          <a:lstStyle/>
          <a:p>
            <a:r>
              <a:rPr kumimoji="1" lang="en-US" altLang="ja-JP" sz="4800" b="1" dirty="0"/>
              <a:t>10</a:t>
            </a:r>
            <a:r>
              <a:rPr kumimoji="1" lang="ja-JP" altLang="en-US" sz="4800" b="1" dirty="0"/>
              <a:t>個　</a:t>
            </a:r>
            <a:r>
              <a:rPr kumimoji="1" lang="en-US" altLang="ja-JP" sz="4800" b="1" dirty="0"/>
              <a:t>200</a:t>
            </a:r>
            <a:r>
              <a:rPr kumimoji="1" lang="ja-JP" altLang="en-US" sz="4800" b="1" dirty="0"/>
              <a:t>円の卵</a:t>
            </a:r>
          </a:p>
        </p:txBody>
      </p:sp>
      <p:sp>
        <p:nvSpPr>
          <p:cNvPr id="2" name="矢印: 右 1">
            <a:extLst>
              <a:ext uri="{FF2B5EF4-FFF2-40B4-BE49-F238E27FC236}">
                <a16:creationId xmlns:a16="http://schemas.microsoft.com/office/drawing/2014/main" id="{8E484BFE-B1CC-4BBA-A9DF-887AC8404D21}"/>
              </a:ext>
            </a:extLst>
          </p:cNvPr>
          <p:cNvSpPr/>
          <p:nvPr/>
        </p:nvSpPr>
        <p:spPr>
          <a:xfrm rot="5400000">
            <a:off x="608558" y="4473237"/>
            <a:ext cx="11264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B9905DD-0C85-4F7E-ADC6-693E8F943A39}"/>
              </a:ext>
            </a:extLst>
          </p:cNvPr>
          <p:cNvSpPr txBox="1"/>
          <p:nvPr/>
        </p:nvSpPr>
        <p:spPr>
          <a:xfrm>
            <a:off x="499279" y="5230112"/>
            <a:ext cx="4963744" cy="830997"/>
          </a:xfrm>
          <a:prstGeom prst="rect">
            <a:avLst/>
          </a:prstGeom>
          <a:noFill/>
        </p:spPr>
        <p:txBody>
          <a:bodyPr wrap="square" rtlCol="0">
            <a:spAutoFit/>
          </a:bodyPr>
          <a:lstStyle/>
          <a:p>
            <a:r>
              <a:rPr lang="en-US" altLang="ja-JP" sz="4800" b="1" dirty="0"/>
              <a:t>1</a:t>
            </a:r>
            <a:r>
              <a:rPr kumimoji="1" lang="ja-JP" altLang="en-US" sz="4800" b="1" dirty="0"/>
              <a:t>個　</a:t>
            </a:r>
            <a:r>
              <a:rPr kumimoji="1" lang="en-US" altLang="ja-JP" sz="4800" b="1" dirty="0"/>
              <a:t>21.66…</a:t>
            </a:r>
            <a:r>
              <a:rPr kumimoji="1" lang="ja-JP" altLang="en-US" sz="4800" b="1" dirty="0"/>
              <a:t>円</a:t>
            </a:r>
          </a:p>
        </p:txBody>
      </p:sp>
      <p:sp>
        <p:nvSpPr>
          <p:cNvPr id="15" name="テキスト ボックス 14">
            <a:extLst>
              <a:ext uri="{FF2B5EF4-FFF2-40B4-BE49-F238E27FC236}">
                <a16:creationId xmlns:a16="http://schemas.microsoft.com/office/drawing/2014/main" id="{FBEDA901-82F0-443F-A934-EB47514C5B75}"/>
              </a:ext>
            </a:extLst>
          </p:cNvPr>
          <p:cNvSpPr txBox="1"/>
          <p:nvPr/>
        </p:nvSpPr>
        <p:spPr>
          <a:xfrm>
            <a:off x="5833366" y="5230112"/>
            <a:ext cx="4963744" cy="830997"/>
          </a:xfrm>
          <a:prstGeom prst="rect">
            <a:avLst/>
          </a:prstGeom>
          <a:noFill/>
        </p:spPr>
        <p:txBody>
          <a:bodyPr wrap="square" rtlCol="0">
            <a:spAutoFit/>
          </a:bodyPr>
          <a:lstStyle/>
          <a:p>
            <a:r>
              <a:rPr kumimoji="1" lang="en-US" altLang="ja-JP" sz="4800" b="1" dirty="0"/>
              <a:t>1</a:t>
            </a:r>
            <a:r>
              <a:rPr kumimoji="1" lang="ja-JP" altLang="en-US" sz="4800" b="1" dirty="0"/>
              <a:t>個　</a:t>
            </a:r>
            <a:r>
              <a:rPr kumimoji="1" lang="en-US" altLang="ja-JP" sz="4800" b="1" dirty="0"/>
              <a:t>20</a:t>
            </a:r>
            <a:r>
              <a:rPr kumimoji="1" lang="ja-JP" altLang="en-US" sz="4800" b="1" dirty="0"/>
              <a:t>円</a:t>
            </a:r>
          </a:p>
        </p:txBody>
      </p:sp>
      <p:sp>
        <p:nvSpPr>
          <p:cNvPr id="17" name="矢印: 右 16">
            <a:extLst>
              <a:ext uri="{FF2B5EF4-FFF2-40B4-BE49-F238E27FC236}">
                <a16:creationId xmlns:a16="http://schemas.microsoft.com/office/drawing/2014/main" id="{2F5DFED7-9310-464D-828F-0B36335181F2}"/>
              </a:ext>
            </a:extLst>
          </p:cNvPr>
          <p:cNvSpPr/>
          <p:nvPr/>
        </p:nvSpPr>
        <p:spPr>
          <a:xfrm rot="5400000">
            <a:off x="5849028" y="4551919"/>
            <a:ext cx="12838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テーブル, 食品, 皿, ボウル が含まれている画像&#10;&#10;自動的に生成された説明">
            <a:extLst>
              <a:ext uri="{FF2B5EF4-FFF2-40B4-BE49-F238E27FC236}">
                <a16:creationId xmlns:a16="http://schemas.microsoft.com/office/drawing/2014/main" id="{3B138695-AE87-421F-AD9C-763B3A6CF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36" y="1579206"/>
            <a:ext cx="1600536" cy="1203366"/>
          </a:xfrm>
          <a:prstGeom prst="rect">
            <a:avLst/>
          </a:prstGeom>
        </p:spPr>
      </p:pic>
      <p:pic>
        <p:nvPicPr>
          <p:cNvPr id="21" name="図 20" descr="テーブル, カップ, ボウル, 座る が含まれている画像&#10;&#10;自動的に生成された説明">
            <a:extLst>
              <a:ext uri="{FF2B5EF4-FFF2-40B4-BE49-F238E27FC236}">
                <a16:creationId xmlns:a16="http://schemas.microsoft.com/office/drawing/2014/main" id="{51E21D6E-A1EC-421A-8A7F-E664641AA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700" y="1646373"/>
            <a:ext cx="2541651" cy="1343080"/>
          </a:xfrm>
          <a:prstGeom prst="rect">
            <a:avLst/>
          </a:prstGeom>
        </p:spPr>
      </p:pic>
      <p:sp>
        <p:nvSpPr>
          <p:cNvPr id="22" name="テキスト ボックス 21">
            <a:extLst>
              <a:ext uri="{FF2B5EF4-FFF2-40B4-BE49-F238E27FC236}">
                <a16:creationId xmlns:a16="http://schemas.microsoft.com/office/drawing/2014/main" id="{A8D40321-58BD-4456-9576-42EB5DEF963B}"/>
              </a:ext>
            </a:extLst>
          </p:cNvPr>
          <p:cNvSpPr txBox="1"/>
          <p:nvPr/>
        </p:nvSpPr>
        <p:spPr>
          <a:xfrm>
            <a:off x="162241" y="5957489"/>
            <a:ext cx="4963745" cy="830997"/>
          </a:xfrm>
          <a:prstGeom prst="rect">
            <a:avLst/>
          </a:prstGeom>
          <a:noFill/>
        </p:spPr>
        <p:txBody>
          <a:bodyPr wrap="square" rtlCol="0">
            <a:spAutoFit/>
          </a:bodyPr>
          <a:lstStyle/>
          <a:p>
            <a:r>
              <a:rPr lang="en-US" altLang="ja-JP" sz="4800" b="1" dirty="0">
                <a:solidFill>
                  <a:srgbClr val="FF0000"/>
                </a:solidFill>
              </a:rPr>
              <a:t>1</a:t>
            </a:r>
            <a:r>
              <a:rPr lang="ja-JP" altLang="en-US" sz="4800" b="1" dirty="0">
                <a:solidFill>
                  <a:srgbClr val="FF0000"/>
                </a:solidFill>
              </a:rPr>
              <a:t>個</a:t>
            </a:r>
            <a:r>
              <a:rPr kumimoji="1" lang="ja-JP" altLang="en-US" sz="4800" b="1" dirty="0">
                <a:solidFill>
                  <a:srgbClr val="FF0000"/>
                </a:solidFill>
              </a:rPr>
              <a:t>あたり</a:t>
            </a:r>
            <a:r>
              <a:rPr kumimoji="1" lang="en-US" altLang="ja-JP" sz="4800" b="1" dirty="0">
                <a:solidFill>
                  <a:srgbClr val="FF0000"/>
                </a:solidFill>
              </a:rPr>
              <a:t>21.7</a:t>
            </a:r>
            <a:r>
              <a:rPr kumimoji="1" lang="ja-JP" altLang="en-US" sz="4800" b="1" dirty="0">
                <a:solidFill>
                  <a:srgbClr val="FF0000"/>
                </a:solidFill>
              </a:rPr>
              <a:t>円</a:t>
            </a:r>
            <a:endParaRPr kumimoji="1" lang="ja-JP" altLang="en-US" sz="3200" b="1" dirty="0">
              <a:solidFill>
                <a:srgbClr val="FF0000"/>
              </a:solidFill>
            </a:endParaRPr>
          </a:p>
        </p:txBody>
      </p:sp>
      <p:sp>
        <p:nvSpPr>
          <p:cNvPr id="14" name="テキスト ボックス 13">
            <a:extLst>
              <a:ext uri="{FF2B5EF4-FFF2-40B4-BE49-F238E27FC236}">
                <a16:creationId xmlns:a16="http://schemas.microsoft.com/office/drawing/2014/main" id="{B9623793-1A5F-45B6-B386-EDD5DDB65AC5}"/>
              </a:ext>
            </a:extLst>
          </p:cNvPr>
          <p:cNvSpPr txBox="1"/>
          <p:nvPr/>
        </p:nvSpPr>
        <p:spPr>
          <a:xfrm>
            <a:off x="2168048" y="753648"/>
            <a:ext cx="4772276" cy="1015663"/>
          </a:xfrm>
          <a:prstGeom prst="rect">
            <a:avLst/>
          </a:prstGeom>
          <a:noFill/>
        </p:spPr>
        <p:txBody>
          <a:bodyPr wrap="square" rtlCol="0">
            <a:spAutoFit/>
          </a:bodyPr>
          <a:lstStyle/>
          <a:p>
            <a:r>
              <a:rPr kumimoji="1" lang="ja-JP" altLang="en-US" sz="6000" b="1" dirty="0"/>
              <a:t>どっちが安い</a:t>
            </a:r>
            <a:endParaRPr kumimoji="1" lang="ja-JP" altLang="en-US" sz="4000" b="1" dirty="0"/>
          </a:p>
        </p:txBody>
      </p:sp>
      <p:sp>
        <p:nvSpPr>
          <p:cNvPr id="16" name="テキスト ボックス 15">
            <a:extLst>
              <a:ext uri="{FF2B5EF4-FFF2-40B4-BE49-F238E27FC236}">
                <a16:creationId xmlns:a16="http://schemas.microsoft.com/office/drawing/2014/main" id="{50B90B07-7CEF-4FFF-83C5-B8CC605EDD5B}"/>
              </a:ext>
            </a:extLst>
          </p:cNvPr>
          <p:cNvSpPr txBox="1"/>
          <p:nvPr/>
        </p:nvSpPr>
        <p:spPr>
          <a:xfrm>
            <a:off x="5749277" y="5957489"/>
            <a:ext cx="4963745" cy="830997"/>
          </a:xfrm>
          <a:prstGeom prst="rect">
            <a:avLst/>
          </a:prstGeom>
          <a:noFill/>
        </p:spPr>
        <p:txBody>
          <a:bodyPr wrap="square" rtlCol="0">
            <a:spAutoFit/>
          </a:bodyPr>
          <a:lstStyle/>
          <a:p>
            <a:r>
              <a:rPr lang="en-US" altLang="ja-JP" sz="4800" b="1" dirty="0">
                <a:solidFill>
                  <a:srgbClr val="FF0000"/>
                </a:solidFill>
              </a:rPr>
              <a:t>1</a:t>
            </a:r>
            <a:r>
              <a:rPr lang="ja-JP" altLang="en-US" sz="4800" b="1" dirty="0">
                <a:solidFill>
                  <a:srgbClr val="FF0000"/>
                </a:solidFill>
              </a:rPr>
              <a:t>個</a:t>
            </a:r>
            <a:r>
              <a:rPr kumimoji="1" lang="ja-JP" altLang="en-US" sz="4800" b="1" dirty="0">
                <a:solidFill>
                  <a:srgbClr val="FF0000"/>
                </a:solidFill>
              </a:rPr>
              <a:t>あたり</a:t>
            </a:r>
            <a:r>
              <a:rPr kumimoji="1" lang="en-US" altLang="ja-JP" sz="4800" b="1" dirty="0">
                <a:solidFill>
                  <a:srgbClr val="FF0000"/>
                </a:solidFill>
              </a:rPr>
              <a:t>20</a:t>
            </a:r>
            <a:r>
              <a:rPr kumimoji="1" lang="ja-JP" altLang="en-US" sz="4800" b="1" dirty="0">
                <a:solidFill>
                  <a:srgbClr val="FF0000"/>
                </a:solidFill>
              </a:rPr>
              <a:t>円</a:t>
            </a:r>
            <a:endParaRPr kumimoji="1" lang="ja-JP" altLang="en-US" sz="3200" b="1" dirty="0">
              <a:solidFill>
                <a:srgbClr val="FF0000"/>
              </a:solidFill>
            </a:endParaRPr>
          </a:p>
        </p:txBody>
      </p:sp>
      <p:sp>
        <p:nvSpPr>
          <p:cNvPr id="23" name="テキスト ボックス 22">
            <a:extLst>
              <a:ext uri="{FF2B5EF4-FFF2-40B4-BE49-F238E27FC236}">
                <a16:creationId xmlns:a16="http://schemas.microsoft.com/office/drawing/2014/main" id="{B4EE57F7-7CBD-4132-9CBF-1BC7B6D48180}"/>
              </a:ext>
            </a:extLst>
          </p:cNvPr>
          <p:cNvSpPr txBox="1"/>
          <p:nvPr/>
        </p:nvSpPr>
        <p:spPr>
          <a:xfrm>
            <a:off x="2713041" y="4225306"/>
            <a:ext cx="2649968" cy="769441"/>
          </a:xfrm>
          <a:prstGeom prst="rect">
            <a:avLst/>
          </a:prstGeom>
          <a:noFill/>
        </p:spPr>
        <p:txBody>
          <a:bodyPr wrap="square" rtlCol="0">
            <a:spAutoFit/>
          </a:bodyPr>
          <a:lstStyle/>
          <a:p>
            <a:r>
              <a:rPr lang="en-US" altLang="ja-JP" sz="4400" b="1" dirty="0"/>
              <a:t>21.66…</a:t>
            </a:r>
            <a:endParaRPr kumimoji="1" lang="ja-JP" altLang="en-US" sz="6000" b="1" dirty="0"/>
          </a:p>
        </p:txBody>
      </p:sp>
      <p:grpSp>
        <p:nvGrpSpPr>
          <p:cNvPr id="3" name="グループ化 2">
            <a:extLst>
              <a:ext uri="{FF2B5EF4-FFF2-40B4-BE49-F238E27FC236}">
                <a16:creationId xmlns:a16="http://schemas.microsoft.com/office/drawing/2014/main" id="{BD8FFBEE-FF63-415F-8E93-D16C88A0EC20}"/>
              </a:ext>
            </a:extLst>
          </p:cNvPr>
          <p:cNvGrpSpPr/>
          <p:nvPr/>
        </p:nvGrpSpPr>
        <p:grpSpPr>
          <a:xfrm>
            <a:off x="127946" y="4225306"/>
            <a:ext cx="2557738" cy="829925"/>
            <a:chOff x="74704" y="3701497"/>
            <a:chExt cx="2557738" cy="829925"/>
          </a:xfrm>
        </p:grpSpPr>
        <p:sp>
          <p:nvSpPr>
            <p:cNvPr id="18" name="テキスト ボックス 17">
              <a:extLst>
                <a:ext uri="{FF2B5EF4-FFF2-40B4-BE49-F238E27FC236}">
                  <a16:creationId xmlns:a16="http://schemas.microsoft.com/office/drawing/2014/main" id="{FBC49355-8C3C-42BD-B5C7-CD02FCFABAFA}"/>
                </a:ext>
              </a:extLst>
            </p:cNvPr>
            <p:cNvSpPr txBox="1"/>
            <p:nvPr/>
          </p:nvSpPr>
          <p:spPr>
            <a:xfrm>
              <a:off x="1133273" y="3725074"/>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20" name="テキスト ボックス 19">
              <a:extLst>
                <a:ext uri="{FF2B5EF4-FFF2-40B4-BE49-F238E27FC236}">
                  <a16:creationId xmlns:a16="http://schemas.microsoft.com/office/drawing/2014/main" id="{69967606-6E3E-4AE3-A5DA-A022EEF0340F}"/>
                </a:ext>
              </a:extLst>
            </p:cNvPr>
            <p:cNvSpPr txBox="1"/>
            <p:nvPr/>
          </p:nvSpPr>
          <p:spPr>
            <a:xfrm>
              <a:off x="1666237" y="3725074"/>
              <a:ext cx="576850" cy="769441"/>
            </a:xfrm>
            <a:prstGeom prst="rect">
              <a:avLst/>
            </a:prstGeom>
            <a:noFill/>
          </p:spPr>
          <p:txBody>
            <a:bodyPr wrap="square" rtlCol="0">
              <a:spAutoFit/>
            </a:bodyPr>
            <a:lstStyle/>
            <a:p>
              <a:r>
                <a:rPr lang="en-US" altLang="ja-JP" sz="4400" b="1" dirty="0"/>
                <a:t>6</a:t>
              </a:r>
              <a:endParaRPr kumimoji="1" lang="ja-JP" altLang="en-US" sz="6000" b="1" dirty="0"/>
            </a:p>
          </p:txBody>
        </p:sp>
        <p:sp>
          <p:nvSpPr>
            <p:cNvPr id="24" name="テキスト ボックス 23">
              <a:extLst>
                <a:ext uri="{FF2B5EF4-FFF2-40B4-BE49-F238E27FC236}">
                  <a16:creationId xmlns:a16="http://schemas.microsoft.com/office/drawing/2014/main" id="{88B5566A-165A-46CF-959D-2B81EFFC3275}"/>
                </a:ext>
              </a:extLst>
            </p:cNvPr>
            <p:cNvSpPr txBox="1"/>
            <p:nvPr/>
          </p:nvSpPr>
          <p:spPr>
            <a:xfrm>
              <a:off x="2055592" y="3701497"/>
              <a:ext cx="576850" cy="769441"/>
            </a:xfrm>
            <a:prstGeom prst="rect">
              <a:avLst/>
            </a:prstGeom>
            <a:noFill/>
          </p:spPr>
          <p:txBody>
            <a:bodyPr wrap="square" rtlCol="0">
              <a:spAutoFit/>
            </a:bodyPr>
            <a:lstStyle/>
            <a:p>
              <a:r>
                <a:rPr lang="ja-JP" altLang="en-US" sz="4400" b="1" dirty="0"/>
                <a:t>＝</a:t>
              </a:r>
              <a:endParaRPr kumimoji="1" lang="ja-JP" altLang="en-US" sz="6000" b="1" dirty="0"/>
            </a:p>
          </p:txBody>
        </p:sp>
        <p:sp>
          <p:nvSpPr>
            <p:cNvPr id="25" name="テキスト ボックス 24">
              <a:extLst>
                <a:ext uri="{FF2B5EF4-FFF2-40B4-BE49-F238E27FC236}">
                  <a16:creationId xmlns:a16="http://schemas.microsoft.com/office/drawing/2014/main" id="{9900043B-374F-4B84-A0C5-C7F215F235BA}"/>
                </a:ext>
              </a:extLst>
            </p:cNvPr>
            <p:cNvSpPr txBox="1"/>
            <p:nvPr/>
          </p:nvSpPr>
          <p:spPr>
            <a:xfrm>
              <a:off x="74704" y="3761981"/>
              <a:ext cx="1269075" cy="769441"/>
            </a:xfrm>
            <a:prstGeom prst="rect">
              <a:avLst/>
            </a:prstGeom>
            <a:noFill/>
          </p:spPr>
          <p:txBody>
            <a:bodyPr wrap="square" rtlCol="0">
              <a:spAutoFit/>
            </a:bodyPr>
            <a:lstStyle/>
            <a:p>
              <a:r>
                <a:rPr lang="en-US" altLang="ja-JP" sz="4400" b="1" dirty="0"/>
                <a:t>130</a:t>
              </a:r>
              <a:endParaRPr kumimoji="1" lang="ja-JP" altLang="en-US" sz="6000" b="1" dirty="0"/>
            </a:p>
          </p:txBody>
        </p:sp>
      </p:grpSp>
      <p:sp>
        <p:nvSpPr>
          <p:cNvPr id="33" name="テキスト ボックス 32">
            <a:extLst>
              <a:ext uri="{FF2B5EF4-FFF2-40B4-BE49-F238E27FC236}">
                <a16:creationId xmlns:a16="http://schemas.microsoft.com/office/drawing/2014/main" id="{8B63AA6E-8B85-4C48-A1D7-50E3B16CF55E}"/>
              </a:ext>
            </a:extLst>
          </p:cNvPr>
          <p:cNvSpPr txBox="1"/>
          <p:nvPr/>
        </p:nvSpPr>
        <p:spPr>
          <a:xfrm>
            <a:off x="8773069" y="4225306"/>
            <a:ext cx="1018558" cy="769441"/>
          </a:xfrm>
          <a:prstGeom prst="rect">
            <a:avLst/>
          </a:prstGeom>
          <a:noFill/>
        </p:spPr>
        <p:txBody>
          <a:bodyPr wrap="square" rtlCol="0">
            <a:spAutoFit/>
          </a:bodyPr>
          <a:lstStyle/>
          <a:p>
            <a:r>
              <a:rPr lang="en-US" altLang="ja-JP" sz="4400" b="1" dirty="0"/>
              <a:t>20</a:t>
            </a:r>
            <a:endParaRPr kumimoji="1" lang="ja-JP" altLang="en-US" sz="6000" b="1" dirty="0"/>
          </a:p>
        </p:txBody>
      </p:sp>
      <p:grpSp>
        <p:nvGrpSpPr>
          <p:cNvPr id="4" name="グループ化 3">
            <a:extLst>
              <a:ext uri="{FF2B5EF4-FFF2-40B4-BE49-F238E27FC236}">
                <a16:creationId xmlns:a16="http://schemas.microsoft.com/office/drawing/2014/main" id="{EBB9AD72-B556-4F9F-9BFD-18229688D804}"/>
              </a:ext>
            </a:extLst>
          </p:cNvPr>
          <p:cNvGrpSpPr/>
          <p:nvPr/>
        </p:nvGrpSpPr>
        <p:grpSpPr>
          <a:xfrm>
            <a:off x="5834535" y="4225306"/>
            <a:ext cx="2942657" cy="806348"/>
            <a:chOff x="5834535" y="4379810"/>
            <a:chExt cx="2942657" cy="806348"/>
          </a:xfrm>
        </p:grpSpPr>
        <p:sp>
          <p:nvSpPr>
            <p:cNvPr id="31" name="テキスト ボックス 30">
              <a:extLst>
                <a:ext uri="{FF2B5EF4-FFF2-40B4-BE49-F238E27FC236}">
                  <a16:creationId xmlns:a16="http://schemas.microsoft.com/office/drawing/2014/main" id="{5CCC9A53-22B0-4B88-AA99-476F6FD2202A}"/>
                </a:ext>
              </a:extLst>
            </p:cNvPr>
            <p:cNvSpPr txBox="1"/>
            <p:nvPr/>
          </p:nvSpPr>
          <p:spPr>
            <a:xfrm>
              <a:off x="6893104" y="4379810"/>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32" name="テキスト ボックス 31">
              <a:extLst>
                <a:ext uri="{FF2B5EF4-FFF2-40B4-BE49-F238E27FC236}">
                  <a16:creationId xmlns:a16="http://schemas.microsoft.com/office/drawing/2014/main" id="{1698E90A-7D23-4127-8155-C5CA7507BCB9}"/>
                </a:ext>
              </a:extLst>
            </p:cNvPr>
            <p:cNvSpPr txBox="1"/>
            <p:nvPr/>
          </p:nvSpPr>
          <p:spPr>
            <a:xfrm>
              <a:off x="7426068" y="4379810"/>
              <a:ext cx="858324" cy="769441"/>
            </a:xfrm>
            <a:prstGeom prst="rect">
              <a:avLst/>
            </a:prstGeom>
            <a:noFill/>
          </p:spPr>
          <p:txBody>
            <a:bodyPr wrap="square" rtlCol="0">
              <a:spAutoFit/>
            </a:bodyPr>
            <a:lstStyle/>
            <a:p>
              <a:r>
                <a:rPr lang="en-US" altLang="ja-JP" sz="4400" b="1" dirty="0"/>
                <a:t>10</a:t>
              </a:r>
              <a:endParaRPr kumimoji="1" lang="ja-JP" altLang="en-US" sz="6000" b="1" dirty="0"/>
            </a:p>
          </p:txBody>
        </p:sp>
        <p:sp>
          <p:nvSpPr>
            <p:cNvPr id="34" name="テキスト ボックス 33">
              <a:extLst>
                <a:ext uri="{FF2B5EF4-FFF2-40B4-BE49-F238E27FC236}">
                  <a16:creationId xmlns:a16="http://schemas.microsoft.com/office/drawing/2014/main" id="{02F1DA90-9249-4C27-9CAB-013ACF9349A8}"/>
                </a:ext>
              </a:extLst>
            </p:cNvPr>
            <p:cNvSpPr txBox="1"/>
            <p:nvPr/>
          </p:nvSpPr>
          <p:spPr>
            <a:xfrm>
              <a:off x="8200342" y="4393048"/>
              <a:ext cx="576850" cy="769441"/>
            </a:xfrm>
            <a:prstGeom prst="rect">
              <a:avLst/>
            </a:prstGeom>
            <a:noFill/>
          </p:spPr>
          <p:txBody>
            <a:bodyPr wrap="square" rtlCol="0">
              <a:spAutoFit/>
            </a:bodyPr>
            <a:lstStyle/>
            <a:p>
              <a:r>
                <a:rPr lang="ja-JP" altLang="en-US" sz="4400" b="1" dirty="0"/>
                <a:t>＝</a:t>
              </a:r>
              <a:endParaRPr kumimoji="1" lang="ja-JP" altLang="en-US" sz="6000" b="1" dirty="0"/>
            </a:p>
          </p:txBody>
        </p:sp>
        <p:sp>
          <p:nvSpPr>
            <p:cNvPr id="35" name="テキスト ボックス 34">
              <a:extLst>
                <a:ext uri="{FF2B5EF4-FFF2-40B4-BE49-F238E27FC236}">
                  <a16:creationId xmlns:a16="http://schemas.microsoft.com/office/drawing/2014/main" id="{6824F8DE-9A86-4838-80CD-693B707955E7}"/>
                </a:ext>
              </a:extLst>
            </p:cNvPr>
            <p:cNvSpPr txBox="1"/>
            <p:nvPr/>
          </p:nvSpPr>
          <p:spPr>
            <a:xfrm>
              <a:off x="5834535" y="4416717"/>
              <a:ext cx="1269075" cy="769441"/>
            </a:xfrm>
            <a:prstGeom prst="rect">
              <a:avLst/>
            </a:prstGeom>
            <a:noFill/>
          </p:spPr>
          <p:txBody>
            <a:bodyPr wrap="square" rtlCol="0">
              <a:spAutoFit/>
            </a:bodyPr>
            <a:lstStyle/>
            <a:p>
              <a:r>
                <a:rPr lang="en-US" altLang="ja-JP" sz="4400" b="1" dirty="0"/>
                <a:t>200</a:t>
              </a:r>
              <a:endParaRPr kumimoji="1" lang="ja-JP" altLang="en-US" sz="6000" b="1" dirty="0"/>
            </a:p>
          </p:txBody>
        </p:sp>
      </p:grpSp>
      <p:sp>
        <p:nvSpPr>
          <p:cNvPr id="26" name="テキスト ボックス 25">
            <a:extLst>
              <a:ext uri="{FF2B5EF4-FFF2-40B4-BE49-F238E27FC236}">
                <a16:creationId xmlns:a16="http://schemas.microsoft.com/office/drawing/2014/main" id="{2C5B13A1-9FE5-4467-90DD-06FDCE60DE5B}"/>
              </a:ext>
            </a:extLst>
          </p:cNvPr>
          <p:cNvSpPr txBox="1"/>
          <p:nvPr/>
        </p:nvSpPr>
        <p:spPr>
          <a:xfrm>
            <a:off x="1694222" y="1749577"/>
            <a:ext cx="5798743" cy="830997"/>
          </a:xfrm>
          <a:prstGeom prst="rect">
            <a:avLst/>
          </a:prstGeom>
          <a:noFill/>
        </p:spPr>
        <p:txBody>
          <a:bodyPr wrap="square" rtlCol="0">
            <a:spAutoFit/>
          </a:bodyPr>
          <a:lstStyle/>
          <a:p>
            <a:r>
              <a:rPr kumimoji="1" lang="ja-JP" altLang="en-US" sz="4800" b="1" dirty="0"/>
              <a:t>くらべやすいように</a:t>
            </a:r>
            <a:endParaRPr kumimoji="1" lang="ja-JP" altLang="en-US" sz="3200" b="1" dirty="0"/>
          </a:p>
        </p:txBody>
      </p:sp>
      <p:sp>
        <p:nvSpPr>
          <p:cNvPr id="27" name="テキスト ボックス 26">
            <a:extLst>
              <a:ext uri="{FF2B5EF4-FFF2-40B4-BE49-F238E27FC236}">
                <a16:creationId xmlns:a16="http://schemas.microsoft.com/office/drawing/2014/main" id="{550C6EC8-DD28-4B51-968C-97FF14020B1A}"/>
              </a:ext>
            </a:extLst>
          </p:cNvPr>
          <p:cNvSpPr txBox="1"/>
          <p:nvPr/>
        </p:nvSpPr>
        <p:spPr>
          <a:xfrm>
            <a:off x="1186515" y="2524404"/>
            <a:ext cx="8171204" cy="830997"/>
          </a:xfrm>
          <a:prstGeom prst="rect">
            <a:avLst/>
          </a:prstGeom>
          <a:noFill/>
        </p:spPr>
        <p:txBody>
          <a:bodyPr wrap="square" rtlCol="0">
            <a:spAutoFit/>
          </a:bodyPr>
          <a:lstStyle/>
          <a:p>
            <a:r>
              <a:rPr kumimoji="1" lang="en-US" altLang="ja-JP" sz="4800" b="1" dirty="0"/>
              <a:t>1</a:t>
            </a:r>
            <a:r>
              <a:rPr kumimoji="1" lang="ja-JP" altLang="en-US" sz="4800" b="1" dirty="0"/>
              <a:t>個あたりのねだんにしよう</a:t>
            </a:r>
            <a:endParaRPr kumimoji="1" lang="ja-JP" altLang="en-US" sz="3200" b="1" dirty="0"/>
          </a:p>
        </p:txBody>
      </p:sp>
    </p:spTree>
    <p:extLst>
      <p:ext uri="{BB962C8B-B14F-4D97-AF65-F5344CB8AC3E}">
        <p14:creationId xmlns:p14="http://schemas.microsoft.com/office/powerpoint/2010/main" val="250657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2" grpId="0" animBg="1"/>
      <p:bldP spid="10" grpId="0"/>
      <p:bldP spid="15" grpId="0"/>
      <p:bldP spid="17" grpId="0" animBg="1"/>
      <p:bldP spid="22" grpId="0"/>
      <p:bldP spid="14" grpId="0"/>
      <p:bldP spid="16" grpId="0"/>
      <p:bldP spid="23" grpId="0"/>
      <p:bldP spid="33" grpId="0"/>
      <p:bldP spid="26"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62C4177-41D5-4258-8C3D-12C7C0E7B5A3}"/>
              </a:ext>
            </a:extLst>
          </p:cNvPr>
          <p:cNvSpPr txBox="1"/>
          <p:nvPr/>
        </p:nvSpPr>
        <p:spPr>
          <a:xfrm>
            <a:off x="254500" y="78758"/>
            <a:ext cx="3367934" cy="646331"/>
          </a:xfrm>
          <a:prstGeom prst="rect">
            <a:avLst/>
          </a:prstGeom>
          <a:noFill/>
        </p:spPr>
        <p:txBody>
          <a:bodyPr wrap="square" rtlCol="0">
            <a:spAutoFit/>
          </a:bodyPr>
          <a:lstStyle/>
          <a:p>
            <a:r>
              <a:rPr kumimoji="1" lang="en-US" altLang="ja-JP" sz="3600" b="1" dirty="0"/>
              <a:t>P223</a:t>
            </a:r>
            <a:r>
              <a:rPr kumimoji="1" lang="ja-JP" altLang="en-US" sz="3600" b="1" dirty="0"/>
              <a:t>の　</a:t>
            </a:r>
            <a:r>
              <a:rPr kumimoji="1" lang="en-US" altLang="ja-JP" sz="3600" b="1" dirty="0"/>
              <a:t>1</a:t>
            </a:r>
            <a:r>
              <a:rPr kumimoji="1" lang="ja-JP" altLang="en-US" sz="3600" b="1" dirty="0"/>
              <a:t>　</a:t>
            </a:r>
          </a:p>
        </p:txBody>
      </p:sp>
      <p:sp>
        <p:nvSpPr>
          <p:cNvPr id="8" name="テキスト ボックス 7">
            <a:extLst>
              <a:ext uri="{FF2B5EF4-FFF2-40B4-BE49-F238E27FC236}">
                <a16:creationId xmlns:a16="http://schemas.microsoft.com/office/drawing/2014/main" id="{12CC08CA-1C71-4688-899C-D77B65D1A0D3}"/>
              </a:ext>
            </a:extLst>
          </p:cNvPr>
          <p:cNvSpPr txBox="1"/>
          <p:nvPr/>
        </p:nvSpPr>
        <p:spPr>
          <a:xfrm>
            <a:off x="1046784" y="644248"/>
            <a:ext cx="10098431" cy="2308324"/>
          </a:xfrm>
          <a:prstGeom prst="rect">
            <a:avLst/>
          </a:prstGeom>
          <a:noFill/>
        </p:spPr>
        <p:txBody>
          <a:bodyPr wrap="square" rtlCol="0">
            <a:spAutoFit/>
          </a:bodyPr>
          <a:lstStyle/>
          <a:p>
            <a:r>
              <a:rPr kumimoji="1" lang="ja-JP" altLang="en-US" sz="3600" b="1" dirty="0">
                <a:solidFill>
                  <a:srgbClr val="00B050"/>
                </a:solidFill>
              </a:rPr>
              <a:t>時速</a:t>
            </a:r>
            <a:r>
              <a:rPr kumimoji="1" lang="en-US" altLang="ja-JP" sz="3600" b="1" dirty="0"/>
              <a:t>230km</a:t>
            </a:r>
            <a:r>
              <a:rPr lang="ja-JP" altLang="en-US" sz="3600" b="1" dirty="0"/>
              <a:t>で走る新幹線があります。</a:t>
            </a:r>
            <a:endParaRPr lang="en-US" altLang="ja-JP" sz="3600" b="1" dirty="0"/>
          </a:p>
          <a:p>
            <a:r>
              <a:rPr kumimoji="1" lang="ja-JP" altLang="en-US" sz="3600" b="1" dirty="0"/>
              <a:t>この新幹線が</a:t>
            </a:r>
            <a:r>
              <a:rPr kumimoji="1" lang="en-US" altLang="ja-JP" sz="3600" b="1" dirty="0"/>
              <a:t>2</a:t>
            </a:r>
            <a:r>
              <a:rPr kumimoji="1" lang="ja-JP" altLang="en-US" sz="3600" b="1" dirty="0">
                <a:solidFill>
                  <a:srgbClr val="00B050"/>
                </a:solidFill>
              </a:rPr>
              <a:t>時間</a:t>
            </a:r>
            <a:r>
              <a:rPr kumimoji="1" lang="ja-JP" altLang="en-US" sz="3600" b="1" dirty="0"/>
              <a:t>走り続けるとすると，</a:t>
            </a:r>
            <a:endParaRPr kumimoji="1" lang="en-US" altLang="ja-JP" sz="3600" b="1" dirty="0"/>
          </a:p>
          <a:p>
            <a:r>
              <a:rPr kumimoji="1" lang="ja-JP" altLang="en-US" sz="3600" b="1" dirty="0"/>
              <a:t>何</a:t>
            </a:r>
            <a:r>
              <a:rPr kumimoji="1" lang="en-US" altLang="ja-JP" sz="3600" b="1" dirty="0"/>
              <a:t>km</a:t>
            </a:r>
            <a:r>
              <a:rPr kumimoji="1" lang="ja-JP" altLang="en-US" sz="3600" b="1" dirty="0"/>
              <a:t>進みますか。</a:t>
            </a:r>
            <a:endParaRPr kumimoji="1" lang="en-US" altLang="ja-JP" sz="3600" b="1" dirty="0"/>
          </a:p>
          <a:p>
            <a:r>
              <a:rPr kumimoji="1" lang="ja-JP" altLang="en-US" sz="3600" b="1" dirty="0"/>
              <a:t>また，</a:t>
            </a:r>
            <a:r>
              <a:rPr kumimoji="1" lang="en-US" altLang="ja-JP" sz="3600" b="1" dirty="0"/>
              <a:t>3</a:t>
            </a:r>
            <a:r>
              <a:rPr kumimoji="1" lang="ja-JP" altLang="en-US" sz="3600" b="1" dirty="0">
                <a:solidFill>
                  <a:srgbClr val="00B050"/>
                </a:solidFill>
              </a:rPr>
              <a:t>時間</a:t>
            </a:r>
            <a:r>
              <a:rPr kumimoji="1" lang="en-US" altLang="ja-JP" sz="3600" b="1" dirty="0"/>
              <a:t>30</a:t>
            </a:r>
            <a:r>
              <a:rPr kumimoji="1" lang="ja-JP" altLang="en-US" sz="3600" b="1" dirty="0">
                <a:solidFill>
                  <a:srgbClr val="0070C0"/>
                </a:solidFill>
              </a:rPr>
              <a:t>分</a:t>
            </a:r>
            <a:r>
              <a:rPr kumimoji="1" lang="ja-JP" altLang="en-US" sz="3600" b="1" dirty="0"/>
              <a:t>では，何</a:t>
            </a:r>
            <a:r>
              <a:rPr kumimoji="1" lang="en-US" altLang="ja-JP" sz="3600" b="1" dirty="0"/>
              <a:t>km</a:t>
            </a:r>
            <a:r>
              <a:rPr lang="ja-JP" altLang="en-US" sz="3600" b="1" dirty="0"/>
              <a:t>進みますか。</a:t>
            </a:r>
            <a:endParaRPr kumimoji="1" lang="en-US" altLang="ja-JP" sz="3600" b="1" dirty="0"/>
          </a:p>
        </p:txBody>
      </p:sp>
      <p:sp>
        <p:nvSpPr>
          <p:cNvPr id="10" name="二等辺三角形 9">
            <a:extLst>
              <a:ext uri="{FF2B5EF4-FFF2-40B4-BE49-F238E27FC236}">
                <a16:creationId xmlns:a16="http://schemas.microsoft.com/office/drawing/2014/main" id="{8EE3AF7C-B8FC-4E2D-B858-985E2264D133}"/>
              </a:ext>
            </a:extLst>
          </p:cNvPr>
          <p:cNvSpPr/>
          <p:nvPr/>
        </p:nvSpPr>
        <p:spPr>
          <a:xfrm>
            <a:off x="2126273" y="-28898"/>
            <a:ext cx="750547" cy="628971"/>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58FED6F-9CCB-4C7C-9F6D-5B49ACFB98F2}"/>
              </a:ext>
            </a:extLst>
          </p:cNvPr>
          <p:cNvSpPr txBox="1"/>
          <p:nvPr/>
        </p:nvSpPr>
        <p:spPr>
          <a:xfrm>
            <a:off x="789546" y="2897297"/>
            <a:ext cx="895978" cy="769441"/>
          </a:xfrm>
          <a:prstGeom prst="rect">
            <a:avLst/>
          </a:prstGeom>
          <a:noFill/>
        </p:spPr>
        <p:txBody>
          <a:bodyPr wrap="square" rtlCol="0">
            <a:spAutoFit/>
          </a:bodyPr>
          <a:lstStyle/>
          <a:p>
            <a:r>
              <a:rPr kumimoji="1" lang="ja-JP" altLang="en-US" sz="4400" b="1" dirty="0"/>
              <a:t>式</a:t>
            </a:r>
          </a:p>
        </p:txBody>
      </p:sp>
      <p:sp>
        <p:nvSpPr>
          <p:cNvPr id="12" name="テキスト ボックス 11">
            <a:extLst>
              <a:ext uri="{FF2B5EF4-FFF2-40B4-BE49-F238E27FC236}">
                <a16:creationId xmlns:a16="http://schemas.microsoft.com/office/drawing/2014/main" id="{56E8067F-4D29-4E8B-96BF-7DF12CA94C54}"/>
              </a:ext>
            </a:extLst>
          </p:cNvPr>
          <p:cNvSpPr txBox="1"/>
          <p:nvPr/>
        </p:nvSpPr>
        <p:spPr>
          <a:xfrm>
            <a:off x="1847616" y="2897296"/>
            <a:ext cx="4473463" cy="769441"/>
          </a:xfrm>
          <a:prstGeom prst="rect">
            <a:avLst/>
          </a:prstGeom>
          <a:noFill/>
        </p:spPr>
        <p:txBody>
          <a:bodyPr wrap="square" rtlCol="0">
            <a:spAutoFit/>
          </a:bodyPr>
          <a:lstStyle/>
          <a:p>
            <a:r>
              <a:rPr kumimoji="1" lang="en-US" altLang="ja-JP" sz="4400" b="1" dirty="0"/>
              <a:t>230×2</a:t>
            </a:r>
            <a:r>
              <a:rPr kumimoji="1" lang="ja-JP" altLang="en-US" sz="4400" b="1" dirty="0"/>
              <a:t>＝</a:t>
            </a:r>
            <a:r>
              <a:rPr lang="en-US" altLang="ja-JP" sz="4400" b="1" dirty="0"/>
              <a:t>460</a:t>
            </a:r>
            <a:endParaRPr kumimoji="1" lang="ja-JP" altLang="en-US" sz="4400" b="1" dirty="0"/>
          </a:p>
        </p:txBody>
      </p:sp>
      <p:sp>
        <p:nvSpPr>
          <p:cNvPr id="13" name="テキスト ボックス 12">
            <a:extLst>
              <a:ext uri="{FF2B5EF4-FFF2-40B4-BE49-F238E27FC236}">
                <a16:creationId xmlns:a16="http://schemas.microsoft.com/office/drawing/2014/main" id="{FC80F5AD-1F2F-4FD3-9C60-C19F3143BD94}"/>
              </a:ext>
            </a:extLst>
          </p:cNvPr>
          <p:cNvSpPr txBox="1"/>
          <p:nvPr/>
        </p:nvSpPr>
        <p:spPr>
          <a:xfrm>
            <a:off x="6949008" y="2849880"/>
            <a:ext cx="2095123" cy="769441"/>
          </a:xfrm>
          <a:prstGeom prst="rect">
            <a:avLst/>
          </a:prstGeom>
          <a:noFill/>
        </p:spPr>
        <p:txBody>
          <a:bodyPr wrap="square" rtlCol="0">
            <a:spAutoFit/>
          </a:bodyPr>
          <a:lstStyle/>
          <a:p>
            <a:r>
              <a:rPr kumimoji="1" lang="en-US" altLang="ja-JP" sz="4400" b="1" dirty="0"/>
              <a:t>460km</a:t>
            </a:r>
            <a:endParaRPr kumimoji="1" lang="ja-JP" altLang="en-US" sz="4400" b="1" dirty="0"/>
          </a:p>
        </p:txBody>
      </p:sp>
      <p:cxnSp>
        <p:nvCxnSpPr>
          <p:cNvPr id="14" name="直線コネクタ 13">
            <a:extLst>
              <a:ext uri="{FF2B5EF4-FFF2-40B4-BE49-F238E27FC236}">
                <a16:creationId xmlns:a16="http://schemas.microsoft.com/office/drawing/2014/main" id="{6D3C31C2-4D5A-4E25-9F8D-E92D79409FC8}"/>
              </a:ext>
            </a:extLst>
          </p:cNvPr>
          <p:cNvCxnSpPr>
            <a:cxnSpLocks/>
          </p:cNvCxnSpPr>
          <p:nvPr/>
        </p:nvCxnSpPr>
        <p:spPr>
          <a:xfrm>
            <a:off x="1053209" y="5405464"/>
            <a:ext cx="8707704" cy="0"/>
          </a:xfrm>
          <a:prstGeom prst="line">
            <a:avLst/>
          </a:prstGeom>
          <a:ln w="5715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0CAC8FF7-C46D-4997-B7E8-F59A0E447626}"/>
              </a:ext>
            </a:extLst>
          </p:cNvPr>
          <p:cNvSpPr txBox="1"/>
          <p:nvPr/>
        </p:nvSpPr>
        <p:spPr>
          <a:xfrm>
            <a:off x="789546" y="4539763"/>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6" name="テキスト ボックス 15">
            <a:extLst>
              <a:ext uri="{FF2B5EF4-FFF2-40B4-BE49-F238E27FC236}">
                <a16:creationId xmlns:a16="http://schemas.microsoft.com/office/drawing/2014/main" id="{A918EB6E-BEED-4E87-A883-491E87E4A3A1}"/>
              </a:ext>
            </a:extLst>
          </p:cNvPr>
          <p:cNvSpPr txBox="1"/>
          <p:nvPr/>
        </p:nvSpPr>
        <p:spPr>
          <a:xfrm>
            <a:off x="823002" y="6049807"/>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7" name="直線コネクタ 16">
            <a:extLst>
              <a:ext uri="{FF2B5EF4-FFF2-40B4-BE49-F238E27FC236}">
                <a16:creationId xmlns:a16="http://schemas.microsoft.com/office/drawing/2014/main" id="{E8A14081-CE6F-4C9F-9264-BA5793BF6A4C}"/>
              </a:ext>
            </a:extLst>
          </p:cNvPr>
          <p:cNvCxnSpPr>
            <a:cxnSpLocks/>
          </p:cNvCxnSpPr>
          <p:nvPr/>
        </p:nvCxnSpPr>
        <p:spPr>
          <a:xfrm>
            <a:off x="1053209" y="6138156"/>
            <a:ext cx="870770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18" name="グループ化 17">
            <a:extLst>
              <a:ext uri="{FF2B5EF4-FFF2-40B4-BE49-F238E27FC236}">
                <a16:creationId xmlns:a16="http://schemas.microsoft.com/office/drawing/2014/main" id="{A59AA6BD-B1DF-4600-A6D2-42DF92CC00EA}"/>
              </a:ext>
            </a:extLst>
          </p:cNvPr>
          <p:cNvGrpSpPr/>
          <p:nvPr/>
        </p:nvGrpSpPr>
        <p:grpSpPr>
          <a:xfrm>
            <a:off x="1053209" y="5118760"/>
            <a:ext cx="6832" cy="1038337"/>
            <a:chOff x="1501877" y="3520365"/>
            <a:chExt cx="6832" cy="1038337"/>
          </a:xfrm>
        </p:grpSpPr>
        <p:cxnSp>
          <p:nvCxnSpPr>
            <p:cNvPr id="19" name="直線コネクタ 18">
              <a:extLst>
                <a:ext uri="{FF2B5EF4-FFF2-40B4-BE49-F238E27FC236}">
                  <a16:creationId xmlns:a16="http://schemas.microsoft.com/office/drawing/2014/main" id="{6400B889-5713-489B-84FC-7C3E98BCC45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98C83D6-4EF4-483B-8A28-17E132EC0898}"/>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D47B1B92-A1DD-4E5A-B245-26F4EC3E4A4E}"/>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3F8AC254-0637-4E2B-A4B4-257C6BD83B82}"/>
              </a:ext>
            </a:extLst>
          </p:cNvPr>
          <p:cNvGrpSpPr/>
          <p:nvPr/>
        </p:nvGrpSpPr>
        <p:grpSpPr>
          <a:xfrm>
            <a:off x="2951041" y="5099819"/>
            <a:ext cx="0" cy="1038337"/>
            <a:chOff x="3395154" y="3501424"/>
            <a:chExt cx="0" cy="1038337"/>
          </a:xfrm>
        </p:grpSpPr>
        <p:cxnSp>
          <p:nvCxnSpPr>
            <p:cNvPr id="23" name="直線コネクタ 22">
              <a:extLst>
                <a:ext uri="{FF2B5EF4-FFF2-40B4-BE49-F238E27FC236}">
                  <a16:creationId xmlns:a16="http://schemas.microsoft.com/office/drawing/2014/main" id="{AE37479B-68AC-40C9-A15E-7F3405B70E6C}"/>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7C537EA-526A-49C8-AB76-738C7D163537}"/>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D197EC00-DC84-4E4B-9FD0-7476495C7E20}"/>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6" name="グループ化 25">
            <a:extLst>
              <a:ext uri="{FF2B5EF4-FFF2-40B4-BE49-F238E27FC236}">
                <a16:creationId xmlns:a16="http://schemas.microsoft.com/office/drawing/2014/main" id="{50B9618E-C37E-40C7-B69C-112B3EE91CF3}"/>
              </a:ext>
            </a:extLst>
          </p:cNvPr>
          <p:cNvGrpSpPr/>
          <p:nvPr/>
        </p:nvGrpSpPr>
        <p:grpSpPr>
          <a:xfrm>
            <a:off x="4842041" y="5118760"/>
            <a:ext cx="0" cy="1038337"/>
            <a:chOff x="5480149" y="4901718"/>
            <a:chExt cx="0" cy="1038337"/>
          </a:xfrm>
        </p:grpSpPr>
        <p:cxnSp>
          <p:nvCxnSpPr>
            <p:cNvPr id="27" name="直線コネクタ 26">
              <a:extLst>
                <a:ext uri="{FF2B5EF4-FFF2-40B4-BE49-F238E27FC236}">
                  <a16:creationId xmlns:a16="http://schemas.microsoft.com/office/drawing/2014/main" id="{248B8DBE-5E8E-4E67-B552-86179BDD606E}"/>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7180C312-C1B8-42E0-A2BE-34159AF70B19}"/>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3D32AF44-B005-4D75-B7ED-419278FE1F17}"/>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30" name="グループ化 29">
            <a:extLst>
              <a:ext uri="{FF2B5EF4-FFF2-40B4-BE49-F238E27FC236}">
                <a16:creationId xmlns:a16="http://schemas.microsoft.com/office/drawing/2014/main" id="{9A0CC805-A901-48C1-AB5A-C9678A478EE1}"/>
              </a:ext>
            </a:extLst>
          </p:cNvPr>
          <p:cNvGrpSpPr/>
          <p:nvPr/>
        </p:nvGrpSpPr>
        <p:grpSpPr>
          <a:xfrm>
            <a:off x="6733040" y="5118760"/>
            <a:ext cx="0" cy="1038337"/>
            <a:chOff x="7181708" y="3520365"/>
            <a:chExt cx="0" cy="1038337"/>
          </a:xfrm>
        </p:grpSpPr>
        <p:cxnSp>
          <p:nvCxnSpPr>
            <p:cNvPr id="31" name="直線コネクタ 30">
              <a:extLst>
                <a:ext uri="{FF2B5EF4-FFF2-40B4-BE49-F238E27FC236}">
                  <a16:creationId xmlns:a16="http://schemas.microsoft.com/office/drawing/2014/main" id="{4548769E-AB8C-40C2-AACF-9B0CC914BDD0}"/>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FD6D03D-E5B8-4C9C-90B9-EB149158B8DB}"/>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6406BE2E-361A-4B7A-B274-5B25304957C9}"/>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4C2C9B75-19C9-451F-9C77-BA99E35FDE1A}"/>
              </a:ext>
            </a:extLst>
          </p:cNvPr>
          <p:cNvSpPr txBox="1"/>
          <p:nvPr/>
        </p:nvSpPr>
        <p:spPr>
          <a:xfrm>
            <a:off x="2412135" y="4470354"/>
            <a:ext cx="1325309" cy="707886"/>
          </a:xfrm>
          <a:prstGeom prst="rect">
            <a:avLst/>
          </a:prstGeom>
          <a:noFill/>
        </p:spPr>
        <p:txBody>
          <a:bodyPr wrap="square" rtlCol="0">
            <a:spAutoFit/>
          </a:bodyPr>
          <a:lstStyle/>
          <a:p>
            <a:r>
              <a:rPr kumimoji="1" lang="en-US" altLang="ja-JP" sz="4000" b="1" dirty="0"/>
              <a:t>230</a:t>
            </a:r>
            <a:endParaRPr kumimoji="1" lang="ja-JP" altLang="en-US" sz="4000" b="1" dirty="0"/>
          </a:p>
        </p:txBody>
      </p:sp>
      <p:sp>
        <p:nvSpPr>
          <p:cNvPr id="35" name="テキスト ボックス 34">
            <a:extLst>
              <a:ext uri="{FF2B5EF4-FFF2-40B4-BE49-F238E27FC236}">
                <a16:creationId xmlns:a16="http://schemas.microsoft.com/office/drawing/2014/main" id="{B74B59F2-A696-4D86-8E28-CF45F570FC27}"/>
              </a:ext>
            </a:extLst>
          </p:cNvPr>
          <p:cNvSpPr txBox="1"/>
          <p:nvPr/>
        </p:nvSpPr>
        <p:spPr>
          <a:xfrm>
            <a:off x="2690494" y="6100841"/>
            <a:ext cx="606457" cy="707886"/>
          </a:xfrm>
          <a:prstGeom prst="rect">
            <a:avLst/>
          </a:prstGeom>
          <a:noFill/>
        </p:spPr>
        <p:txBody>
          <a:bodyPr wrap="square" rtlCol="0">
            <a:spAutoFit/>
          </a:bodyPr>
          <a:lstStyle/>
          <a:p>
            <a:r>
              <a:rPr kumimoji="1" lang="en-US" altLang="ja-JP" sz="4000" b="1" dirty="0"/>
              <a:t>1</a:t>
            </a:r>
            <a:endParaRPr kumimoji="1" lang="ja-JP" altLang="en-US" sz="4000" b="1" dirty="0"/>
          </a:p>
        </p:txBody>
      </p:sp>
      <p:sp>
        <p:nvSpPr>
          <p:cNvPr id="36" name="テキスト ボックス 35">
            <a:extLst>
              <a:ext uri="{FF2B5EF4-FFF2-40B4-BE49-F238E27FC236}">
                <a16:creationId xmlns:a16="http://schemas.microsoft.com/office/drawing/2014/main" id="{BCD44FDA-CA71-4072-B18B-4C2D54F5121D}"/>
              </a:ext>
            </a:extLst>
          </p:cNvPr>
          <p:cNvSpPr txBox="1"/>
          <p:nvPr/>
        </p:nvSpPr>
        <p:spPr>
          <a:xfrm>
            <a:off x="4618155" y="6100841"/>
            <a:ext cx="606457" cy="707886"/>
          </a:xfrm>
          <a:prstGeom prst="rect">
            <a:avLst/>
          </a:prstGeom>
          <a:noFill/>
        </p:spPr>
        <p:txBody>
          <a:bodyPr wrap="square" rtlCol="0">
            <a:spAutoFit/>
          </a:bodyPr>
          <a:lstStyle/>
          <a:p>
            <a:r>
              <a:rPr kumimoji="1" lang="en-US" altLang="ja-JP" sz="4000" b="1" dirty="0"/>
              <a:t>2</a:t>
            </a:r>
            <a:endParaRPr kumimoji="1" lang="ja-JP" altLang="en-US" sz="4000" b="1" dirty="0"/>
          </a:p>
        </p:txBody>
      </p:sp>
      <p:sp>
        <p:nvSpPr>
          <p:cNvPr id="38" name="四角形: 角を丸くする 37">
            <a:extLst>
              <a:ext uri="{FF2B5EF4-FFF2-40B4-BE49-F238E27FC236}">
                <a16:creationId xmlns:a16="http://schemas.microsoft.com/office/drawing/2014/main" id="{FE0E89B2-DC77-43B3-A177-856641741812}"/>
              </a:ext>
            </a:extLst>
          </p:cNvPr>
          <p:cNvSpPr/>
          <p:nvPr/>
        </p:nvSpPr>
        <p:spPr>
          <a:xfrm>
            <a:off x="4286024" y="4470354"/>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1BAB368-7D52-4C51-8C40-FA21670E81BA}"/>
              </a:ext>
            </a:extLst>
          </p:cNvPr>
          <p:cNvSpPr txBox="1"/>
          <p:nvPr/>
        </p:nvSpPr>
        <p:spPr>
          <a:xfrm>
            <a:off x="7260697" y="6107832"/>
            <a:ext cx="1062471" cy="707886"/>
          </a:xfrm>
          <a:prstGeom prst="rect">
            <a:avLst/>
          </a:prstGeom>
          <a:noFill/>
        </p:spPr>
        <p:txBody>
          <a:bodyPr wrap="square" rtlCol="0">
            <a:spAutoFit/>
          </a:bodyPr>
          <a:lstStyle/>
          <a:p>
            <a:r>
              <a:rPr kumimoji="1" lang="en-US" altLang="ja-JP" sz="4000" b="1" dirty="0"/>
              <a:t>3.5</a:t>
            </a:r>
          </a:p>
        </p:txBody>
      </p:sp>
      <p:sp>
        <p:nvSpPr>
          <p:cNvPr id="40" name="テキスト ボックス 39">
            <a:extLst>
              <a:ext uri="{FF2B5EF4-FFF2-40B4-BE49-F238E27FC236}">
                <a16:creationId xmlns:a16="http://schemas.microsoft.com/office/drawing/2014/main" id="{63C0FE52-671D-4C14-A8CC-055F04AA724B}"/>
              </a:ext>
            </a:extLst>
          </p:cNvPr>
          <p:cNvSpPr txBox="1"/>
          <p:nvPr/>
        </p:nvSpPr>
        <p:spPr>
          <a:xfrm>
            <a:off x="9786445" y="4528687"/>
            <a:ext cx="1673084" cy="769441"/>
          </a:xfrm>
          <a:prstGeom prst="rect">
            <a:avLst/>
          </a:prstGeom>
          <a:noFill/>
        </p:spPr>
        <p:txBody>
          <a:bodyPr wrap="square" rtlCol="0">
            <a:spAutoFit/>
          </a:bodyPr>
          <a:lstStyle/>
          <a:p>
            <a:r>
              <a:rPr kumimoji="1" lang="en-US" altLang="ja-JP" sz="4400" b="1" dirty="0"/>
              <a:t>(km)</a:t>
            </a:r>
            <a:endParaRPr kumimoji="1" lang="ja-JP" altLang="en-US" sz="4400" b="1" dirty="0"/>
          </a:p>
        </p:txBody>
      </p:sp>
      <p:sp>
        <p:nvSpPr>
          <p:cNvPr id="41" name="テキスト ボックス 40">
            <a:extLst>
              <a:ext uri="{FF2B5EF4-FFF2-40B4-BE49-F238E27FC236}">
                <a16:creationId xmlns:a16="http://schemas.microsoft.com/office/drawing/2014/main" id="{99D8D8F5-7ED3-449A-9D94-574F24DB73B1}"/>
              </a:ext>
            </a:extLst>
          </p:cNvPr>
          <p:cNvSpPr txBox="1"/>
          <p:nvPr/>
        </p:nvSpPr>
        <p:spPr>
          <a:xfrm>
            <a:off x="9767744" y="5938353"/>
            <a:ext cx="1923136" cy="769441"/>
          </a:xfrm>
          <a:prstGeom prst="rect">
            <a:avLst/>
          </a:prstGeom>
          <a:noFill/>
        </p:spPr>
        <p:txBody>
          <a:bodyPr wrap="square" rtlCol="0">
            <a:spAutoFit/>
          </a:bodyPr>
          <a:lstStyle/>
          <a:p>
            <a:r>
              <a:rPr kumimoji="1" lang="en-US" altLang="ja-JP" sz="4400" b="1" dirty="0"/>
              <a:t>(</a:t>
            </a:r>
            <a:r>
              <a:rPr kumimoji="1" lang="ja-JP" altLang="en-US" sz="4400" b="1" dirty="0"/>
              <a:t>時間</a:t>
            </a:r>
            <a:r>
              <a:rPr kumimoji="1" lang="en-US" altLang="ja-JP" sz="4400" b="1" dirty="0"/>
              <a:t>)</a:t>
            </a:r>
            <a:endParaRPr kumimoji="1" lang="ja-JP" altLang="en-US" sz="4400" b="1" dirty="0"/>
          </a:p>
        </p:txBody>
      </p:sp>
      <p:grpSp>
        <p:nvGrpSpPr>
          <p:cNvPr id="45" name="グループ化 44">
            <a:extLst>
              <a:ext uri="{FF2B5EF4-FFF2-40B4-BE49-F238E27FC236}">
                <a16:creationId xmlns:a16="http://schemas.microsoft.com/office/drawing/2014/main" id="{27CBB3F0-B44A-4CC3-9F14-8BA9C48E305D}"/>
              </a:ext>
            </a:extLst>
          </p:cNvPr>
          <p:cNvGrpSpPr/>
          <p:nvPr/>
        </p:nvGrpSpPr>
        <p:grpSpPr>
          <a:xfrm>
            <a:off x="7685540" y="5142612"/>
            <a:ext cx="0" cy="1038337"/>
            <a:chOff x="7181708" y="3520365"/>
            <a:chExt cx="0" cy="1038337"/>
          </a:xfrm>
        </p:grpSpPr>
        <p:cxnSp>
          <p:nvCxnSpPr>
            <p:cNvPr id="46" name="直線コネクタ 45">
              <a:extLst>
                <a:ext uri="{FF2B5EF4-FFF2-40B4-BE49-F238E27FC236}">
                  <a16:creationId xmlns:a16="http://schemas.microsoft.com/office/drawing/2014/main" id="{7615A417-75B1-4E86-BD7F-655ECB4B75C2}"/>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5C3E3EC7-CA1E-4AB9-BA39-698642D7E6D8}"/>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731FBC0A-61AB-48DF-9659-68670AE1C8A0}"/>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49" name="テキスト ボックス 48">
            <a:extLst>
              <a:ext uri="{FF2B5EF4-FFF2-40B4-BE49-F238E27FC236}">
                <a16:creationId xmlns:a16="http://schemas.microsoft.com/office/drawing/2014/main" id="{240553EE-5D81-479F-8792-33E1658B17BC}"/>
              </a:ext>
            </a:extLst>
          </p:cNvPr>
          <p:cNvSpPr txBox="1"/>
          <p:nvPr/>
        </p:nvSpPr>
        <p:spPr>
          <a:xfrm>
            <a:off x="6485783" y="6133379"/>
            <a:ext cx="494513" cy="707886"/>
          </a:xfrm>
          <a:prstGeom prst="rect">
            <a:avLst/>
          </a:prstGeom>
          <a:noFill/>
        </p:spPr>
        <p:txBody>
          <a:bodyPr wrap="square" rtlCol="0">
            <a:spAutoFit/>
          </a:bodyPr>
          <a:lstStyle/>
          <a:p>
            <a:r>
              <a:rPr kumimoji="1" lang="en-US" altLang="ja-JP" sz="4000" b="1" dirty="0"/>
              <a:t>3</a:t>
            </a:r>
          </a:p>
        </p:txBody>
      </p:sp>
      <p:grpSp>
        <p:nvGrpSpPr>
          <p:cNvPr id="50" name="グループ化 49">
            <a:extLst>
              <a:ext uri="{FF2B5EF4-FFF2-40B4-BE49-F238E27FC236}">
                <a16:creationId xmlns:a16="http://schemas.microsoft.com/office/drawing/2014/main" id="{7C6DA03B-C27B-4F97-B252-016A8C00B660}"/>
              </a:ext>
            </a:extLst>
          </p:cNvPr>
          <p:cNvGrpSpPr/>
          <p:nvPr/>
        </p:nvGrpSpPr>
        <p:grpSpPr>
          <a:xfrm>
            <a:off x="8558909" y="5126363"/>
            <a:ext cx="0" cy="1038337"/>
            <a:chOff x="7181708" y="3520365"/>
            <a:chExt cx="0" cy="1038337"/>
          </a:xfrm>
        </p:grpSpPr>
        <p:cxnSp>
          <p:nvCxnSpPr>
            <p:cNvPr id="51" name="直線コネクタ 50">
              <a:extLst>
                <a:ext uri="{FF2B5EF4-FFF2-40B4-BE49-F238E27FC236}">
                  <a16:creationId xmlns:a16="http://schemas.microsoft.com/office/drawing/2014/main" id="{AFE0EE14-D614-40A5-959C-828B3E768399}"/>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14A81FC-EA9F-4AF0-B3AB-D747504D2CD3}"/>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A9CAD8F3-0501-46E7-A582-DA4E41A83EA9}"/>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54" name="テキスト ボックス 53">
            <a:extLst>
              <a:ext uri="{FF2B5EF4-FFF2-40B4-BE49-F238E27FC236}">
                <a16:creationId xmlns:a16="http://schemas.microsoft.com/office/drawing/2014/main" id="{2F47ECAA-AE8D-4D8D-B4EC-999664FC2574}"/>
              </a:ext>
            </a:extLst>
          </p:cNvPr>
          <p:cNvSpPr txBox="1"/>
          <p:nvPr/>
        </p:nvSpPr>
        <p:spPr>
          <a:xfrm>
            <a:off x="8332577" y="6119013"/>
            <a:ext cx="494513" cy="707886"/>
          </a:xfrm>
          <a:prstGeom prst="rect">
            <a:avLst/>
          </a:prstGeom>
          <a:noFill/>
        </p:spPr>
        <p:txBody>
          <a:bodyPr wrap="square" rtlCol="0">
            <a:spAutoFit/>
          </a:bodyPr>
          <a:lstStyle/>
          <a:p>
            <a:r>
              <a:rPr kumimoji="1" lang="en-US" altLang="ja-JP" sz="4000" b="1" dirty="0"/>
              <a:t>4</a:t>
            </a:r>
          </a:p>
        </p:txBody>
      </p:sp>
      <p:sp>
        <p:nvSpPr>
          <p:cNvPr id="55" name="四角形: 角を丸くする 54">
            <a:extLst>
              <a:ext uri="{FF2B5EF4-FFF2-40B4-BE49-F238E27FC236}">
                <a16:creationId xmlns:a16="http://schemas.microsoft.com/office/drawing/2014/main" id="{1AE3FBED-E3D6-42E6-A949-FE96ED19602D}"/>
              </a:ext>
            </a:extLst>
          </p:cNvPr>
          <p:cNvSpPr/>
          <p:nvPr/>
        </p:nvSpPr>
        <p:spPr>
          <a:xfrm>
            <a:off x="7085614" y="4462925"/>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13B0F34E-243A-42E8-9553-FF41C8CDDE07}"/>
              </a:ext>
            </a:extLst>
          </p:cNvPr>
          <p:cNvSpPr/>
          <p:nvPr/>
        </p:nvSpPr>
        <p:spPr>
          <a:xfrm>
            <a:off x="2412135" y="4437697"/>
            <a:ext cx="1141213" cy="67225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34D988A4-7733-49C8-A480-0AC7A0FDC393}"/>
              </a:ext>
            </a:extLst>
          </p:cNvPr>
          <p:cNvSpPr txBox="1"/>
          <p:nvPr/>
        </p:nvSpPr>
        <p:spPr>
          <a:xfrm>
            <a:off x="789546" y="3599123"/>
            <a:ext cx="895978" cy="769441"/>
          </a:xfrm>
          <a:prstGeom prst="rect">
            <a:avLst/>
          </a:prstGeom>
          <a:noFill/>
        </p:spPr>
        <p:txBody>
          <a:bodyPr wrap="square" rtlCol="0">
            <a:spAutoFit/>
          </a:bodyPr>
          <a:lstStyle/>
          <a:p>
            <a:r>
              <a:rPr kumimoji="1" lang="ja-JP" altLang="en-US" sz="4400" b="1" dirty="0"/>
              <a:t>式</a:t>
            </a:r>
          </a:p>
        </p:txBody>
      </p:sp>
      <p:sp>
        <p:nvSpPr>
          <p:cNvPr id="58" name="テキスト ボックス 57">
            <a:extLst>
              <a:ext uri="{FF2B5EF4-FFF2-40B4-BE49-F238E27FC236}">
                <a16:creationId xmlns:a16="http://schemas.microsoft.com/office/drawing/2014/main" id="{EBCA4234-5006-4A2B-8ABD-42D8179232E1}"/>
              </a:ext>
            </a:extLst>
          </p:cNvPr>
          <p:cNvSpPr txBox="1"/>
          <p:nvPr/>
        </p:nvSpPr>
        <p:spPr>
          <a:xfrm>
            <a:off x="1847616" y="3599122"/>
            <a:ext cx="4473463" cy="769441"/>
          </a:xfrm>
          <a:prstGeom prst="rect">
            <a:avLst/>
          </a:prstGeom>
          <a:noFill/>
        </p:spPr>
        <p:txBody>
          <a:bodyPr wrap="square" rtlCol="0">
            <a:spAutoFit/>
          </a:bodyPr>
          <a:lstStyle/>
          <a:p>
            <a:r>
              <a:rPr kumimoji="1" lang="en-US" altLang="ja-JP" sz="4400" b="1" dirty="0"/>
              <a:t>230×3.5</a:t>
            </a:r>
            <a:r>
              <a:rPr kumimoji="1" lang="ja-JP" altLang="en-US" sz="4400" b="1" dirty="0"/>
              <a:t>＝</a:t>
            </a:r>
            <a:r>
              <a:rPr lang="en-US" altLang="ja-JP" sz="4400" b="1" dirty="0"/>
              <a:t>805</a:t>
            </a:r>
            <a:endParaRPr kumimoji="1" lang="ja-JP" altLang="en-US" sz="4400" b="1" dirty="0"/>
          </a:p>
        </p:txBody>
      </p:sp>
      <p:sp>
        <p:nvSpPr>
          <p:cNvPr id="59" name="テキスト ボックス 58">
            <a:extLst>
              <a:ext uri="{FF2B5EF4-FFF2-40B4-BE49-F238E27FC236}">
                <a16:creationId xmlns:a16="http://schemas.microsoft.com/office/drawing/2014/main" id="{8FB55E38-78AB-4B7A-8E43-88AAAEDC8FF7}"/>
              </a:ext>
            </a:extLst>
          </p:cNvPr>
          <p:cNvSpPr txBox="1"/>
          <p:nvPr/>
        </p:nvSpPr>
        <p:spPr>
          <a:xfrm>
            <a:off x="6949008" y="3551706"/>
            <a:ext cx="2095123" cy="769441"/>
          </a:xfrm>
          <a:prstGeom prst="rect">
            <a:avLst/>
          </a:prstGeom>
          <a:noFill/>
        </p:spPr>
        <p:txBody>
          <a:bodyPr wrap="square" rtlCol="0">
            <a:spAutoFit/>
          </a:bodyPr>
          <a:lstStyle/>
          <a:p>
            <a:r>
              <a:rPr kumimoji="1" lang="en-US" altLang="ja-JP" sz="4400" b="1" dirty="0"/>
              <a:t>805km</a:t>
            </a:r>
            <a:endParaRPr kumimoji="1" lang="ja-JP" altLang="en-US" sz="4400" b="1" dirty="0"/>
          </a:p>
        </p:txBody>
      </p:sp>
      <p:sp>
        <p:nvSpPr>
          <p:cNvPr id="60" name="テキスト ボックス 59">
            <a:extLst>
              <a:ext uri="{FF2B5EF4-FFF2-40B4-BE49-F238E27FC236}">
                <a16:creationId xmlns:a16="http://schemas.microsoft.com/office/drawing/2014/main" id="{C8A6EB45-9603-4AC6-BF72-CCB4E264A1A5}"/>
              </a:ext>
            </a:extLst>
          </p:cNvPr>
          <p:cNvSpPr txBox="1"/>
          <p:nvPr/>
        </p:nvSpPr>
        <p:spPr>
          <a:xfrm>
            <a:off x="4256845" y="4490859"/>
            <a:ext cx="1294249" cy="707886"/>
          </a:xfrm>
          <a:prstGeom prst="rect">
            <a:avLst/>
          </a:prstGeom>
          <a:noFill/>
        </p:spPr>
        <p:txBody>
          <a:bodyPr wrap="square" rtlCol="0">
            <a:spAutoFit/>
          </a:bodyPr>
          <a:lstStyle/>
          <a:p>
            <a:r>
              <a:rPr kumimoji="1" lang="en-US" altLang="ja-JP" sz="4000" b="1" dirty="0"/>
              <a:t>460</a:t>
            </a:r>
            <a:endParaRPr kumimoji="1" lang="ja-JP" altLang="en-US" sz="4000" b="1" dirty="0"/>
          </a:p>
        </p:txBody>
      </p:sp>
      <p:sp>
        <p:nvSpPr>
          <p:cNvPr id="61" name="テキスト ボックス 60">
            <a:extLst>
              <a:ext uri="{FF2B5EF4-FFF2-40B4-BE49-F238E27FC236}">
                <a16:creationId xmlns:a16="http://schemas.microsoft.com/office/drawing/2014/main" id="{6505C8C7-7235-407A-B639-056D9FAE1EDE}"/>
              </a:ext>
            </a:extLst>
          </p:cNvPr>
          <p:cNvSpPr txBox="1"/>
          <p:nvPr/>
        </p:nvSpPr>
        <p:spPr>
          <a:xfrm>
            <a:off x="7130966" y="4439245"/>
            <a:ext cx="1164234" cy="707886"/>
          </a:xfrm>
          <a:prstGeom prst="rect">
            <a:avLst/>
          </a:prstGeom>
          <a:noFill/>
        </p:spPr>
        <p:txBody>
          <a:bodyPr wrap="square" rtlCol="0">
            <a:spAutoFit/>
          </a:bodyPr>
          <a:lstStyle/>
          <a:p>
            <a:r>
              <a:rPr kumimoji="1" lang="en-US" altLang="ja-JP" sz="4000" b="1" dirty="0"/>
              <a:t>805</a:t>
            </a:r>
            <a:endParaRPr kumimoji="1" lang="ja-JP" altLang="en-US" sz="4000" b="1" dirty="0"/>
          </a:p>
        </p:txBody>
      </p:sp>
    </p:spTree>
    <p:extLst>
      <p:ext uri="{BB962C8B-B14F-4D97-AF65-F5344CB8AC3E}">
        <p14:creationId xmlns:p14="http://schemas.microsoft.com/office/powerpoint/2010/main" val="15293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P spid="16" grpId="0"/>
      <p:bldP spid="34" grpId="0"/>
      <p:bldP spid="35" grpId="0"/>
      <p:bldP spid="36" grpId="0"/>
      <p:bldP spid="38" grpId="0" animBg="1"/>
      <p:bldP spid="39" grpId="0"/>
      <p:bldP spid="40" grpId="0"/>
      <p:bldP spid="41" grpId="0"/>
      <p:bldP spid="49" grpId="0"/>
      <p:bldP spid="54" grpId="0"/>
      <p:bldP spid="55" grpId="0" animBg="1"/>
      <p:bldP spid="56" grpId="0" animBg="1"/>
      <p:bldP spid="57" grpId="0"/>
      <p:bldP spid="58" grpId="0"/>
      <p:bldP spid="59" grpId="0"/>
      <p:bldP spid="60" grpId="0"/>
      <p:bldP spid="6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657DDA-167F-4CEE-B79B-80C6F6ED152A}"/>
              </a:ext>
            </a:extLst>
          </p:cNvPr>
          <p:cNvSpPr txBox="1"/>
          <p:nvPr/>
        </p:nvSpPr>
        <p:spPr>
          <a:xfrm>
            <a:off x="254500" y="78758"/>
            <a:ext cx="3367934" cy="646331"/>
          </a:xfrm>
          <a:prstGeom prst="rect">
            <a:avLst/>
          </a:prstGeom>
          <a:noFill/>
        </p:spPr>
        <p:txBody>
          <a:bodyPr wrap="square" rtlCol="0">
            <a:spAutoFit/>
          </a:bodyPr>
          <a:lstStyle/>
          <a:p>
            <a:r>
              <a:rPr kumimoji="1" lang="en-US" altLang="ja-JP" sz="3600" b="1" dirty="0"/>
              <a:t>P223</a:t>
            </a:r>
            <a:r>
              <a:rPr kumimoji="1" lang="ja-JP" altLang="en-US" sz="3600" b="1" dirty="0"/>
              <a:t>の　</a:t>
            </a:r>
            <a:r>
              <a:rPr kumimoji="1" lang="en-US" altLang="ja-JP" sz="3600" b="1" dirty="0"/>
              <a:t>2</a:t>
            </a:r>
            <a:r>
              <a:rPr kumimoji="1" lang="ja-JP" altLang="en-US" sz="3600" b="1" dirty="0"/>
              <a:t>　</a:t>
            </a:r>
          </a:p>
        </p:txBody>
      </p:sp>
      <p:sp>
        <p:nvSpPr>
          <p:cNvPr id="3" name="二等辺三角形 2">
            <a:extLst>
              <a:ext uri="{FF2B5EF4-FFF2-40B4-BE49-F238E27FC236}">
                <a16:creationId xmlns:a16="http://schemas.microsoft.com/office/drawing/2014/main" id="{7F6169F5-F32D-49FD-AB29-AB68845A5F0E}"/>
              </a:ext>
            </a:extLst>
          </p:cNvPr>
          <p:cNvSpPr/>
          <p:nvPr/>
        </p:nvSpPr>
        <p:spPr>
          <a:xfrm>
            <a:off x="2126273" y="-28898"/>
            <a:ext cx="750547" cy="628971"/>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F6B8C1D-64DE-4D98-AFE2-5047717E2BFF}"/>
              </a:ext>
            </a:extLst>
          </p:cNvPr>
          <p:cNvSpPr txBox="1"/>
          <p:nvPr/>
        </p:nvSpPr>
        <p:spPr>
          <a:xfrm>
            <a:off x="775152" y="832745"/>
            <a:ext cx="7045658" cy="707886"/>
          </a:xfrm>
          <a:prstGeom prst="rect">
            <a:avLst/>
          </a:prstGeom>
          <a:noFill/>
        </p:spPr>
        <p:txBody>
          <a:bodyPr wrap="square" rtlCol="0">
            <a:spAutoFit/>
          </a:bodyPr>
          <a:lstStyle/>
          <a:p>
            <a:r>
              <a:rPr lang="ja-JP" altLang="en-US" sz="4000" b="1" dirty="0"/>
              <a:t>次の道のりを求めましょう。</a:t>
            </a:r>
            <a:endParaRPr kumimoji="1" lang="ja-JP" altLang="en-US" sz="4000" b="1" dirty="0"/>
          </a:p>
        </p:txBody>
      </p:sp>
      <p:sp>
        <p:nvSpPr>
          <p:cNvPr id="5" name="テキスト ボックス 4">
            <a:extLst>
              <a:ext uri="{FF2B5EF4-FFF2-40B4-BE49-F238E27FC236}">
                <a16:creationId xmlns:a16="http://schemas.microsoft.com/office/drawing/2014/main" id="{D9CD6F42-E356-4650-9B83-11BFCDF1DEAE}"/>
              </a:ext>
            </a:extLst>
          </p:cNvPr>
          <p:cNvSpPr txBox="1"/>
          <p:nvPr/>
        </p:nvSpPr>
        <p:spPr>
          <a:xfrm>
            <a:off x="717477" y="1684640"/>
            <a:ext cx="10757046" cy="707886"/>
          </a:xfrm>
          <a:prstGeom prst="rect">
            <a:avLst/>
          </a:prstGeom>
          <a:noFill/>
        </p:spPr>
        <p:txBody>
          <a:bodyPr wrap="square" rtlCol="0">
            <a:spAutoFit/>
          </a:bodyPr>
          <a:lstStyle/>
          <a:p>
            <a:r>
              <a:rPr lang="ja-JP" altLang="en-US" sz="4000" b="1" dirty="0"/>
              <a:t>①時速</a:t>
            </a:r>
            <a:r>
              <a:rPr lang="en-US" altLang="ja-JP" sz="4000" b="1" dirty="0"/>
              <a:t>45km</a:t>
            </a:r>
            <a:r>
              <a:rPr lang="ja-JP" altLang="en-US" sz="4000" b="1" dirty="0"/>
              <a:t>の自動車が</a:t>
            </a:r>
            <a:r>
              <a:rPr lang="en-US" altLang="ja-JP" sz="4000" b="1" dirty="0"/>
              <a:t>2</a:t>
            </a:r>
            <a:r>
              <a:rPr lang="ja-JP" altLang="en-US" sz="4000" b="1" dirty="0"/>
              <a:t>時間に進む道のり</a:t>
            </a:r>
            <a:endParaRPr kumimoji="1" lang="ja-JP" altLang="en-US" sz="4000" b="1" dirty="0"/>
          </a:p>
        </p:txBody>
      </p:sp>
      <p:sp>
        <p:nvSpPr>
          <p:cNvPr id="8" name="テキスト ボックス 7">
            <a:extLst>
              <a:ext uri="{FF2B5EF4-FFF2-40B4-BE49-F238E27FC236}">
                <a16:creationId xmlns:a16="http://schemas.microsoft.com/office/drawing/2014/main" id="{9A8D98FB-4992-461C-A743-1EBA799DD39A}"/>
              </a:ext>
            </a:extLst>
          </p:cNvPr>
          <p:cNvSpPr txBox="1"/>
          <p:nvPr/>
        </p:nvSpPr>
        <p:spPr>
          <a:xfrm>
            <a:off x="3462470" y="2392526"/>
            <a:ext cx="3185756" cy="707886"/>
          </a:xfrm>
          <a:prstGeom prst="rect">
            <a:avLst/>
          </a:prstGeom>
          <a:noFill/>
        </p:spPr>
        <p:txBody>
          <a:bodyPr wrap="square" rtlCol="0">
            <a:spAutoFit/>
          </a:bodyPr>
          <a:lstStyle/>
          <a:p>
            <a:r>
              <a:rPr lang="en-US" altLang="ja-JP" sz="4000" b="1" dirty="0"/>
              <a:t>45×2</a:t>
            </a:r>
            <a:r>
              <a:rPr lang="ja-JP" altLang="en-US" sz="4000" b="1" dirty="0"/>
              <a:t>＝</a:t>
            </a:r>
            <a:r>
              <a:rPr lang="en-US" altLang="ja-JP" sz="4000" b="1" dirty="0"/>
              <a:t>90</a:t>
            </a:r>
            <a:endParaRPr kumimoji="1" lang="ja-JP" altLang="en-US" sz="4000" b="1" dirty="0"/>
          </a:p>
        </p:txBody>
      </p:sp>
      <p:sp>
        <p:nvSpPr>
          <p:cNvPr id="9" name="テキスト ボックス 8">
            <a:extLst>
              <a:ext uri="{FF2B5EF4-FFF2-40B4-BE49-F238E27FC236}">
                <a16:creationId xmlns:a16="http://schemas.microsoft.com/office/drawing/2014/main" id="{5136DB2A-1EC4-47E8-AC80-2FE34A92F379}"/>
              </a:ext>
            </a:extLst>
          </p:cNvPr>
          <p:cNvSpPr txBox="1"/>
          <p:nvPr/>
        </p:nvSpPr>
        <p:spPr>
          <a:xfrm>
            <a:off x="7820810" y="2392526"/>
            <a:ext cx="1796227" cy="707886"/>
          </a:xfrm>
          <a:prstGeom prst="rect">
            <a:avLst/>
          </a:prstGeom>
          <a:noFill/>
        </p:spPr>
        <p:txBody>
          <a:bodyPr wrap="square" rtlCol="0">
            <a:spAutoFit/>
          </a:bodyPr>
          <a:lstStyle/>
          <a:p>
            <a:r>
              <a:rPr lang="en-US" altLang="ja-JP" sz="4000" b="1" dirty="0"/>
              <a:t>90km</a:t>
            </a:r>
            <a:endParaRPr kumimoji="1" lang="ja-JP" altLang="en-US" sz="4000" b="1" dirty="0"/>
          </a:p>
        </p:txBody>
      </p:sp>
      <p:cxnSp>
        <p:nvCxnSpPr>
          <p:cNvPr id="14" name="直線コネクタ 13">
            <a:extLst>
              <a:ext uri="{FF2B5EF4-FFF2-40B4-BE49-F238E27FC236}">
                <a16:creationId xmlns:a16="http://schemas.microsoft.com/office/drawing/2014/main" id="{1EDA2D0B-3A7F-49EB-8FD4-532EEE8F485F}"/>
              </a:ext>
            </a:extLst>
          </p:cNvPr>
          <p:cNvCxnSpPr>
            <a:cxnSpLocks/>
          </p:cNvCxnSpPr>
          <p:nvPr/>
        </p:nvCxnSpPr>
        <p:spPr>
          <a:xfrm>
            <a:off x="2063746" y="4525848"/>
            <a:ext cx="5201211" cy="0"/>
          </a:xfrm>
          <a:prstGeom prst="line">
            <a:avLst/>
          </a:prstGeom>
          <a:ln w="5715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1C5D633B-7C83-479F-88B6-656C84756CD2}"/>
              </a:ext>
            </a:extLst>
          </p:cNvPr>
          <p:cNvSpPr txBox="1"/>
          <p:nvPr/>
        </p:nvSpPr>
        <p:spPr>
          <a:xfrm>
            <a:off x="1800083" y="3660147"/>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6" name="テキスト ボックス 15">
            <a:extLst>
              <a:ext uri="{FF2B5EF4-FFF2-40B4-BE49-F238E27FC236}">
                <a16:creationId xmlns:a16="http://schemas.microsoft.com/office/drawing/2014/main" id="{19F7428C-9161-4A3D-8920-01F0E5ADAF7D}"/>
              </a:ext>
            </a:extLst>
          </p:cNvPr>
          <p:cNvSpPr txBox="1"/>
          <p:nvPr/>
        </p:nvSpPr>
        <p:spPr>
          <a:xfrm>
            <a:off x="1833539" y="5170191"/>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7" name="直線コネクタ 16">
            <a:extLst>
              <a:ext uri="{FF2B5EF4-FFF2-40B4-BE49-F238E27FC236}">
                <a16:creationId xmlns:a16="http://schemas.microsoft.com/office/drawing/2014/main" id="{1D1707B7-0335-41FC-A7B0-D727CED90107}"/>
              </a:ext>
            </a:extLst>
          </p:cNvPr>
          <p:cNvCxnSpPr>
            <a:cxnSpLocks/>
          </p:cNvCxnSpPr>
          <p:nvPr/>
        </p:nvCxnSpPr>
        <p:spPr>
          <a:xfrm>
            <a:off x="2063746" y="5258540"/>
            <a:ext cx="5201211"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18" name="グループ化 17">
            <a:extLst>
              <a:ext uri="{FF2B5EF4-FFF2-40B4-BE49-F238E27FC236}">
                <a16:creationId xmlns:a16="http://schemas.microsoft.com/office/drawing/2014/main" id="{530EE1C7-0019-4BCE-92D5-5499A52C6546}"/>
              </a:ext>
            </a:extLst>
          </p:cNvPr>
          <p:cNvGrpSpPr/>
          <p:nvPr/>
        </p:nvGrpSpPr>
        <p:grpSpPr>
          <a:xfrm>
            <a:off x="2063746" y="4239144"/>
            <a:ext cx="6832" cy="1038337"/>
            <a:chOff x="1501877" y="3520365"/>
            <a:chExt cx="6832" cy="1038337"/>
          </a:xfrm>
        </p:grpSpPr>
        <p:cxnSp>
          <p:nvCxnSpPr>
            <p:cNvPr id="19" name="直線コネクタ 18">
              <a:extLst>
                <a:ext uri="{FF2B5EF4-FFF2-40B4-BE49-F238E27FC236}">
                  <a16:creationId xmlns:a16="http://schemas.microsoft.com/office/drawing/2014/main" id="{1863B460-86AB-43AD-B9E0-317BCE93AD9B}"/>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3082645-57C6-4F81-8DED-EDE3E54B0CBB}"/>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600847BE-FB1D-45C7-A07C-4333E66520A8}"/>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BD9E8EE5-7CB0-4817-A656-FCD931A19F7A}"/>
              </a:ext>
            </a:extLst>
          </p:cNvPr>
          <p:cNvGrpSpPr/>
          <p:nvPr/>
        </p:nvGrpSpPr>
        <p:grpSpPr>
          <a:xfrm>
            <a:off x="3961578" y="4220203"/>
            <a:ext cx="0" cy="1038337"/>
            <a:chOff x="3395154" y="3501424"/>
            <a:chExt cx="0" cy="1038337"/>
          </a:xfrm>
        </p:grpSpPr>
        <p:cxnSp>
          <p:nvCxnSpPr>
            <p:cNvPr id="23" name="直線コネクタ 22">
              <a:extLst>
                <a:ext uri="{FF2B5EF4-FFF2-40B4-BE49-F238E27FC236}">
                  <a16:creationId xmlns:a16="http://schemas.microsoft.com/office/drawing/2014/main" id="{2A6744B6-04AB-407D-8A6E-9B34B981CC92}"/>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6F26A0E5-74DC-44F6-816F-2F73609E5735}"/>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59E29F8-31ED-4B90-B7BB-8A0A5C7A156D}"/>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6" name="グループ化 25">
            <a:extLst>
              <a:ext uri="{FF2B5EF4-FFF2-40B4-BE49-F238E27FC236}">
                <a16:creationId xmlns:a16="http://schemas.microsoft.com/office/drawing/2014/main" id="{45263738-0C71-478E-B056-33F2C16BF91B}"/>
              </a:ext>
            </a:extLst>
          </p:cNvPr>
          <p:cNvGrpSpPr/>
          <p:nvPr/>
        </p:nvGrpSpPr>
        <p:grpSpPr>
          <a:xfrm>
            <a:off x="5852578" y="4239144"/>
            <a:ext cx="0" cy="1038337"/>
            <a:chOff x="5480149" y="4901718"/>
            <a:chExt cx="0" cy="1038337"/>
          </a:xfrm>
        </p:grpSpPr>
        <p:cxnSp>
          <p:nvCxnSpPr>
            <p:cNvPr id="27" name="直線コネクタ 26">
              <a:extLst>
                <a:ext uri="{FF2B5EF4-FFF2-40B4-BE49-F238E27FC236}">
                  <a16:creationId xmlns:a16="http://schemas.microsoft.com/office/drawing/2014/main" id="{13304265-1CD0-48CE-A532-324CA8E0220A}"/>
                </a:ext>
              </a:extLst>
            </p:cNvPr>
            <p:cNvCxnSpPr>
              <a:cxnSpLocks/>
            </p:cNvCxnSpPr>
            <p:nvPr/>
          </p:nvCxnSpPr>
          <p:spPr>
            <a:xfrm>
              <a:off x="5480149" y="4901718"/>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DFCE63E3-22B0-4EA9-B293-922C2082D40E}"/>
                </a:ext>
              </a:extLst>
            </p:cNvPr>
            <p:cNvCxnSpPr>
              <a:cxnSpLocks/>
            </p:cNvCxnSpPr>
            <p:nvPr/>
          </p:nvCxnSpPr>
          <p:spPr>
            <a:xfrm>
              <a:off x="5480149" y="5619023"/>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4F183903-08B2-4F93-ADB9-01BEE396BEA7}"/>
                </a:ext>
              </a:extLst>
            </p:cNvPr>
            <p:cNvCxnSpPr>
              <a:cxnSpLocks/>
            </p:cNvCxnSpPr>
            <p:nvPr/>
          </p:nvCxnSpPr>
          <p:spPr>
            <a:xfrm>
              <a:off x="5480149" y="5159522"/>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C44087E7-BBAF-4FCA-8BE4-31BC02058B5B}"/>
              </a:ext>
            </a:extLst>
          </p:cNvPr>
          <p:cNvSpPr txBox="1"/>
          <p:nvPr/>
        </p:nvSpPr>
        <p:spPr>
          <a:xfrm>
            <a:off x="3569041" y="3555533"/>
            <a:ext cx="785074" cy="707886"/>
          </a:xfrm>
          <a:prstGeom prst="rect">
            <a:avLst/>
          </a:prstGeom>
          <a:noFill/>
        </p:spPr>
        <p:txBody>
          <a:bodyPr wrap="square" rtlCol="0">
            <a:spAutoFit/>
          </a:bodyPr>
          <a:lstStyle/>
          <a:p>
            <a:r>
              <a:rPr kumimoji="1" lang="en-US" altLang="ja-JP" sz="4000" b="1" dirty="0"/>
              <a:t>45</a:t>
            </a:r>
            <a:endParaRPr kumimoji="1" lang="ja-JP" altLang="en-US" sz="4000" b="1" dirty="0"/>
          </a:p>
        </p:txBody>
      </p:sp>
      <p:sp>
        <p:nvSpPr>
          <p:cNvPr id="35" name="テキスト ボックス 34">
            <a:extLst>
              <a:ext uri="{FF2B5EF4-FFF2-40B4-BE49-F238E27FC236}">
                <a16:creationId xmlns:a16="http://schemas.microsoft.com/office/drawing/2014/main" id="{9FA21E93-F386-4754-AAF2-554D424C49F6}"/>
              </a:ext>
            </a:extLst>
          </p:cNvPr>
          <p:cNvSpPr txBox="1"/>
          <p:nvPr/>
        </p:nvSpPr>
        <p:spPr>
          <a:xfrm>
            <a:off x="3701031" y="5221225"/>
            <a:ext cx="606457" cy="707886"/>
          </a:xfrm>
          <a:prstGeom prst="rect">
            <a:avLst/>
          </a:prstGeom>
          <a:noFill/>
        </p:spPr>
        <p:txBody>
          <a:bodyPr wrap="square" rtlCol="0">
            <a:spAutoFit/>
          </a:bodyPr>
          <a:lstStyle/>
          <a:p>
            <a:r>
              <a:rPr kumimoji="1" lang="en-US" altLang="ja-JP" sz="4000" b="1" dirty="0"/>
              <a:t>1</a:t>
            </a:r>
            <a:endParaRPr kumimoji="1" lang="ja-JP" altLang="en-US" sz="4000" b="1" dirty="0"/>
          </a:p>
        </p:txBody>
      </p:sp>
      <p:sp>
        <p:nvSpPr>
          <p:cNvPr id="36" name="テキスト ボックス 35">
            <a:extLst>
              <a:ext uri="{FF2B5EF4-FFF2-40B4-BE49-F238E27FC236}">
                <a16:creationId xmlns:a16="http://schemas.microsoft.com/office/drawing/2014/main" id="{B9148398-60E5-4987-9B13-20EA7BC45933}"/>
              </a:ext>
            </a:extLst>
          </p:cNvPr>
          <p:cNvSpPr txBox="1"/>
          <p:nvPr/>
        </p:nvSpPr>
        <p:spPr>
          <a:xfrm>
            <a:off x="5628692" y="5221225"/>
            <a:ext cx="606457" cy="707886"/>
          </a:xfrm>
          <a:prstGeom prst="rect">
            <a:avLst/>
          </a:prstGeom>
          <a:noFill/>
        </p:spPr>
        <p:txBody>
          <a:bodyPr wrap="square" rtlCol="0">
            <a:spAutoFit/>
          </a:bodyPr>
          <a:lstStyle/>
          <a:p>
            <a:r>
              <a:rPr kumimoji="1" lang="en-US" altLang="ja-JP" sz="4000" b="1" dirty="0"/>
              <a:t>2</a:t>
            </a:r>
            <a:endParaRPr kumimoji="1" lang="ja-JP" altLang="en-US" sz="4000" b="1" dirty="0"/>
          </a:p>
        </p:txBody>
      </p:sp>
      <p:sp>
        <p:nvSpPr>
          <p:cNvPr id="37" name="四角形: 角を丸くする 36">
            <a:extLst>
              <a:ext uri="{FF2B5EF4-FFF2-40B4-BE49-F238E27FC236}">
                <a16:creationId xmlns:a16="http://schemas.microsoft.com/office/drawing/2014/main" id="{DA338CB3-DEC9-457A-9A37-F6621869B882}"/>
              </a:ext>
            </a:extLst>
          </p:cNvPr>
          <p:cNvSpPr/>
          <p:nvPr/>
        </p:nvSpPr>
        <p:spPr>
          <a:xfrm>
            <a:off x="5296561" y="3590738"/>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7F81A72-B0CF-4DB2-B8A8-0888A607F5BF}"/>
              </a:ext>
            </a:extLst>
          </p:cNvPr>
          <p:cNvSpPr txBox="1"/>
          <p:nvPr/>
        </p:nvSpPr>
        <p:spPr>
          <a:xfrm>
            <a:off x="7338222" y="3763694"/>
            <a:ext cx="1673084" cy="769441"/>
          </a:xfrm>
          <a:prstGeom prst="rect">
            <a:avLst/>
          </a:prstGeom>
          <a:noFill/>
        </p:spPr>
        <p:txBody>
          <a:bodyPr wrap="square" rtlCol="0">
            <a:spAutoFit/>
          </a:bodyPr>
          <a:lstStyle/>
          <a:p>
            <a:r>
              <a:rPr kumimoji="1" lang="en-US" altLang="ja-JP" sz="4400" b="1" dirty="0"/>
              <a:t>(km)</a:t>
            </a:r>
            <a:endParaRPr kumimoji="1" lang="ja-JP" altLang="en-US" sz="4400" b="1" dirty="0"/>
          </a:p>
        </p:txBody>
      </p:sp>
      <p:sp>
        <p:nvSpPr>
          <p:cNvPr id="40" name="テキスト ボックス 39">
            <a:extLst>
              <a:ext uri="{FF2B5EF4-FFF2-40B4-BE49-F238E27FC236}">
                <a16:creationId xmlns:a16="http://schemas.microsoft.com/office/drawing/2014/main" id="{249D1959-6C0D-4B72-9E94-C19D0D6FA2A6}"/>
              </a:ext>
            </a:extLst>
          </p:cNvPr>
          <p:cNvSpPr txBox="1"/>
          <p:nvPr/>
        </p:nvSpPr>
        <p:spPr>
          <a:xfrm>
            <a:off x="7319521" y="5173360"/>
            <a:ext cx="1923136" cy="769441"/>
          </a:xfrm>
          <a:prstGeom prst="rect">
            <a:avLst/>
          </a:prstGeom>
          <a:noFill/>
        </p:spPr>
        <p:txBody>
          <a:bodyPr wrap="square" rtlCol="0">
            <a:spAutoFit/>
          </a:bodyPr>
          <a:lstStyle/>
          <a:p>
            <a:r>
              <a:rPr kumimoji="1" lang="en-US" altLang="ja-JP" sz="4400" b="1" dirty="0"/>
              <a:t>(</a:t>
            </a:r>
            <a:r>
              <a:rPr kumimoji="1" lang="ja-JP" altLang="en-US" sz="4400" b="1" dirty="0"/>
              <a:t>時間</a:t>
            </a:r>
            <a:r>
              <a:rPr kumimoji="1" lang="en-US" altLang="ja-JP" sz="4400" b="1" dirty="0"/>
              <a:t>)</a:t>
            </a:r>
            <a:endParaRPr kumimoji="1" lang="ja-JP" altLang="en-US" sz="4400" b="1" dirty="0"/>
          </a:p>
        </p:txBody>
      </p:sp>
      <p:sp>
        <p:nvSpPr>
          <p:cNvPr id="52" name="四角形: 角を丸くする 51">
            <a:extLst>
              <a:ext uri="{FF2B5EF4-FFF2-40B4-BE49-F238E27FC236}">
                <a16:creationId xmlns:a16="http://schemas.microsoft.com/office/drawing/2014/main" id="{AAB73B04-A8DB-4FD3-9BC2-A5F524FEFE4A}"/>
              </a:ext>
            </a:extLst>
          </p:cNvPr>
          <p:cNvSpPr/>
          <p:nvPr/>
        </p:nvSpPr>
        <p:spPr>
          <a:xfrm>
            <a:off x="3422672" y="3558081"/>
            <a:ext cx="1141213" cy="67225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0E55323-1DFA-4625-8415-904D67300C90}"/>
              </a:ext>
            </a:extLst>
          </p:cNvPr>
          <p:cNvSpPr txBox="1"/>
          <p:nvPr/>
        </p:nvSpPr>
        <p:spPr>
          <a:xfrm>
            <a:off x="5477328" y="3605999"/>
            <a:ext cx="954880" cy="707886"/>
          </a:xfrm>
          <a:prstGeom prst="rect">
            <a:avLst/>
          </a:prstGeom>
          <a:noFill/>
        </p:spPr>
        <p:txBody>
          <a:bodyPr wrap="square" rtlCol="0">
            <a:spAutoFit/>
          </a:bodyPr>
          <a:lstStyle/>
          <a:p>
            <a:r>
              <a:rPr kumimoji="1" lang="en-US" altLang="ja-JP" sz="4000" b="1" dirty="0">
                <a:solidFill>
                  <a:srgbClr val="0070C0"/>
                </a:solidFill>
              </a:rPr>
              <a:t>90</a:t>
            </a:r>
            <a:endParaRPr kumimoji="1" lang="ja-JP" altLang="en-US" sz="4000" b="1" dirty="0">
              <a:solidFill>
                <a:srgbClr val="0070C0"/>
              </a:solidFill>
            </a:endParaRPr>
          </a:p>
        </p:txBody>
      </p:sp>
      <p:sp>
        <p:nvSpPr>
          <p:cNvPr id="38" name="テキスト ボックス 37">
            <a:extLst>
              <a:ext uri="{FF2B5EF4-FFF2-40B4-BE49-F238E27FC236}">
                <a16:creationId xmlns:a16="http://schemas.microsoft.com/office/drawing/2014/main" id="{8BDA2711-BB8A-41FC-8EC3-E980D0D336B9}"/>
              </a:ext>
            </a:extLst>
          </p:cNvPr>
          <p:cNvSpPr txBox="1"/>
          <p:nvPr/>
        </p:nvSpPr>
        <p:spPr>
          <a:xfrm>
            <a:off x="4429812" y="31753"/>
            <a:ext cx="4990851" cy="707886"/>
          </a:xfrm>
          <a:prstGeom prst="rect">
            <a:avLst/>
          </a:prstGeom>
          <a:noFill/>
        </p:spPr>
        <p:txBody>
          <a:bodyPr wrap="square" rtlCol="0">
            <a:spAutoFit/>
          </a:bodyPr>
          <a:lstStyle/>
          <a:p>
            <a:r>
              <a:rPr lang="ja-JP" altLang="en-US" sz="4000" b="1" dirty="0">
                <a:solidFill>
                  <a:srgbClr val="FF0000"/>
                </a:solidFill>
              </a:rPr>
              <a:t>速さ</a:t>
            </a:r>
            <a:r>
              <a:rPr lang="en-US" altLang="ja-JP" sz="4000" b="1" dirty="0"/>
              <a:t>×</a:t>
            </a:r>
            <a:r>
              <a:rPr lang="ja-JP" altLang="en-US" sz="4000" b="1" dirty="0">
                <a:solidFill>
                  <a:srgbClr val="00B050"/>
                </a:solidFill>
              </a:rPr>
              <a:t>時間</a:t>
            </a:r>
            <a:r>
              <a:rPr lang="ja-JP" altLang="en-US" sz="4000" b="1" dirty="0"/>
              <a:t>＝</a:t>
            </a:r>
            <a:r>
              <a:rPr lang="ja-JP" altLang="en-US" sz="4000" b="1" dirty="0">
                <a:solidFill>
                  <a:srgbClr val="0070C0"/>
                </a:solidFill>
              </a:rPr>
              <a:t>道のり</a:t>
            </a:r>
            <a:endParaRPr kumimoji="1" lang="ja-JP" altLang="en-US" sz="4000" b="1" dirty="0">
              <a:solidFill>
                <a:srgbClr val="0070C0"/>
              </a:solidFill>
            </a:endParaRPr>
          </a:p>
        </p:txBody>
      </p:sp>
    </p:spTree>
    <p:extLst>
      <p:ext uri="{BB962C8B-B14F-4D97-AF65-F5344CB8AC3E}">
        <p14:creationId xmlns:p14="http://schemas.microsoft.com/office/powerpoint/2010/main" val="36648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5" grpId="0"/>
      <p:bldP spid="16" grpId="0"/>
      <p:bldP spid="34" grpId="0"/>
      <p:bldP spid="35" grpId="0"/>
      <p:bldP spid="36" grpId="0"/>
      <p:bldP spid="37" grpId="0" animBg="1"/>
      <p:bldP spid="39" grpId="0"/>
      <p:bldP spid="40" grpId="0"/>
      <p:bldP spid="52" grpId="0" animBg="1"/>
      <p:bldP spid="53" grpId="0"/>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657DDA-167F-4CEE-B79B-80C6F6ED152A}"/>
              </a:ext>
            </a:extLst>
          </p:cNvPr>
          <p:cNvSpPr txBox="1"/>
          <p:nvPr/>
        </p:nvSpPr>
        <p:spPr>
          <a:xfrm>
            <a:off x="254500" y="78758"/>
            <a:ext cx="3367934" cy="646331"/>
          </a:xfrm>
          <a:prstGeom prst="rect">
            <a:avLst/>
          </a:prstGeom>
          <a:noFill/>
        </p:spPr>
        <p:txBody>
          <a:bodyPr wrap="square" rtlCol="0">
            <a:spAutoFit/>
          </a:bodyPr>
          <a:lstStyle/>
          <a:p>
            <a:r>
              <a:rPr kumimoji="1" lang="en-US" altLang="ja-JP" sz="3600" b="1" dirty="0"/>
              <a:t>P223</a:t>
            </a:r>
            <a:r>
              <a:rPr kumimoji="1" lang="ja-JP" altLang="en-US" sz="3600" b="1" dirty="0"/>
              <a:t>の　</a:t>
            </a:r>
            <a:r>
              <a:rPr kumimoji="1" lang="en-US" altLang="ja-JP" sz="3600" b="1" dirty="0"/>
              <a:t>2</a:t>
            </a:r>
            <a:r>
              <a:rPr kumimoji="1" lang="ja-JP" altLang="en-US" sz="3600" b="1" dirty="0"/>
              <a:t>　</a:t>
            </a:r>
          </a:p>
        </p:txBody>
      </p:sp>
      <p:sp>
        <p:nvSpPr>
          <p:cNvPr id="3" name="二等辺三角形 2">
            <a:extLst>
              <a:ext uri="{FF2B5EF4-FFF2-40B4-BE49-F238E27FC236}">
                <a16:creationId xmlns:a16="http://schemas.microsoft.com/office/drawing/2014/main" id="{7F6169F5-F32D-49FD-AB29-AB68845A5F0E}"/>
              </a:ext>
            </a:extLst>
          </p:cNvPr>
          <p:cNvSpPr/>
          <p:nvPr/>
        </p:nvSpPr>
        <p:spPr>
          <a:xfrm>
            <a:off x="2126273" y="-28898"/>
            <a:ext cx="750547" cy="628971"/>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F6B8C1D-64DE-4D98-AFE2-5047717E2BFF}"/>
              </a:ext>
            </a:extLst>
          </p:cNvPr>
          <p:cNvSpPr txBox="1"/>
          <p:nvPr/>
        </p:nvSpPr>
        <p:spPr>
          <a:xfrm>
            <a:off x="775152" y="832745"/>
            <a:ext cx="7045658" cy="707886"/>
          </a:xfrm>
          <a:prstGeom prst="rect">
            <a:avLst/>
          </a:prstGeom>
          <a:noFill/>
        </p:spPr>
        <p:txBody>
          <a:bodyPr wrap="square" rtlCol="0">
            <a:spAutoFit/>
          </a:bodyPr>
          <a:lstStyle/>
          <a:p>
            <a:r>
              <a:rPr lang="ja-JP" altLang="en-US" sz="4000" b="1" dirty="0"/>
              <a:t>次の道のりを求めましょう。</a:t>
            </a:r>
            <a:endParaRPr kumimoji="1" lang="ja-JP" altLang="en-US" sz="4000" b="1" dirty="0"/>
          </a:p>
        </p:txBody>
      </p:sp>
      <p:sp>
        <p:nvSpPr>
          <p:cNvPr id="5" name="テキスト ボックス 4">
            <a:extLst>
              <a:ext uri="{FF2B5EF4-FFF2-40B4-BE49-F238E27FC236}">
                <a16:creationId xmlns:a16="http://schemas.microsoft.com/office/drawing/2014/main" id="{D9CD6F42-E356-4650-9B83-11BFCDF1DEAE}"/>
              </a:ext>
            </a:extLst>
          </p:cNvPr>
          <p:cNvSpPr txBox="1"/>
          <p:nvPr/>
        </p:nvSpPr>
        <p:spPr>
          <a:xfrm>
            <a:off x="717477" y="1684640"/>
            <a:ext cx="10757046" cy="707886"/>
          </a:xfrm>
          <a:prstGeom prst="rect">
            <a:avLst/>
          </a:prstGeom>
          <a:noFill/>
        </p:spPr>
        <p:txBody>
          <a:bodyPr wrap="square" rtlCol="0">
            <a:spAutoFit/>
          </a:bodyPr>
          <a:lstStyle/>
          <a:p>
            <a:r>
              <a:rPr lang="ja-JP" altLang="en-US" sz="4000" b="1" dirty="0"/>
              <a:t>①時速</a:t>
            </a:r>
            <a:r>
              <a:rPr lang="en-US" altLang="ja-JP" sz="4000" b="1" dirty="0"/>
              <a:t>45km</a:t>
            </a:r>
            <a:r>
              <a:rPr lang="ja-JP" altLang="en-US" sz="4000" b="1" dirty="0"/>
              <a:t>の自動車が</a:t>
            </a:r>
            <a:r>
              <a:rPr lang="en-US" altLang="ja-JP" sz="4000" b="1" dirty="0"/>
              <a:t>2</a:t>
            </a:r>
            <a:r>
              <a:rPr lang="ja-JP" altLang="en-US" sz="4000" b="1" dirty="0"/>
              <a:t>時間に進む道のり</a:t>
            </a:r>
            <a:endParaRPr kumimoji="1" lang="ja-JP" altLang="en-US" sz="4000" b="1" dirty="0"/>
          </a:p>
        </p:txBody>
      </p:sp>
      <p:sp>
        <p:nvSpPr>
          <p:cNvPr id="6" name="テキスト ボックス 5">
            <a:extLst>
              <a:ext uri="{FF2B5EF4-FFF2-40B4-BE49-F238E27FC236}">
                <a16:creationId xmlns:a16="http://schemas.microsoft.com/office/drawing/2014/main" id="{1C84C244-20B3-4B0F-AB7E-C81142C50FEB}"/>
              </a:ext>
            </a:extLst>
          </p:cNvPr>
          <p:cNvSpPr txBox="1"/>
          <p:nvPr/>
        </p:nvSpPr>
        <p:spPr>
          <a:xfrm>
            <a:off x="775152" y="3429000"/>
            <a:ext cx="10757046" cy="707886"/>
          </a:xfrm>
          <a:prstGeom prst="rect">
            <a:avLst/>
          </a:prstGeom>
          <a:noFill/>
        </p:spPr>
        <p:txBody>
          <a:bodyPr wrap="square" rtlCol="0">
            <a:spAutoFit/>
          </a:bodyPr>
          <a:lstStyle/>
          <a:p>
            <a:r>
              <a:rPr lang="ja-JP" altLang="en-US" sz="4000" b="1" dirty="0"/>
              <a:t>②分速</a:t>
            </a:r>
            <a:r>
              <a:rPr lang="en-US" altLang="ja-JP" sz="4000" b="1" dirty="0"/>
              <a:t>1.6km</a:t>
            </a:r>
            <a:r>
              <a:rPr lang="ja-JP" altLang="en-US" sz="4000" b="1" dirty="0"/>
              <a:t>のはとが</a:t>
            </a:r>
            <a:r>
              <a:rPr lang="en-US" altLang="ja-JP" sz="4000" b="1" dirty="0"/>
              <a:t>30</a:t>
            </a:r>
            <a:r>
              <a:rPr lang="ja-JP" altLang="en-US" sz="4000" b="1" dirty="0"/>
              <a:t>分間に飛ぶきょり</a:t>
            </a:r>
            <a:endParaRPr lang="en-US" altLang="ja-JP" sz="4000" b="1" dirty="0"/>
          </a:p>
        </p:txBody>
      </p:sp>
      <p:sp>
        <p:nvSpPr>
          <p:cNvPr id="7" name="テキスト ボックス 6">
            <a:extLst>
              <a:ext uri="{FF2B5EF4-FFF2-40B4-BE49-F238E27FC236}">
                <a16:creationId xmlns:a16="http://schemas.microsoft.com/office/drawing/2014/main" id="{33C6C8E9-9499-4947-9879-0B1D67C17EE5}"/>
              </a:ext>
            </a:extLst>
          </p:cNvPr>
          <p:cNvSpPr txBox="1"/>
          <p:nvPr/>
        </p:nvSpPr>
        <p:spPr>
          <a:xfrm>
            <a:off x="775152" y="5311019"/>
            <a:ext cx="10757046" cy="707886"/>
          </a:xfrm>
          <a:prstGeom prst="rect">
            <a:avLst/>
          </a:prstGeom>
          <a:noFill/>
        </p:spPr>
        <p:txBody>
          <a:bodyPr wrap="square" rtlCol="0">
            <a:spAutoFit/>
          </a:bodyPr>
          <a:lstStyle/>
          <a:p>
            <a:r>
              <a:rPr lang="ja-JP" altLang="en-US" sz="4000" b="1" dirty="0"/>
              <a:t>③秒速</a:t>
            </a:r>
            <a:r>
              <a:rPr lang="en-US" altLang="ja-JP" sz="4000" b="1" dirty="0"/>
              <a:t>32m</a:t>
            </a:r>
            <a:r>
              <a:rPr lang="ja-JP" altLang="en-US" sz="4000" b="1" dirty="0"/>
              <a:t>のチーターが</a:t>
            </a:r>
            <a:r>
              <a:rPr lang="en-US" altLang="ja-JP" sz="4000" b="1" dirty="0"/>
              <a:t>5</a:t>
            </a:r>
            <a:r>
              <a:rPr lang="ja-JP" altLang="en-US" sz="4000" b="1" dirty="0"/>
              <a:t>秒間に走る道のり</a:t>
            </a:r>
            <a:endParaRPr kumimoji="1" lang="ja-JP" altLang="en-US" sz="4000" b="1" dirty="0"/>
          </a:p>
        </p:txBody>
      </p:sp>
      <p:sp>
        <p:nvSpPr>
          <p:cNvPr id="8" name="テキスト ボックス 7">
            <a:extLst>
              <a:ext uri="{FF2B5EF4-FFF2-40B4-BE49-F238E27FC236}">
                <a16:creationId xmlns:a16="http://schemas.microsoft.com/office/drawing/2014/main" id="{9A8D98FB-4992-461C-A743-1EBA799DD39A}"/>
              </a:ext>
            </a:extLst>
          </p:cNvPr>
          <p:cNvSpPr txBox="1"/>
          <p:nvPr/>
        </p:nvSpPr>
        <p:spPr>
          <a:xfrm>
            <a:off x="3462470" y="2392526"/>
            <a:ext cx="3185756" cy="707886"/>
          </a:xfrm>
          <a:prstGeom prst="rect">
            <a:avLst/>
          </a:prstGeom>
          <a:noFill/>
        </p:spPr>
        <p:txBody>
          <a:bodyPr wrap="square" rtlCol="0">
            <a:spAutoFit/>
          </a:bodyPr>
          <a:lstStyle/>
          <a:p>
            <a:r>
              <a:rPr lang="en-US" altLang="ja-JP" sz="4000" b="1" dirty="0"/>
              <a:t>45×2</a:t>
            </a:r>
            <a:r>
              <a:rPr lang="ja-JP" altLang="en-US" sz="4000" b="1" dirty="0"/>
              <a:t>＝</a:t>
            </a:r>
            <a:r>
              <a:rPr lang="en-US" altLang="ja-JP" sz="4000" b="1" dirty="0"/>
              <a:t>90</a:t>
            </a:r>
            <a:endParaRPr kumimoji="1" lang="ja-JP" altLang="en-US" sz="4000" b="1" dirty="0"/>
          </a:p>
        </p:txBody>
      </p:sp>
      <p:sp>
        <p:nvSpPr>
          <p:cNvPr id="9" name="テキスト ボックス 8">
            <a:extLst>
              <a:ext uri="{FF2B5EF4-FFF2-40B4-BE49-F238E27FC236}">
                <a16:creationId xmlns:a16="http://schemas.microsoft.com/office/drawing/2014/main" id="{5136DB2A-1EC4-47E8-AC80-2FE34A92F379}"/>
              </a:ext>
            </a:extLst>
          </p:cNvPr>
          <p:cNvSpPr txBox="1"/>
          <p:nvPr/>
        </p:nvSpPr>
        <p:spPr>
          <a:xfrm>
            <a:off x="7820810" y="2392526"/>
            <a:ext cx="1796227" cy="707886"/>
          </a:xfrm>
          <a:prstGeom prst="rect">
            <a:avLst/>
          </a:prstGeom>
          <a:noFill/>
        </p:spPr>
        <p:txBody>
          <a:bodyPr wrap="square" rtlCol="0">
            <a:spAutoFit/>
          </a:bodyPr>
          <a:lstStyle/>
          <a:p>
            <a:r>
              <a:rPr lang="en-US" altLang="ja-JP" sz="4000" b="1" dirty="0"/>
              <a:t>90km</a:t>
            </a:r>
            <a:endParaRPr kumimoji="1" lang="ja-JP" altLang="en-US" sz="4000" b="1" dirty="0"/>
          </a:p>
        </p:txBody>
      </p:sp>
      <p:sp>
        <p:nvSpPr>
          <p:cNvPr id="10" name="テキスト ボックス 9">
            <a:extLst>
              <a:ext uri="{FF2B5EF4-FFF2-40B4-BE49-F238E27FC236}">
                <a16:creationId xmlns:a16="http://schemas.microsoft.com/office/drawing/2014/main" id="{16740F8A-E646-4E8C-9A67-658B00F620F3}"/>
              </a:ext>
            </a:extLst>
          </p:cNvPr>
          <p:cNvSpPr txBox="1"/>
          <p:nvPr/>
        </p:nvSpPr>
        <p:spPr>
          <a:xfrm>
            <a:off x="3310462" y="4274545"/>
            <a:ext cx="3185756" cy="707886"/>
          </a:xfrm>
          <a:prstGeom prst="rect">
            <a:avLst/>
          </a:prstGeom>
          <a:noFill/>
        </p:spPr>
        <p:txBody>
          <a:bodyPr wrap="square" rtlCol="0">
            <a:spAutoFit/>
          </a:bodyPr>
          <a:lstStyle/>
          <a:p>
            <a:r>
              <a:rPr lang="en-US" altLang="ja-JP" sz="4000" b="1" dirty="0"/>
              <a:t>1.6×30</a:t>
            </a:r>
            <a:r>
              <a:rPr lang="ja-JP" altLang="en-US" sz="4000" b="1" dirty="0"/>
              <a:t>＝</a:t>
            </a:r>
            <a:r>
              <a:rPr lang="en-US" altLang="ja-JP" sz="4000" b="1" dirty="0"/>
              <a:t>48</a:t>
            </a:r>
          </a:p>
        </p:txBody>
      </p:sp>
      <p:sp>
        <p:nvSpPr>
          <p:cNvPr id="11" name="テキスト ボックス 10">
            <a:extLst>
              <a:ext uri="{FF2B5EF4-FFF2-40B4-BE49-F238E27FC236}">
                <a16:creationId xmlns:a16="http://schemas.microsoft.com/office/drawing/2014/main" id="{6B4E65CE-4B52-4CF4-B08E-EC7C820C39EA}"/>
              </a:ext>
            </a:extLst>
          </p:cNvPr>
          <p:cNvSpPr txBox="1"/>
          <p:nvPr/>
        </p:nvSpPr>
        <p:spPr>
          <a:xfrm>
            <a:off x="7938043" y="4274545"/>
            <a:ext cx="1926719" cy="707886"/>
          </a:xfrm>
          <a:prstGeom prst="rect">
            <a:avLst/>
          </a:prstGeom>
          <a:noFill/>
        </p:spPr>
        <p:txBody>
          <a:bodyPr wrap="square" rtlCol="0">
            <a:spAutoFit/>
          </a:bodyPr>
          <a:lstStyle/>
          <a:p>
            <a:r>
              <a:rPr lang="en-US" altLang="ja-JP" sz="4000" b="1" dirty="0"/>
              <a:t>48km</a:t>
            </a:r>
            <a:endParaRPr kumimoji="1" lang="ja-JP" altLang="en-US" sz="4000" b="1" dirty="0"/>
          </a:p>
        </p:txBody>
      </p:sp>
      <p:sp>
        <p:nvSpPr>
          <p:cNvPr id="12" name="テキスト ボックス 11">
            <a:extLst>
              <a:ext uri="{FF2B5EF4-FFF2-40B4-BE49-F238E27FC236}">
                <a16:creationId xmlns:a16="http://schemas.microsoft.com/office/drawing/2014/main" id="{97EA7AD3-56E3-4FFC-B740-E310FBD0626D}"/>
              </a:ext>
            </a:extLst>
          </p:cNvPr>
          <p:cNvSpPr txBox="1"/>
          <p:nvPr/>
        </p:nvSpPr>
        <p:spPr>
          <a:xfrm>
            <a:off x="3310462" y="6081564"/>
            <a:ext cx="3185756" cy="707886"/>
          </a:xfrm>
          <a:prstGeom prst="rect">
            <a:avLst/>
          </a:prstGeom>
          <a:noFill/>
        </p:spPr>
        <p:txBody>
          <a:bodyPr wrap="square" rtlCol="0">
            <a:spAutoFit/>
          </a:bodyPr>
          <a:lstStyle/>
          <a:p>
            <a:r>
              <a:rPr lang="en-US" altLang="ja-JP" sz="4000" b="1" dirty="0"/>
              <a:t>32×5</a:t>
            </a:r>
            <a:r>
              <a:rPr lang="ja-JP" altLang="en-US" sz="4000" b="1" dirty="0"/>
              <a:t>＝</a:t>
            </a:r>
            <a:r>
              <a:rPr lang="en-US" altLang="ja-JP" sz="4000" b="1" dirty="0"/>
              <a:t>160</a:t>
            </a:r>
          </a:p>
        </p:txBody>
      </p:sp>
      <p:sp>
        <p:nvSpPr>
          <p:cNvPr id="13" name="テキスト ボックス 12">
            <a:extLst>
              <a:ext uri="{FF2B5EF4-FFF2-40B4-BE49-F238E27FC236}">
                <a16:creationId xmlns:a16="http://schemas.microsoft.com/office/drawing/2014/main" id="{17AD4C10-5F0B-440E-A82F-2697E8E0DA1E}"/>
              </a:ext>
            </a:extLst>
          </p:cNvPr>
          <p:cNvSpPr txBox="1"/>
          <p:nvPr/>
        </p:nvSpPr>
        <p:spPr>
          <a:xfrm>
            <a:off x="7938043" y="6081564"/>
            <a:ext cx="1926719" cy="707886"/>
          </a:xfrm>
          <a:prstGeom prst="rect">
            <a:avLst/>
          </a:prstGeom>
          <a:noFill/>
        </p:spPr>
        <p:txBody>
          <a:bodyPr wrap="square" rtlCol="0">
            <a:spAutoFit/>
          </a:bodyPr>
          <a:lstStyle/>
          <a:p>
            <a:r>
              <a:rPr lang="en-US" altLang="ja-JP" sz="4000" b="1" dirty="0"/>
              <a:t>160m</a:t>
            </a:r>
            <a:endParaRPr kumimoji="1" lang="ja-JP" altLang="en-US" sz="4000" b="1" dirty="0"/>
          </a:p>
        </p:txBody>
      </p:sp>
      <p:sp>
        <p:nvSpPr>
          <p:cNvPr id="14" name="テキスト ボックス 13">
            <a:extLst>
              <a:ext uri="{FF2B5EF4-FFF2-40B4-BE49-F238E27FC236}">
                <a16:creationId xmlns:a16="http://schemas.microsoft.com/office/drawing/2014/main" id="{0B51C6E0-F125-4357-A119-A5BD871AC400}"/>
              </a:ext>
            </a:extLst>
          </p:cNvPr>
          <p:cNvSpPr txBox="1"/>
          <p:nvPr/>
        </p:nvSpPr>
        <p:spPr>
          <a:xfrm>
            <a:off x="4429812" y="31753"/>
            <a:ext cx="4990851" cy="707886"/>
          </a:xfrm>
          <a:prstGeom prst="rect">
            <a:avLst/>
          </a:prstGeom>
          <a:noFill/>
        </p:spPr>
        <p:txBody>
          <a:bodyPr wrap="square" rtlCol="0">
            <a:spAutoFit/>
          </a:bodyPr>
          <a:lstStyle/>
          <a:p>
            <a:r>
              <a:rPr lang="ja-JP" altLang="en-US" sz="4000" b="1" dirty="0">
                <a:solidFill>
                  <a:srgbClr val="FF0000"/>
                </a:solidFill>
              </a:rPr>
              <a:t>速さ</a:t>
            </a:r>
            <a:r>
              <a:rPr lang="en-US" altLang="ja-JP" sz="4000" b="1" dirty="0"/>
              <a:t>×</a:t>
            </a:r>
            <a:r>
              <a:rPr lang="ja-JP" altLang="en-US" sz="4000" b="1" dirty="0">
                <a:solidFill>
                  <a:srgbClr val="00B050"/>
                </a:solidFill>
              </a:rPr>
              <a:t>時間</a:t>
            </a:r>
            <a:r>
              <a:rPr lang="ja-JP" altLang="en-US" sz="4000" b="1" dirty="0"/>
              <a:t>＝</a:t>
            </a:r>
            <a:r>
              <a:rPr lang="ja-JP" altLang="en-US" sz="4000" b="1" dirty="0">
                <a:solidFill>
                  <a:srgbClr val="0070C0"/>
                </a:solidFill>
              </a:rPr>
              <a:t>道のり</a:t>
            </a:r>
            <a:endParaRPr kumimoji="1" lang="ja-JP" altLang="en-US" sz="4000" b="1" dirty="0">
              <a:solidFill>
                <a:srgbClr val="0070C0"/>
              </a:solidFill>
            </a:endParaRPr>
          </a:p>
        </p:txBody>
      </p:sp>
    </p:spTree>
    <p:extLst>
      <p:ext uri="{BB962C8B-B14F-4D97-AF65-F5344CB8AC3E}">
        <p14:creationId xmlns:p14="http://schemas.microsoft.com/office/powerpoint/2010/main" val="30886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CE2D1A-BD2F-4B01-8BA2-701ABAF95799}"/>
              </a:ext>
            </a:extLst>
          </p:cNvPr>
          <p:cNvSpPr txBox="1"/>
          <p:nvPr/>
        </p:nvSpPr>
        <p:spPr>
          <a:xfrm>
            <a:off x="3891608" y="2721114"/>
            <a:ext cx="3522829" cy="707886"/>
          </a:xfrm>
          <a:prstGeom prst="rect">
            <a:avLst/>
          </a:prstGeom>
          <a:noFill/>
        </p:spPr>
        <p:txBody>
          <a:bodyPr wrap="square" rtlCol="0">
            <a:spAutoFit/>
          </a:bodyPr>
          <a:lstStyle/>
          <a:p>
            <a:r>
              <a:rPr lang="ja-JP" altLang="en-US" sz="4000" b="1" dirty="0"/>
              <a:t>時間を求める</a:t>
            </a:r>
            <a:endParaRPr kumimoji="1" lang="ja-JP" altLang="en-US" sz="4000" b="1" dirty="0"/>
          </a:p>
        </p:txBody>
      </p:sp>
    </p:spTree>
    <p:extLst>
      <p:ext uri="{BB962C8B-B14F-4D97-AF65-F5344CB8AC3E}">
        <p14:creationId xmlns:p14="http://schemas.microsoft.com/office/powerpoint/2010/main" val="61495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A31A23-D7EB-4DE8-AC59-AF31BAB00941}"/>
              </a:ext>
            </a:extLst>
          </p:cNvPr>
          <p:cNvSpPr txBox="1"/>
          <p:nvPr/>
        </p:nvSpPr>
        <p:spPr>
          <a:xfrm>
            <a:off x="963956" y="1190833"/>
            <a:ext cx="10264088" cy="3416320"/>
          </a:xfrm>
          <a:prstGeom prst="rect">
            <a:avLst/>
          </a:prstGeom>
          <a:noFill/>
        </p:spPr>
        <p:txBody>
          <a:bodyPr wrap="square" rtlCol="0">
            <a:spAutoFit/>
          </a:bodyPr>
          <a:lstStyle/>
          <a:p>
            <a:r>
              <a:rPr kumimoji="1" lang="ja-JP" altLang="en-US" sz="5400" b="1" dirty="0"/>
              <a:t>めあて　</a:t>
            </a:r>
            <a:endParaRPr kumimoji="1" lang="en-US" altLang="ja-JP" sz="5400" b="1" dirty="0"/>
          </a:p>
          <a:p>
            <a:endParaRPr lang="en-US" altLang="ja-JP" sz="5400" b="1" dirty="0"/>
          </a:p>
          <a:p>
            <a:r>
              <a:rPr kumimoji="1" lang="ja-JP" altLang="en-US" sz="5400" b="1" dirty="0"/>
              <a:t>　速さと道のりから，</a:t>
            </a:r>
            <a:endParaRPr kumimoji="1" lang="en-US" altLang="ja-JP" sz="5400" b="1" dirty="0"/>
          </a:p>
          <a:p>
            <a:r>
              <a:rPr lang="ja-JP" altLang="en-US" sz="5400" b="1" dirty="0"/>
              <a:t>　　　　　</a:t>
            </a:r>
            <a:r>
              <a:rPr kumimoji="1" lang="ja-JP" altLang="en-US" sz="5400" b="1" dirty="0"/>
              <a:t>時間を求めよう。　</a:t>
            </a:r>
          </a:p>
        </p:txBody>
      </p:sp>
    </p:spTree>
    <p:extLst>
      <p:ext uri="{BB962C8B-B14F-4D97-AF65-F5344CB8AC3E}">
        <p14:creationId xmlns:p14="http://schemas.microsoft.com/office/powerpoint/2010/main" val="19883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2CC08CA-1C71-4688-899C-D77B65D1A0D3}"/>
              </a:ext>
            </a:extLst>
          </p:cNvPr>
          <p:cNvSpPr txBox="1"/>
          <p:nvPr/>
        </p:nvSpPr>
        <p:spPr>
          <a:xfrm>
            <a:off x="873186" y="85175"/>
            <a:ext cx="10098431" cy="2308324"/>
          </a:xfrm>
          <a:prstGeom prst="rect">
            <a:avLst/>
          </a:prstGeom>
          <a:noFill/>
        </p:spPr>
        <p:txBody>
          <a:bodyPr wrap="square" rtlCol="0">
            <a:spAutoFit/>
          </a:bodyPr>
          <a:lstStyle/>
          <a:p>
            <a:r>
              <a:rPr kumimoji="1" lang="ja-JP" altLang="en-US" sz="3600" b="1" dirty="0"/>
              <a:t>台風が時速</a:t>
            </a:r>
            <a:r>
              <a:rPr kumimoji="1" lang="en-US" altLang="ja-JP" sz="3600" b="1" dirty="0"/>
              <a:t>5km</a:t>
            </a:r>
            <a:r>
              <a:rPr kumimoji="1" lang="ja-JP" altLang="en-US" sz="3600" b="1" dirty="0"/>
              <a:t>で進んでいます。</a:t>
            </a:r>
            <a:endParaRPr kumimoji="1" lang="en-US" altLang="ja-JP" sz="3600" b="1" dirty="0"/>
          </a:p>
          <a:p>
            <a:r>
              <a:rPr lang="ja-JP" altLang="en-US" sz="3600" b="1" dirty="0"/>
              <a:t>このままの速さで</a:t>
            </a:r>
            <a:r>
              <a:rPr lang="en-US" altLang="ja-JP" sz="3600" b="1" dirty="0"/>
              <a:t>10km</a:t>
            </a:r>
            <a:r>
              <a:rPr lang="ja-JP" altLang="en-US" sz="3600" b="1" dirty="0"/>
              <a:t>進むのにかかる時間は，どれだけですか。また，</a:t>
            </a:r>
            <a:r>
              <a:rPr lang="en-US" altLang="ja-JP" sz="3600" b="1" dirty="0"/>
              <a:t>20km</a:t>
            </a:r>
            <a:r>
              <a:rPr lang="ja-JP" altLang="en-US" sz="3600" b="1" dirty="0"/>
              <a:t>進むのにかかる時間は，どれだけですか。</a:t>
            </a:r>
            <a:endParaRPr kumimoji="1" lang="en-US" altLang="ja-JP" sz="3600" b="1" dirty="0"/>
          </a:p>
        </p:txBody>
      </p:sp>
      <p:sp>
        <p:nvSpPr>
          <p:cNvPr id="11" name="テキスト ボックス 10">
            <a:extLst>
              <a:ext uri="{FF2B5EF4-FFF2-40B4-BE49-F238E27FC236}">
                <a16:creationId xmlns:a16="http://schemas.microsoft.com/office/drawing/2014/main" id="{C58FED6F-9CCB-4C7C-9F6D-5B49ACFB98F2}"/>
              </a:ext>
            </a:extLst>
          </p:cNvPr>
          <p:cNvSpPr txBox="1"/>
          <p:nvPr/>
        </p:nvSpPr>
        <p:spPr>
          <a:xfrm>
            <a:off x="725000" y="2335742"/>
            <a:ext cx="10194007" cy="707886"/>
          </a:xfrm>
          <a:prstGeom prst="rect">
            <a:avLst/>
          </a:prstGeom>
          <a:noFill/>
        </p:spPr>
        <p:txBody>
          <a:bodyPr wrap="square" rtlCol="0">
            <a:spAutoFit/>
          </a:bodyPr>
          <a:lstStyle/>
          <a:p>
            <a:r>
              <a:rPr kumimoji="1" lang="ja-JP" altLang="en-US" sz="4000" b="1" dirty="0"/>
              <a:t>㋐</a:t>
            </a:r>
            <a:r>
              <a:rPr lang="en-US" altLang="ja-JP" sz="4000" b="1" dirty="0"/>
              <a:t>10</a:t>
            </a:r>
            <a:r>
              <a:rPr kumimoji="1" lang="en-US" altLang="ja-JP" sz="4000" b="1" dirty="0"/>
              <a:t>km</a:t>
            </a:r>
            <a:r>
              <a:rPr kumimoji="1" lang="ja-JP" altLang="en-US" sz="4000" b="1" dirty="0"/>
              <a:t>進むのにかかる時間を求めましょう。</a:t>
            </a:r>
          </a:p>
        </p:txBody>
      </p:sp>
      <p:cxnSp>
        <p:nvCxnSpPr>
          <p:cNvPr id="14" name="直線コネクタ 13">
            <a:extLst>
              <a:ext uri="{FF2B5EF4-FFF2-40B4-BE49-F238E27FC236}">
                <a16:creationId xmlns:a16="http://schemas.microsoft.com/office/drawing/2014/main" id="{6D3C31C2-4D5A-4E25-9F8D-E92D79409FC8}"/>
              </a:ext>
            </a:extLst>
          </p:cNvPr>
          <p:cNvCxnSpPr>
            <a:cxnSpLocks/>
          </p:cNvCxnSpPr>
          <p:nvPr/>
        </p:nvCxnSpPr>
        <p:spPr>
          <a:xfrm>
            <a:off x="988663" y="4017776"/>
            <a:ext cx="8707704" cy="0"/>
          </a:xfrm>
          <a:prstGeom prst="line">
            <a:avLst/>
          </a:prstGeom>
          <a:ln w="5715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0CAC8FF7-C46D-4997-B7E8-F59A0E447626}"/>
              </a:ext>
            </a:extLst>
          </p:cNvPr>
          <p:cNvSpPr txBox="1"/>
          <p:nvPr/>
        </p:nvSpPr>
        <p:spPr>
          <a:xfrm>
            <a:off x="725000" y="3152075"/>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6" name="テキスト ボックス 15">
            <a:extLst>
              <a:ext uri="{FF2B5EF4-FFF2-40B4-BE49-F238E27FC236}">
                <a16:creationId xmlns:a16="http://schemas.microsoft.com/office/drawing/2014/main" id="{A918EB6E-BEED-4E87-A883-491E87E4A3A1}"/>
              </a:ext>
            </a:extLst>
          </p:cNvPr>
          <p:cNvSpPr txBox="1"/>
          <p:nvPr/>
        </p:nvSpPr>
        <p:spPr>
          <a:xfrm>
            <a:off x="758456" y="4662119"/>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7" name="直線コネクタ 16">
            <a:extLst>
              <a:ext uri="{FF2B5EF4-FFF2-40B4-BE49-F238E27FC236}">
                <a16:creationId xmlns:a16="http://schemas.microsoft.com/office/drawing/2014/main" id="{E8A14081-CE6F-4C9F-9264-BA5793BF6A4C}"/>
              </a:ext>
            </a:extLst>
          </p:cNvPr>
          <p:cNvCxnSpPr>
            <a:cxnSpLocks/>
          </p:cNvCxnSpPr>
          <p:nvPr/>
        </p:nvCxnSpPr>
        <p:spPr>
          <a:xfrm>
            <a:off x="988663" y="4750468"/>
            <a:ext cx="870770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18" name="グループ化 17">
            <a:extLst>
              <a:ext uri="{FF2B5EF4-FFF2-40B4-BE49-F238E27FC236}">
                <a16:creationId xmlns:a16="http://schemas.microsoft.com/office/drawing/2014/main" id="{A59AA6BD-B1DF-4600-A6D2-42DF92CC00EA}"/>
              </a:ext>
            </a:extLst>
          </p:cNvPr>
          <p:cNvGrpSpPr/>
          <p:nvPr/>
        </p:nvGrpSpPr>
        <p:grpSpPr>
          <a:xfrm>
            <a:off x="988663" y="3731072"/>
            <a:ext cx="6832" cy="1038337"/>
            <a:chOff x="1501877" y="3520365"/>
            <a:chExt cx="6832" cy="1038337"/>
          </a:xfrm>
        </p:grpSpPr>
        <p:cxnSp>
          <p:nvCxnSpPr>
            <p:cNvPr id="19" name="直線コネクタ 18">
              <a:extLst>
                <a:ext uri="{FF2B5EF4-FFF2-40B4-BE49-F238E27FC236}">
                  <a16:creationId xmlns:a16="http://schemas.microsoft.com/office/drawing/2014/main" id="{6400B889-5713-489B-84FC-7C3E98BCC45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98C83D6-4EF4-483B-8A28-17E132EC0898}"/>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D47B1B92-A1DD-4E5A-B245-26F4EC3E4A4E}"/>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3F8AC254-0637-4E2B-A4B4-257C6BD83B82}"/>
              </a:ext>
            </a:extLst>
          </p:cNvPr>
          <p:cNvGrpSpPr/>
          <p:nvPr/>
        </p:nvGrpSpPr>
        <p:grpSpPr>
          <a:xfrm>
            <a:off x="1938467" y="3712131"/>
            <a:ext cx="0" cy="1038337"/>
            <a:chOff x="3395154" y="3501424"/>
            <a:chExt cx="0" cy="1038337"/>
          </a:xfrm>
        </p:grpSpPr>
        <p:cxnSp>
          <p:nvCxnSpPr>
            <p:cNvPr id="23" name="直線コネクタ 22">
              <a:extLst>
                <a:ext uri="{FF2B5EF4-FFF2-40B4-BE49-F238E27FC236}">
                  <a16:creationId xmlns:a16="http://schemas.microsoft.com/office/drawing/2014/main" id="{AE37479B-68AC-40C9-A15E-7F3405B70E6C}"/>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7C537EA-526A-49C8-AB76-738C7D163537}"/>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D197EC00-DC84-4E4B-9FD0-7476495C7E20}"/>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4C2C9B75-19C9-451F-9C77-BA99E35FDE1A}"/>
              </a:ext>
            </a:extLst>
          </p:cNvPr>
          <p:cNvSpPr txBox="1"/>
          <p:nvPr/>
        </p:nvSpPr>
        <p:spPr>
          <a:xfrm>
            <a:off x="1685702" y="3059061"/>
            <a:ext cx="474134" cy="707886"/>
          </a:xfrm>
          <a:prstGeom prst="rect">
            <a:avLst/>
          </a:prstGeom>
          <a:noFill/>
        </p:spPr>
        <p:txBody>
          <a:bodyPr wrap="square" rtlCol="0">
            <a:spAutoFit/>
          </a:bodyPr>
          <a:lstStyle/>
          <a:p>
            <a:r>
              <a:rPr kumimoji="1" lang="en-US" altLang="ja-JP" sz="4000" b="1" dirty="0"/>
              <a:t>5</a:t>
            </a:r>
            <a:endParaRPr kumimoji="1" lang="ja-JP" altLang="en-US" sz="4000" b="1" dirty="0"/>
          </a:p>
        </p:txBody>
      </p:sp>
      <p:sp>
        <p:nvSpPr>
          <p:cNvPr id="35" name="テキスト ボックス 34">
            <a:extLst>
              <a:ext uri="{FF2B5EF4-FFF2-40B4-BE49-F238E27FC236}">
                <a16:creationId xmlns:a16="http://schemas.microsoft.com/office/drawing/2014/main" id="{B74B59F2-A696-4D86-8E28-CF45F570FC27}"/>
              </a:ext>
            </a:extLst>
          </p:cNvPr>
          <p:cNvSpPr txBox="1"/>
          <p:nvPr/>
        </p:nvSpPr>
        <p:spPr>
          <a:xfrm>
            <a:off x="1669323" y="4692896"/>
            <a:ext cx="606457" cy="707886"/>
          </a:xfrm>
          <a:prstGeom prst="rect">
            <a:avLst/>
          </a:prstGeom>
          <a:noFill/>
        </p:spPr>
        <p:txBody>
          <a:bodyPr wrap="square" rtlCol="0">
            <a:spAutoFit/>
          </a:bodyPr>
          <a:lstStyle/>
          <a:p>
            <a:r>
              <a:rPr kumimoji="1" lang="en-US" altLang="ja-JP" sz="4000" b="1" dirty="0"/>
              <a:t>1</a:t>
            </a:r>
            <a:endParaRPr kumimoji="1" lang="ja-JP" altLang="en-US" sz="4000" b="1" dirty="0"/>
          </a:p>
        </p:txBody>
      </p:sp>
      <p:sp>
        <p:nvSpPr>
          <p:cNvPr id="38" name="四角形: 角を丸くする 37">
            <a:extLst>
              <a:ext uri="{FF2B5EF4-FFF2-40B4-BE49-F238E27FC236}">
                <a16:creationId xmlns:a16="http://schemas.microsoft.com/office/drawing/2014/main" id="{FE0E89B2-DC77-43B3-A177-856641741812}"/>
              </a:ext>
            </a:extLst>
          </p:cNvPr>
          <p:cNvSpPr/>
          <p:nvPr/>
        </p:nvSpPr>
        <p:spPr>
          <a:xfrm>
            <a:off x="2396903" y="4795515"/>
            <a:ext cx="884180"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63C0FE52-671D-4C14-A8CC-055F04AA724B}"/>
              </a:ext>
            </a:extLst>
          </p:cNvPr>
          <p:cNvSpPr txBox="1"/>
          <p:nvPr/>
        </p:nvSpPr>
        <p:spPr>
          <a:xfrm>
            <a:off x="9721899" y="3140999"/>
            <a:ext cx="1673084" cy="769441"/>
          </a:xfrm>
          <a:prstGeom prst="rect">
            <a:avLst/>
          </a:prstGeom>
          <a:noFill/>
        </p:spPr>
        <p:txBody>
          <a:bodyPr wrap="square" rtlCol="0">
            <a:spAutoFit/>
          </a:bodyPr>
          <a:lstStyle/>
          <a:p>
            <a:r>
              <a:rPr kumimoji="1" lang="en-US" altLang="ja-JP" sz="4400" b="1" dirty="0"/>
              <a:t>(km)</a:t>
            </a:r>
            <a:endParaRPr kumimoji="1" lang="ja-JP" altLang="en-US" sz="4400" b="1" dirty="0"/>
          </a:p>
        </p:txBody>
      </p:sp>
      <p:sp>
        <p:nvSpPr>
          <p:cNvPr id="41" name="テキスト ボックス 40">
            <a:extLst>
              <a:ext uri="{FF2B5EF4-FFF2-40B4-BE49-F238E27FC236}">
                <a16:creationId xmlns:a16="http://schemas.microsoft.com/office/drawing/2014/main" id="{99D8D8F5-7ED3-449A-9D94-574F24DB73B1}"/>
              </a:ext>
            </a:extLst>
          </p:cNvPr>
          <p:cNvSpPr txBox="1"/>
          <p:nvPr/>
        </p:nvSpPr>
        <p:spPr>
          <a:xfrm>
            <a:off x="9703198" y="4550665"/>
            <a:ext cx="1923136" cy="769441"/>
          </a:xfrm>
          <a:prstGeom prst="rect">
            <a:avLst/>
          </a:prstGeom>
          <a:noFill/>
        </p:spPr>
        <p:txBody>
          <a:bodyPr wrap="square" rtlCol="0">
            <a:spAutoFit/>
          </a:bodyPr>
          <a:lstStyle/>
          <a:p>
            <a:r>
              <a:rPr kumimoji="1" lang="en-US" altLang="ja-JP" sz="4400" b="1" dirty="0"/>
              <a:t>(</a:t>
            </a:r>
            <a:r>
              <a:rPr kumimoji="1" lang="ja-JP" altLang="en-US" sz="4400" b="1" dirty="0"/>
              <a:t>時間</a:t>
            </a:r>
            <a:r>
              <a:rPr kumimoji="1" lang="en-US" altLang="ja-JP" sz="4400" b="1" dirty="0"/>
              <a:t>)</a:t>
            </a:r>
            <a:endParaRPr kumimoji="1" lang="ja-JP" altLang="en-US" sz="4400" b="1" dirty="0"/>
          </a:p>
        </p:txBody>
      </p:sp>
      <p:grpSp>
        <p:nvGrpSpPr>
          <p:cNvPr id="50" name="グループ化 49">
            <a:extLst>
              <a:ext uri="{FF2B5EF4-FFF2-40B4-BE49-F238E27FC236}">
                <a16:creationId xmlns:a16="http://schemas.microsoft.com/office/drawing/2014/main" id="{7C6DA03B-C27B-4F97-B252-016A8C00B660}"/>
              </a:ext>
            </a:extLst>
          </p:cNvPr>
          <p:cNvGrpSpPr/>
          <p:nvPr/>
        </p:nvGrpSpPr>
        <p:grpSpPr>
          <a:xfrm>
            <a:off x="2821777" y="3731072"/>
            <a:ext cx="0" cy="1038337"/>
            <a:chOff x="7181708" y="3520365"/>
            <a:chExt cx="0" cy="1038337"/>
          </a:xfrm>
        </p:grpSpPr>
        <p:cxnSp>
          <p:nvCxnSpPr>
            <p:cNvPr id="51" name="直線コネクタ 50">
              <a:extLst>
                <a:ext uri="{FF2B5EF4-FFF2-40B4-BE49-F238E27FC236}">
                  <a16:creationId xmlns:a16="http://schemas.microsoft.com/office/drawing/2014/main" id="{AFE0EE14-D614-40A5-959C-828B3E768399}"/>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14A81FC-EA9F-4AF0-B3AB-D747504D2CD3}"/>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A9CAD8F3-0501-46E7-A582-DA4E41A83EA9}"/>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54" name="テキスト ボックス 53">
            <a:extLst>
              <a:ext uri="{FF2B5EF4-FFF2-40B4-BE49-F238E27FC236}">
                <a16:creationId xmlns:a16="http://schemas.microsoft.com/office/drawing/2014/main" id="{2F47ECAA-AE8D-4D8D-B4EC-999664FC2574}"/>
              </a:ext>
            </a:extLst>
          </p:cNvPr>
          <p:cNvSpPr txBox="1"/>
          <p:nvPr/>
        </p:nvSpPr>
        <p:spPr>
          <a:xfrm>
            <a:off x="2580190" y="4777701"/>
            <a:ext cx="980641" cy="707886"/>
          </a:xfrm>
          <a:prstGeom prst="rect">
            <a:avLst/>
          </a:prstGeom>
          <a:noFill/>
        </p:spPr>
        <p:txBody>
          <a:bodyPr wrap="square" rtlCol="0">
            <a:spAutoFit/>
          </a:bodyPr>
          <a:lstStyle/>
          <a:p>
            <a:r>
              <a:rPr kumimoji="1" lang="en-US" altLang="ja-JP" sz="4000" b="1" dirty="0"/>
              <a:t>2</a:t>
            </a:r>
          </a:p>
        </p:txBody>
      </p:sp>
      <p:sp>
        <p:nvSpPr>
          <p:cNvPr id="56" name="四角形: 角を丸くする 55">
            <a:extLst>
              <a:ext uri="{FF2B5EF4-FFF2-40B4-BE49-F238E27FC236}">
                <a16:creationId xmlns:a16="http://schemas.microsoft.com/office/drawing/2014/main" id="{13B0F34E-243A-42E8-9553-FF41C8CDDE07}"/>
              </a:ext>
            </a:extLst>
          </p:cNvPr>
          <p:cNvSpPr/>
          <p:nvPr/>
        </p:nvSpPr>
        <p:spPr>
          <a:xfrm>
            <a:off x="1584674" y="3046679"/>
            <a:ext cx="707585" cy="67225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E955DBD-35ED-4DBB-82C9-18D704F0D42D}"/>
              </a:ext>
            </a:extLst>
          </p:cNvPr>
          <p:cNvSpPr txBox="1"/>
          <p:nvPr/>
        </p:nvSpPr>
        <p:spPr>
          <a:xfrm>
            <a:off x="4313073" y="5949620"/>
            <a:ext cx="895978" cy="769441"/>
          </a:xfrm>
          <a:prstGeom prst="rect">
            <a:avLst/>
          </a:prstGeom>
          <a:noFill/>
        </p:spPr>
        <p:txBody>
          <a:bodyPr wrap="square" rtlCol="0">
            <a:spAutoFit/>
          </a:bodyPr>
          <a:lstStyle/>
          <a:p>
            <a:r>
              <a:rPr kumimoji="1" lang="ja-JP" altLang="en-US" sz="4400" b="1" dirty="0"/>
              <a:t>式</a:t>
            </a:r>
          </a:p>
        </p:txBody>
      </p:sp>
      <p:sp>
        <p:nvSpPr>
          <p:cNvPr id="63" name="テキスト ボックス 62">
            <a:extLst>
              <a:ext uri="{FF2B5EF4-FFF2-40B4-BE49-F238E27FC236}">
                <a16:creationId xmlns:a16="http://schemas.microsoft.com/office/drawing/2014/main" id="{D501B50C-8032-40B8-A2A2-A58C855B6DA0}"/>
              </a:ext>
            </a:extLst>
          </p:cNvPr>
          <p:cNvSpPr txBox="1"/>
          <p:nvPr/>
        </p:nvSpPr>
        <p:spPr>
          <a:xfrm>
            <a:off x="2501546" y="3083097"/>
            <a:ext cx="865593" cy="707886"/>
          </a:xfrm>
          <a:prstGeom prst="rect">
            <a:avLst/>
          </a:prstGeom>
          <a:noFill/>
        </p:spPr>
        <p:txBody>
          <a:bodyPr wrap="square" rtlCol="0">
            <a:spAutoFit/>
          </a:bodyPr>
          <a:lstStyle/>
          <a:p>
            <a:r>
              <a:rPr kumimoji="1" lang="en-US" altLang="ja-JP" sz="4000" b="1" dirty="0"/>
              <a:t>10</a:t>
            </a:r>
            <a:endParaRPr kumimoji="1" lang="ja-JP" altLang="en-US" sz="4000" b="1" dirty="0"/>
          </a:p>
        </p:txBody>
      </p:sp>
      <p:sp>
        <p:nvSpPr>
          <p:cNvPr id="64" name="テキスト ボックス 63">
            <a:extLst>
              <a:ext uri="{FF2B5EF4-FFF2-40B4-BE49-F238E27FC236}">
                <a16:creationId xmlns:a16="http://schemas.microsoft.com/office/drawing/2014/main" id="{FA47BADF-DDA8-4217-B10A-12D82E951AFA}"/>
              </a:ext>
            </a:extLst>
          </p:cNvPr>
          <p:cNvSpPr txBox="1"/>
          <p:nvPr/>
        </p:nvSpPr>
        <p:spPr>
          <a:xfrm>
            <a:off x="5481895" y="5949620"/>
            <a:ext cx="3192860" cy="769441"/>
          </a:xfrm>
          <a:prstGeom prst="rect">
            <a:avLst/>
          </a:prstGeom>
          <a:noFill/>
        </p:spPr>
        <p:txBody>
          <a:bodyPr wrap="square" rtlCol="0">
            <a:spAutoFit/>
          </a:bodyPr>
          <a:lstStyle/>
          <a:p>
            <a:r>
              <a:rPr kumimoji="1" lang="en-US" altLang="ja-JP" sz="4400" b="1" dirty="0"/>
              <a:t>10÷5</a:t>
            </a:r>
            <a:r>
              <a:rPr kumimoji="1" lang="ja-JP" altLang="en-US" sz="4400" b="1" dirty="0"/>
              <a:t>＝</a:t>
            </a:r>
          </a:p>
        </p:txBody>
      </p:sp>
      <p:sp>
        <p:nvSpPr>
          <p:cNvPr id="65" name="テキスト ボックス 64">
            <a:extLst>
              <a:ext uri="{FF2B5EF4-FFF2-40B4-BE49-F238E27FC236}">
                <a16:creationId xmlns:a16="http://schemas.microsoft.com/office/drawing/2014/main" id="{98A891F1-D9D7-47B3-99D0-5D31F7276483}"/>
              </a:ext>
            </a:extLst>
          </p:cNvPr>
          <p:cNvSpPr txBox="1"/>
          <p:nvPr/>
        </p:nvSpPr>
        <p:spPr>
          <a:xfrm>
            <a:off x="7605492" y="5915606"/>
            <a:ext cx="782489" cy="769441"/>
          </a:xfrm>
          <a:prstGeom prst="rect">
            <a:avLst/>
          </a:prstGeom>
          <a:noFill/>
        </p:spPr>
        <p:txBody>
          <a:bodyPr wrap="square" rtlCol="0">
            <a:spAutoFit/>
          </a:bodyPr>
          <a:lstStyle/>
          <a:p>
            <a:r>
              <a:rPr kumimoji="1" lang="en-US" altLang="ja-JP" sz="4400" b="1" dirty="0"/>
              <a:t>2</a:t>
            </a:r>
            <a:endParaRPr kumimoji="1" lang="ja-JP" altLang="en-US" sz="4400" b="1" dirty="0"/>
          </a:p>
        </p:txBody>
      </p:sp>
    </p:spTree>
    <p:extLst>
      <p:ext uri="{BB962C8B-B14F-4D97-AF65-F5344CB8AC3E}">
        <p14:creationId xmlns:p14="http://schemas.microsoft.com/office/powerpoint/2010/main" val="144119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6" grpId="0"/>
      <p:bldP spid="34" grpId="0"/>
      <p:bldP spid="35" grpId="0"/>
      <p:bldP spid="38" grpId="0" animBg="1"/>
      <p:bldP spid="40" grpId="0"/>
      <p:bldP spid="41" grpId="0"/>
      <p:bldP spid="54" grpId="0"/>
      <p:bldP spid="56" grpId="0" animBg="1"/>
      <p:bldP spid="62" grpId="0"/>
      <p:bldP spid="63" grpId="0"/>
      <p:bldP spid="64" grpId="0"/>
      <p:bldP spid="6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62C4177-41D5-4258-8C3D-12C7C0E7B5A3}"/>
              </a:ext>
            </a:extLst>
          </p:cNvPr>
          <p:cNvSpPr txBox="1"/>
          <p:nvPr/>
        </p:nvSpPr>
        <p:spPr>
          <a:xfrm>
            <a:off x="254500" y="78758"/>
            <a:ext cx="3367934" cy="646331"/>
          </a:xfrm>
          <a:prstGeom prst="rect">
            <a:avLst/>
          </a:prstGeom>
          <a:noFill/>
        </p:spPr>
        <p:txBody>
          <a:bodyPr wrap="square" rtlCol="0">
            <a:spAutoFit/>
          </a:bodyPr>
          <a:lstStyle/>
          <a:p>
            <a:r>
              <a:rPr kumimoji="1" lang="en-US" altLang="ja-JP" sz="3600" b="1" dirty="0"/>
              <a:t>P224</a:t>
            </a:r>
            <a:r>
              <a:rPr kumimoji="1" lang="ja-JP" altLang="en-US" sz="3600" b="1" dirty="0"/>
              <a:t>の　</a:t>
            </a:r>
            <a:r>
              <a:rPr kumimoji="1" lang="en-US" altLang="ja-JP" sz="3600" b="1" dirty="0"/>
              <a:t>1</a:t>
            </a:r>
            <a:r>
              <a:rPr kumimoji="1" lang="ja-JP" altLang="en-US" sz="3600" b="1" dirty="0"/>
              <a:t>　</a:t>
            </a:r>
          </a:p>
        </p:txBody>
      </p:sp>
      <p:sp>
        <p:nvSpPr>
          <p:cNvPr id="8" name="テキスト ボックス 7">
            <a:extLst>
              <a:ext uri="{FF2B5EF4-FFF2-40B4-BE49-F238E27FC236}">
                <a16:creationId xmlns:a16="http://schemas.microsoft.com/office/drawing/2014/main" id="{12CC08CA-1C71-4688-899C-D77B65D1A0D3}"/>
              </a:ext>
            </a:extLst>
          </p:cNvPr>
          <p:cNvSpPr txBox="1"/>
          <p:nvPr/>
        </p:nvSpPr>
        <p:spPr>
          <a:xfrm>
            <a:off x="1046784" y="644248"/>
            <a:ext cx="10098431" cy="2308324"/>
          </a:xfrm>
          <a:prstGeom prst="rect">
            <a:avLst/>
          </a:prstGeom>
          <a:noFill/>
        </p:spPr>
        <p:txBody>
          <a:bodyPr wrap="square" rtlCol="0">
            <a:spAutoFit/>
          </a:bodyPr>
          <a:lstStyle/>
          <a:p>
            <a:r>
              <a:rPr kumimoji="1" lang="ja-JP" altLang="en-US" sz="3600" b="1" dirty="0"/>
              <a:t>台風が時速</a:t>
            </a:r>
            <a:r>
              <a:rPr kumimoji="1" lang="en-US" altLang="ja-JP" sz="3600" b="1" dirty="0"/>
              <a:t>25km</a:t>
            </a:r>
            <a:r>
              <a:rPr kumimoji="1" lang="ja-JP" altLang="en-US" sz="3600" b="1" dirty="0"/>
              <a:t>で進んでいます。</a:t>
            </a:r>
            <a:endParaRPr kumimoji="1" lang="en-US" altLang="ja-JP" sz="3600" b="1" dirty="0"/>
          </a:p>
          <a:p>
            <a:r>
              <a:rPr lang="ja-JP" altLang="en-US" sz="3600" b="1" dirty="0"/>
              <a:t>このままの速さで</a:t>
            </a:r>
            <a:r>
              <a:rPr lang="en-US" altLang="ja-JP" sz="3600" b="1" dirty="0"/>
              <a:t>300km</a:t>
            </a:r>
            <a:r>
              <a:rPr lang="ja-JP" altLang="en-US" sz="3600" b="1" dirty="0"/>
              <a:t>進むのにかかる時間は，どれだけですか。また，</a:t>
            </a:r>
            <a:r>
              <a:rPr lang="en-US" altLang="ja-JP" sz="3600" b="1" dirty="0"/>
              <a:t>800m</a:t>
            </a:r>
            <a:r>
              <a:rPr lang="ja-JP" altLang="en-US" sz="3600" b="1" dirty="0"/>
              <a:t>進むのにかかる時間は，どれだけですか。</a:t>
            </a:r>
            <a:endParaRPr kumimoji="1" lang="en-US" altLang="ja-JP" sz="3600" b="1" dirty="0"/>
          </a:p>
        </p:txBody>
      </p:sp>
      <p:sp>
        <p:nvSpPr>
          <p:cNvPr id="10" name="二等辺三角形 9">
            <a:extLst>
              <a:ext uri="{FF2B5EF4-FFF2-40B4-BE49-F238E27FC236}">
                <a16:creationId xmlns:a16="http://schemas.microsoft.com/office/drawing/2014/main" id="{8EE3AF7C-B8FC-4E2D-B858-985E2264D133}"/>
              </a:ext>
            </a:extLst>
          </p:cNvPr>
          <p:cNvSpPr/>
          <p:nvPr/>
        </p:nvSpPr>
        <p:spPr>
          <a:xfrm>
            <a:off x="2126273" y="-28898"/>
            <a:ext cx="750547" cy="628971"/>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58FED6F-9CCB-4C7C-9F6D-5B49ACFB98F2}"/>
              </a:ext>
            </a:extLst>
          </p:cNvPr>
          <p:cNvSpPr txBox="1"/>
          <p:nvPr/>
        </p:nvSpPr>
        <p:spPr>
          <a:xfrm>
            <a:off x="873186" y="2854337"/>
            <a:ext cx="10194007" cy="1323439"/>
          </a:xfrm>
          <a:prstGeom prst="rect">
            <a:avLst/>
          </a:prstGeom>
          <a:noFill/>
        </p:spPr>
        <p:txBody>
          <a:bodyPr wrap="square" rtlCol="0">
            <a:spAutoFit/>
          </a:bodyPr>
          <a:lstStyle/>
          <a:p>
            <a:r>
              <a:rPr kumimoji="1" lang="ja-JP" altLang="en-US" sz="4000" b="1" dirty="0"/>
              <a:t>㋐</a:t>
            </a:r>
            <a:r>
              <a:rPr kumimoji="1" lang="en-US" altLang="ja-JP" sz="4000" b="1" dirty="0"/>
              <a:t>300km</a:t>
            </a:r>
            <a:r>
              <a:rPr kumimoji="1" lang="ja-JP" altLang="en-US" sz="4000" b="1" dirty="0"/>
              <a:t>進むのにかかる時間を求めましょう。</a:t>
            </a:r>
          </a:p>
        </p:txBody>
      </p:sp>
      <p:cxnSp>
        <p:nvCxnSpPr>
          <p:cNvPr id="14" name="直線コネクタ 13">
            <a:extLst>
              <a:ext uri="{FF2B5EF4-FFF2-40B4-BE49-F238E27FC236}">
                <a16:creationId xmlns:a16="http://schemas.microsoft.com/office/drawing/2014/main" id="{6D3C31C2-4D5A-4E25-9F8D-E92D79409FC8}"/>
              </a:ext>
            </a:extLst>
          </p:cNvPr>
          <p:cNvCxnSpPr>
            <a:cxnSpLocks/>
          </p:cNvCxnSpPr>
          <p:nvPr/>
        </p:nvCxnSpPr>
        <p:spPr>
          <a:xfrm>
            <a:off x="988663" y="4773861"/>
            <a:ext cx="8707704" cy="0"/>
          </a:xfrm>
          <a:prstGeom prst="line">
            <a:avLst/>
          </a:prstGeom>
          <a:ln w="5715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0CAC8FF7-C46D-4997-B7E8-F59A0E447626}"/>
              </a:ext>
            </a:extLst>
          </p:cNvPr>
          <p:cNvSpPr txBox="1"/>
          <p:nvPr/>
        </p:nvSpPr>
        <p:spPr>
          <a:xfrm>
            <a:off x="725000" y="3908160"/>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6" name="テキスト ボックス 15">
            <a:extLst>
              <a:ext uri="{FF2B5EF4-FFF2-40B4-BE49-F238E27FC236}">
                <a16:creationId xmlns:a16="http://schemas.microsoft.com/office/drawing/2014/main" id="{A918EB6E-BEED-4E87-A883-491E87E4A3A1}"/>
              </a:ext>
            </a:extLst>
          </p:cNvPr>
          <p:cNvSpPr txBox="1"/>
          <p:nvPr/>
        </p:nvSpPr>
        <p:spPr>
          <a:xfrm>
            <a:off x="758456" y="5418204"/>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7" name="直線コネクタ 16">
            <a:extLst>
              <a:ext uri="{FF2B5EF4-FFF2-40B4-BE49-F238E27FC236}">
                <a16:creationId xmlns:a16="http://schemas.microsoft.com/office/drawing/2014/main" id="{E8A14081-CE6F-4C9F-9264-BA5793BF6A4C}"/>
              </a:ext>
            </a:extLst>
          </p:cNvPr>
          <p:cNvCxnSpPr>
            <a:cxnSpLocks/>
          </p:cNvCxnSpPr>
          <p:nvPr/>
        </p:nvCxnSpPr>
        <p:spPr>
          <a:xfrm>
            <a:off x="988663" y="5506553"/>
            <a:ext cx="870770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18" name="グループ化 17">
            <a:extLst>
              <a:ext uri="{FF2B5EF4-FFF2-40B4-BE49-F238E27FC236}">
                <a16:creationId xmlns:a16="http://schemas.microsoft.com/office/drawing/2014/main" id="{A59AA6BD-B1DF-4600-A6D2-42DF92CC00EA}"/>
              </a:ext>
            </a:extLst>
          </p:cNvPr>
          <p:cNvGrpSpPr/>
          <p:nvPr/>
        </p:nvGrpSpPr>
        <p:grpSpPr>
          <a:xfrm>
            <a:off x="988663" y="4487157"/>
            <a:ext cx="6832" cy="1038337"/>
            <a:chOff x="1501877" y="3520365"/>
            <a:chExt cx="6832" cy="1038337"/>
          </a:xfrm>
        </p:grpSpPr>
        <p:cxnSp>
          <p:nvCxnSpPr>
            <p:cNvPr id="19" name="直線コネクタ 18">
              <a:extLst>
                <a:ext uri="{FF2B5EF4-FFF2-40B4-BE49-F238E27FC236}">
                  <a16:creationId xmlns:a16="http://schemas.microsoft.com/office/drawing/2014/main" id="{6400B889-5713-489B-84FC-7C3E98BCC45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98C83D6-4EF4-483B-8A28-17E132EC0898}"/>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D47B1B92-A1DD-4E5A-B245-26F4EC3E4A4E}"/>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3F8AC254-0637-4E2B-A4B4-257C6BD83B82}"/>
              </a:ext>
            </a:extLst>
          </p:cNvPr>
          <p:cNvGrpSpPr/>
          <p:nvPr/>
        </p:nvGrpSpPr>
        <p:grpSpPr>
          <a:xfrm>
            <a:off x="1767697" y="4468216"/>
            <a:ext cx="0" cy="1038337"/>
            <a:chOff x="3395154" y="3501424"/>
            <a:chExt cx="0" cy="1038337"/>
          </a:xfrm>
        </p:grpSpPr>
        <p:cxnSp>
          <p:nvCxnSpPr>
            <p:cNvPr id="23" name="直線コネクタ 22">
              <a:extLst>
                <a:ext uri="{FF2B5EF4-FFF2-40B4-BE49-F238E27FC236}">
                  <a16:creationId xmlns:a16="http://schemas.microsoft.com/office/drawing/2014/main" id="{AE37479B-68AC-40C9-A15E-7F3405B70E6C}"/>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7C537EA-526A-49C8-AB76-738C7D163537}"/>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D197EC00-DC84-4E4B-9FD0-7476495C7E20}"/>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4C2C9B75-19C9-451F-9C77-BA99E35FDE1A}"/>
              </a:ext>
            </a:extLst>
          </p:cNvPr>
          <p:cNvSpPr txBox="1"/>
          <p:nvPr/>
        </p:nvSpPr>
        <p:spPr>
          <a:xfrm>
            <a:off x="1422124" y="3825075"/>
            <a:ext cx="791998" cy="707886"/>
          </a:xfrm>
          <a:prstGeom prst="rect">
            <a:avLst/>
          </a:prstGeom>
          <a:noFill/>
        </p:spPr>
        <p:txBody>
          <a:bodyPr wrap="square" rtlCol="0">
            <a:spAutoFit/>
          </a:bodyPr>
          <a:lstStyle/>
          <a:p>
            <a:r>
              <a:rPr kumimoji="1" lang="en-US" altLang="ja-JP" sz="4000" b="1" dirty="0"/>
              <a:t>25</a:t>
            </a:r>
            <a:endParaRPr kumimoji="1" lang="ja-JP" altLang="en-US" sz="4000" b="1" dirty="0"/>
          </a:p>
        </p:txBody>
      </p:sp>
      <p:sp>
        <p:nvSpPr>
          <p:cNvPr id="35" name="テキスト ボックス 34">
            <a:extLst>
              <a:ext uri="{FF2B5EF4-FFF2-40B4-BE49-F238E27FC236}">
                <a16:creationId xmlns:a16="http://schemas.microsoft.com/office/drawing/2014/main" id="{B74B59F2-A696-4D86-8E28-CF45F570FC27}"/>
              </a:ext>
            </a:extLst>
          </p:cNvPr>
          <p:cNvSpPr txBox="1"/>
          <p:nvPr/>
        </p:nvSpPr>
        <p:spPr>
          <a:xfrm>
            <a:off x="1507150" y="5469238"/>
            <a:ext cx="606457" cy="707886"/>
          </a:xfrm>
          <a:prstGeom prst="rect">
            <a:avLst/>
          </a:prstGeom>
          <a:noFill/>
        </p:spPr>
        <p:txBody>
          <a:bodyPr wrap="square" rtlCol="0">
            <a:spAutoFit/>
          </a:bodyPr>
          <a:lstStyle/>
          <a:p>
            <a:r>
              <a:rPr kumimoji="1" lang="en-US" altLang="ja-JP" sz="4000" b="1" dirty="0"/>
              <a:t>1</a:t>
            </a:r>
            <a:endParaRPr kumimoji="1" lang="ja-JP" altLang="en-US" sz="4000" b="1" dirty="0"/>
          </a:p>
        </p:txBody>
      </p:sp>
      <p:sp>
        <p:nvSpPr>
          <p:cNvPr id="38" name="四角形: 角を丸くする 37">
            <a:extLst>
              <a:ext uri="{FF2B5EF4-FFF2-40B4-BE49-F238E27FC236}">
                <a16:creationId xmlns:a16="http://schemas.microsoft.com/office/drawing/2014/main" id="{FE0E89B2-DC77-43B3-A177-856641741812}"/>
              </a:ext>
            </a:extLst>
          </p:cNvPr>
          <p:cNvSpPr/>
          <p:nvPr/>
        </p:nvSpPr>
        <p:spPr>
          <a:xfrm>
            <a:off x="8786681" y="5550360"/>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63C0FE52-671D-4C14-A8CC-055F04AA724B}"/>
              </a:ext>
            </a:extLst>
          </p:cNvPr>
          <p:cNvSpPr txBox="1"/>
          <p:nvPr/>
        </p:nvSpPr>
        <p:spPr>
          <a:xfrm>
            <a:off x="9721899" y="3897084"/>
            <a:ext cx="1673084" cy="769441"/>
          </a:xfrm>
          <a:prstGeom prst="rect">
            <a:avLst/>
          </a:prstGeom>
          <a:noFill/>
        </p:spPr>
        <p:txBody>
          <a:bodyPr wrap="square" rtlCol="0">
            <a:spAutoFit/>
          </a:bodyPr>
          <a:lstStyle/>
          <a:p>
            <a:r>
              <a:rPr kumimoji="1" lang="en-US" altLang="ja-JP" sz="4400" b="1" dirty="0"/>
              <a:t>(km)</a:t>
            </a:r>
            <a:endParaRPr kumimoji="1" lang="ja-JP" altLang="en-US" sz="4400" b="1" dirty="0"/>
          </a:p>
        </p:txBody>
      </p:sp>
      <p:sp>
        <p:nvSpPr>
          <p:cNvPr id="41" name="テキスト ボックス 40">
            <a:extLst>
              <a:ext uri="{FF2B5EF4-FFF2-40B4-BE49-F238E27FC236}">
                <a16:creationId xmlns:a16="http://schemas.microsoft.com/office/drawing/2014/main" id="{99D8D8F5-7ED3-449A-9D94-574F24DB73B1}"/>
              </a:ext>
            </a:extLst>
          </p:cNvPr>
          <p:cNvSpPr txBox="1"/>
          <p:nvPr/>
        </p:nvSpPr>
        <p:spPr>
          <a:xfrm>
            <a:off x="9703198" y="5306750"/>
            <a:ext cx="1923136" cy="769441"/>
          </a:xfrm>
          <a:prstGeom prst="rect">
            <a:avLst/>
          </a:prstGeom>
          <a:noFill/>
        </p:spPr>
        <p:txBody>
          <a:bodyPr wrap="square" rtlCol="0">
            <a:spAutoFit/>
          </a:bodyPr>
          <a:lstStyle/>
          <a:p>
            <a:r>
              <a:rPr kumimoji="1" lang="en-US" altLang="ja-JP" sz="4400" b="1" dirty="0"/>
              <a:t>(</a:t>
            </a:r>
            <a:r>
              <a:rPr kumimoji="1" lang="ja-JP" altLang="en-US" sz="4400" b="1" dirty="0"/>
              <a:t>時間</a:t>
            </a:r>
            <a:r>
              <a:rPr kumimoji="1" lang="en-US" altLang="ja-JP" sz="4400" b="1" dirty="0"/>
              <a:t>)</a:t>
            </a:r>
            <a:endParaRPr kumimoji="1" lang="ja-JP" altLang="en-US" sz="4400" b="1" dirty="0"/>
          </a:p>
        </p:txBody>
      </p:sp>
      <p:grpSp>
        <p:nvGrpSpPr>
          <p:cNvPr id="50" name="グループ化 49">
            <a:extLst>
              <a:ext uri="{FF2B5EF4-FFF2-40B4-BE49-F238E27FC236}">
                <a16:creationId xmlns:a16="http://schemas.microsoft.com/office/drawing/2014/main" id="{7C6DA03B-C27B-4F97-B252-016A8C00B660}"/>
              </a:ext>
            </a:extLst>
          </p:cNvPr>
          <p:cNvGrpSpPr/>
          <p:nvPr/>
        </p:nvGrpSpPr>
        <p:grpSpPr>
          <a:xfrm>
            <a:off x="9336364" y="4474708"/>
            <a:ext cx="0" cy="1038337"/>
            <a:chOff x="7181708" y="3520365"/>
            <a:chExt cx="0" cy="1038337"/>
          </a:xfrm>
        </p:grpSpPr>
        <p:cxnSp>
          <p:nvCxnSpPr>
            <p:cNvPr id="51" name="直線コネクタ 50">
              <a:extLst>
                <a:ext uri="{FF2B5EF4-FFF2-40B4-BE49-F238E27FC236}">
                  <a16:creationId xmlns:a16="http://schemas.microsoft.com/office/drawing/2014/main" id="{AFE0EE14-D614-40A5-959C-828B3E768399}"/>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14A81FC-EA9F-4AF0-B3AB-D747504D2CD3}"/>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A9CAD8F3-0501-46E7-A582-DA4E41A83EA9}"/>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54" name="テキスト ボックス 53">
            <a:extLst>
              <a:ext uri="{FF2B5EF4-FFF2-40B4-BE49-F238E27FC236}">
                <a16:creationId xmlns:a16="http://schemas.microsoft.com/office/drawing/2014/main" id="{2F47ECAA-AE8D-4D8D-B4EC-999664FC2574}"/>
              </a:ext>
            </a:extLst>
          </p:cNvPr>
          <p:cNvSpPr txBox="1"/>
          <p:nvPr/>
        </p:nvSpPr>
        <p:spPr>
          <a:xfrm>
            <a:off x="8947250" y="5565958"/>
            <a:ext cx="980641" cy="707886"/>
          </a:xfrm>
          <a:prstGeom prst="rect">
            <a:avLst/>
          </a:prstGeom>
          <a:noFill/>
        </p:spPr>
        <p:txBody>
          <a:bodyPr wrap="square" rtlCol="0">
            <a:spAutoFit/>
          </a:bodyPr>
          <a:lstStyle/>
          <a:p>
            <a:r>
              <a:rPr kumimoji="1" lang="en-US" altLang="ja-JP" sz="4000" b="1" dirty="0"/>
              <a:t>12</a:t>
            </a:r>
          </a:p>
        </p:txBody>
      </p:sp>
      <p:sp>
        <p:nvSpPr>
          <p:cNvPr id="56" name="四角形: 角を丸くする 55">
            <a:extLst>
              <a:ext uri="{FF2B5EF4-FFF2-40B4-BE49-F238E27FC236}">
                <a16:creationId xmlns:a16="http://schemas.microsoft.com/office/drawing/2014/main" id="{13B0F34E-243A-42E8-9553-FF41C8CDDE07}"/>
              </a:ext>
            </a:extLst>
          </p:cNvPr>
          <p:cNvSpPr/>
          <p:nvPr/>
        </p:nvSpPr>
        <p:spPr>
          <a:xfrm>
            <a:off x="1228791" y="3806094"/>
            <a:ext cx="1141213" cy="67225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E955DBD-35ED-4DBB-82C9-18D704F0D42D}"/>
              </a:ext>
            </a:extLst>
          </p:cNvPr>
          <p:cNvSpPr txBox="1"/>
          <p:nvPr/>
        </p:nvSpPr>
        <p:spPr>
          <a:xfrm>
            <a:off x="1490478" y="6088559"/>
            <a:ext cx="895978" cy="769441"/>
          </a:xfrm>
          <a:prstGeom prst="rect">
            <a:avLst/>
          </a:prstGeom>
          <a:noFill/>
        </p:spPr>
        <p:txBody>
          <a:bodyPr wrap="square" rtlCol="0">
            <a:spAutoFit/>
          </a:bodyPr>
          <a:lstStyle/>
          <a:p>
            <a:r>
              <a:rPr kumimoji="1" lang="ja-JP" altLang="en-US" sz="4400" b="1" dirty="0"/>
              <a:t>式</a:t>
            </a:r>
          </a:p>
        </p:txBody>
      </p:sp>
      <p:sp>
        <p:nvSpPr>
          <p:cNvPr id="63" name="テキスト ボックス 62">
            <a:extLst>
              <a:ext uri="{FF2B5EF4-FFF2-40B4-BE49-F238E27FC236}">
                <a16:creationId xmlns:a16="http://schemas.microsoft.com/office/drawing/2014/main" id="{D501B50C-8032-40B8-A2A2-A58C855B6DA0}"/>
              </a:ext>
            </a:extLst>
          </p:cNvPr>
          <p:cNvSpPr txBox="1"/>
          <p:nvPr/>
        </p:nvSpPr>
        <p:spPr>
          <a:xfrm>
            <a:off x="8859081" y="3872914"/>
            <a:ext cx="1325309" cy="707886"/>
          </a:xfrm>
          <a:prstGeom prst="rect">
            <a:avLst/>
          </a:prstGeom>
          <a:noFill/>
        </p:spPr>
        <p:txBody>
          <a:bodyPr wrap="square" rtlCol="0">
            <a:spAutoFit/>
          </a:bodyPr>
          <a:lstStyle/>
          <a:p>
            <a:r>
              <a:rPr kumimoji="1" lang="en-US" altLang="ja-JP" sz="4000" b="1" dirty="0"/>
              <a:t>300</a:t>
            </a:r>
            <a:endParaRPr kumimoji="1" lang="ja-JP" altLang="en-US" sz="4000" b="1" dirty="0"/>
          </a:p>
        </p:txBody>
      </p:sp>
      <p:sp>
        <p:nvSpPr>
          <p:cNvPr id="64" name="テキスト ボックス 63">
            <a:extLst>
              <a:ext uri="{FF2B5EF4-FFF2-40B4-BE49-F238E27FC236}">
                <a16:creationId xmlns:a16="http://schemas.microsoft.com/office/drawing/2014/main" id="{FA47BADF-DDA8-4217-B10A-12D82E951AFA}"/>
              </a:ext>
            </a:extLst>
          </p:cNvPr>
          <p:cNvSpPr txBox="1"/>
          <p:nvPr/>
        </p:nvSpPr>
        <p:spPr>
          <a:xfrm>
            <a:off x="2659300" y="6088559"/>
            <a:ext cx="3192860" cy="769441"/>
          </a:xfrm>
          <a:prstGeom prst="rect">
            <a:avLst/>
          </a:prstGeom>
          <a:noFill/>
        </p:spPr>
        <p:txBody>
          <a:bodyPr wrap="square" rtlCol="0">
            <a:spAutoFit/>
          </a:bodyPr>
          <a:lstStyle/>
          <a:p>
            <a:r>
              <a:rPr kumimoji="1" lang="en-US" altLang="ja-JP" sz="4400" b="1" dirty="0"/>
              <a:t>300÷25</a:t>
            </a:r>
            <a:r>
              <a:rPr kumimoji="1" lang="ja-JP" altLang="en-US" sz="4400" b="1" dirty="0"/>
              <a:t>＝</a:t>
            </a:r>
          </a:p>
        </p:txBody>
      </p:sp>
      <p:sp>
        <p:nvSpPr>
          <p:cNvPr id="65" name="テキスト ボックス 64">
            <a:extLst>
              <a:ext uri="{FF2B5EF4-FFF2-40B4-BE49-F238E27FC236}">
                <a16:creationId xmlns:a16="http://schemas.microsoft.com/office/drawing/2014/main" id="{98A891F1-D9D7-47B3-99D0-5D31F7276483}"/>
              </a:ext>
            </a:extLst>
          </p:cNvPr>
          <p:cNvSpPr txBox="1"/>
          <p:nvPr/>
        </p:nvSpPr>
        <p:spPr>
          <a:xfrm>
            <a:off x="5342515" y="6088559"/>
            <a:ext cx="3192860" cy="769441"/>
          </a:xfrm>
          <a:prstGeom prst="rect">
            <a:avLst/>
          </a:prstGeom>
          <a:noFill/>
        </p:spPr>
        <p:txBody>
          <a:bodyPr wrap="square" rtlCol="0">
            <a:spAutoFit/>
          </a:bodyPr>
          <a:lstStyle/>
          <a:p>
            <a:r>
              <a:rPr kumimoji="1" lang="en-US" altLang="ja-JP" sz="4400" b="1" dirty="0"/>
              <a:t>12</a:t>
            </a:r>
            <a:endParaRPr kumimoji="1" lang="ja-JP" altLang="en-US" sz="4400" b="1" dirty="0"/>
          </a:p>
        </p:txBody>
      </p:sp>
    </p:spTree>
    <p:extLst>
      <p:ext uri="{BB962C8B-B14F-4D97-AF65-F5344CB8AC3E}">
        <p14:creationId xmlns:p14="http://schemas.microsoft.com/office/powerpoint/2010/main" val="31716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6" grpId="0"/>
      <p:bldP spid="34" grpId="0"/>
      <p:bldP spid="35" grpId="0"/>
      <p:bldP spid="38" grpId="0" animBg="1"/>
      <p:bldP spid="40" grpId="0"/>
      <p:bldP spid="41" grpId="0"/>
      <p:bldP spid="54" grpId="0"/>
      <p:bldP spid="56" grpId="0" animBg="1"/>
      <p:bldP spid="62" grpId="0"/>
      <p:bldP spid="63" grpId="0"/>
      <p:bldP spid="64" grpId="0"/>
      <p:bldP spid="6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62C4177-41D5-4258-8C3D-12C7C0E7B5A3}"/>
              </a:ext>
            </a:extLst>
          </p:cNvPr>
          <p:cNvSpPr txBox="1"/>
          <p:nvPr/>
        </p:nvSpPr>
        <p:spPr>
          <a:xfrm>
            <a:off x="254500" y="78758"/>
            <a:ext cx="3367934" cy="646331"/>
          </a:xfrm>
          <a:prstGeom prst="rect">
            <a:avLst/>
          </a:prstGeom>
          <a:noFill/>
        </p:spPr>
        <p:txBody>
          <a:bodyPr wrap="square" rtlCol="0">
            <a:spAutoFit/>
          </a:bodyPr>
          <a:lstStyle/>
          <a:p>
            <a:r>
              <a:rPr kumimoji="1" lang="en-US" altLang="ja-JP" sz="3600" b="1" dirty="0"/>
              <a:t>P224</a:t>
            </a:r>
            <a:r>
              <a:rPr kumimoji="1" lang="ja-JP" altLang="en-US" sz="3600" b="1" dirty="0"/>
              <a:t>の　</a:t>
            </a:r>
            <a:r>
              <a:rPr kumimoji="1" lang="en-US" altLang="ja-JP" sz="3600" b="1" dirty="0"/>
              <a:t>1</a:t>
            </a:r>
            <a:r>
              <a:rPr kumimoji="1" lang="ja-JP" altLang="en-US" sz="3600" b="1" dirty="0"/>
              <a:t>　</a:t>
            </a:r>
          </a:p>
        </p:txBody>
      </p:sp>
      <p:sp>
        <p:nvSpPr>
          <p:cNvPr id="8" name="テキスト ボックス 7">
            <a:extLst>
              <a:ext uri="{FF2B5EF4-FFF2-40B4-BE49-F238E27FC236}">
                <a16:creationId xmlns:a16="http://schemas.microsoft.com/office/drawing/2014/main" id="{12CC08CA-1C71-4688-899C-D77B65D1A0D3}"/>
              </a:ext>
            </a:extLst>
          </p:cNvPr>
          <p:cNvSpPr txBox="1"/>
          <p:nvPr/>
        </p:nvSpPr>
        <p:spPr>
          <a:xfrm>
            <a:off x="1046784" y="644248"/>
            <a:ext cx="10098431" cy="2308324"/>
          </a:xfrm>
          <a:prstGeom prst="rect">
            <a:avLst/>
          </a:prstGeom>
          <a:noFill/>
        </p:spPr>
        <p:txBody>
          <a:bodyPr wrap="square" rtlCol="0">
            <a:spAutoFit/>
          </a:bodyPr>
          <a:lstStyle/>
          <a:p>
            <a:r>
              <a:rPr kumimoji="1" lang="ja-JP" altLang="en-US" sz="3600" b="1" dirty="0"/>
              <a:t>台風が時速</a:t>
            </a:r>
            <a:r>
              <a:rPr kumimoji="1" lang="en-US" altLang="ja-JP" sz="3600" b="1" dirty="0"/>
              <a:t>25km</a:t>
            </a:r>
            <a:r>
              <a:rPr kumimoji="1" lang="ja-JP" altLang="en-US" sz="3600" b="1" dirty="0"/>
              <a:t>で進んでいます。</a:t>
            </a:r>
            <a:endParaRPr kumimoji="1" lang="en-US" altLang="ja-JP" sz="3600" b="1" dirty="0"/>
          </a:p>
          <a:p>
            <a:r>
              <a:rPr lang="ja-JP" altLang="en-US" sz="3600" b="1" dirty="0"/>
              <a:t>このままの速さで</a:t>
            </a:r>
            <a:r>
              <a:rPr lang="en-US" altLang="ja-JP" sz="3600" b="1" dirty="0"/>
              <a:t>300km</a:t>
            </a:r>
            <a:r>
              <a:rPr lang="ja-JP" altLang="en-US" sz="3600" b="1" dirty="0"/>
              <a:t>進むのにかかる時間は，どれだけですか。また，</a:t>
            </a:r>
            <a:r>
              <a:rPr lang="en-US" altLang="ja-JP" sz="3600" b="1" dirty="0"/>
              <a:t>800m</a:t>
            </a:r>
            <a:r>
              <a:rPr lang="ja-JP" altLang="en-US" sz="3600" b="1" dirty="0"/>
              <a:t>進むのにかかる時間は，どれだけですか。</a:t>
            </a:r>
            <a:endParaRPr kumimoji="1" lang="en-US" altLang="ja-JP" sz="3600" b="1" dirty="0"/>
          </a:p>
        </p:txBody>
      </p:sp>
      <p:sp>
        <p:nvSpPr>
          <p:cNvPr id="10" name="二等辺三角形 9">
            <a:extLst>
              <a:ext uri="{FF2B5EF4-FFF2-40B4-BE49-F238E27FC236}">
                <a16:creationId xmlns:a16="http://schemas.microsoft.com/office/drawing/2014/main" id="{8EE3AF7C-B8FC-4E2D-B858-985E2264D133}"/>
              </a:ext>
            </a:extLst>
          </p:cNvPr>
          <p:cNvSpPr/>
          <p:nvPr/>
        </p:nvSpPr>
        <p:spPr>
          <a:xfrm>
            <a:off x="2126273" y="-28898"/>
            <a:ext cx="750547" cy="628971"/>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58FED6F-9CCB-4C7C-9F6D-5B49ACFB98F2}"/>
              </a:ext>
            </a:extLst>
          </p:cNvPr>
          <p:cNvSpPr txBox="1"/>
          <p:nvPr/>
        </p:nvSpPr>
        <p:spPr>
          <a:xfrm>
            <a:off x="873186" y="2854337"/>
            <a:ext cx="10194007" cy="1323439"/>
          </a:xfrm>
          <a:prstGeom prst="rect">
            <a:avLst/>
          </a:prstGeom>
          <a:noFill/>
        </p:spPr>
        <p:txBody>
          <a:bodyPr wrap="square" rtlCol="0">
            <a:spAutoFit/>
          </a:bodyPr>
          <a:lstStyle/>
          <a:p>
            <a:r>
              <a:rPr kumimoji="1" lang="ja-JP" altLang="en-US" sz="4000" b="1" dirty="0"/>
              <a:t>㋑</a:t>
            </a:r>
            <a:r>
              <a:rPr kumimoji="1" lang="en-US" altLang="ja-JP" sz="4000" b="1" dirty="0"/>
              <a:t>800km</a:t>
            </a:r>
            <a:r>
              <a:rPr kumimoji="1" lang="ja-JP" altLang="en-US" sz="4000" b="1" dirty="0"/>
              <a:t>進むのにかかる時間を求めましょう。</a:t>
            </a:r>
          </a:p>
        </p:txBody>
      </p:sp>
      <p:cxnSp>
        <p:nvCxnSpPr>
          <p:cNvPr id="14" name="直線コネクタ 13">
            <a:extLst>
              <a:ext uri="{FF2B5EF4-FFF2-40B4-BE49-F238E27FC236}">
                <a16:creationId xmlns:a16="http://schemas.microsoft.com/office/drawing/2014/main" id="{6D3C31C2-4D5A-4E25-9F8D-E92D79409FC8}"/>
              </a:ext>
            </a:extLst>
          </p:cNvPr>
          <p:cNvCxnSpPr>
            <a:cxnSpLocks/>
          </p:cNvCxnSpPr>
          <p:nvPr/>
        </p:nvCxnSpPr>
        <p:spPr>
          <a:xfrm>
            <a:off x="988663" y="4773861"/>
            <a:ext cx="8707704" cy="0"/>
          </a:xfrm>
          <a:prstGeom prst="line">
            <a:avLst/>
          </a:prstGeom>
          <a:ln w="5715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0CAC8FF7-C46D-4997-B7E8-F59A0E447626}"/>
              </a:ext>
            </a:extLst>
          </p:cNvPr>
          <p:cNvSpPr txBox="1"/>
          <p:nvPr/>
        </p:nvSpPr>
        <p:spPr>
          <a:xfrm>
            <a:off x="725000" y="3908160"/>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6" name="テキスト ボックス 15">
            <a:extLst>
              <a:ext uri="{FF2B5EF4-FFF2-40B4-BE49-F238E27FC236}">
                <a16:creationId xmlns:a16="http://schemas.microsoft.com/office/drawing/2014/main" id="{A918EB6E-BEED-4E87-A883-491E87E4A3A1}"/>
              </a:ext>
            </a:extLst>
          </p:cNvPr>
          <p:cNvSpPr txBox="1"/>
          <p:nvPr/>
        </p:nvSpPr>
        <p:spPr>
          <a:xfrm>
            <a:off x="758456" y="5418204"/>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cxnSp>
        <p:nvCxnSpPr>
          <p:cNvPr id="17" name="直線コネクタ 16">
            <a:extLst>
              <a:ext uri="{FF2B5EF4-FFF2-40B4-BE49-F238E27FC236}">
                <a16:creationId xmlns:a16="http://schemas.microsoft.com/office/drawing/2014/main" id="{E8A14081-CE6F-4C9F-9264-BA5793BF6A4C}"/>
              </a:ext>
            </a:extLst>
          </p:cNvPr>
          <p:cNvCxnSpPr>
            <a:cxnSpLocks/>
          </p:cNvCxnSpPr>
          <p:nvPr/>
        </p:nvCxnSpPr>
        <p:spPr>
          <a:xfrm>
            <a:off x="988663" y="5506553"/>
            <a:ext cx="870770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18" name="グループ化 17">
            <a:extLst>
              <a:ext uri="{FF2B5EF4-FFF2-40B4-BE49-F238E27FC236}">
                <a16:creationId xmlns:a16="http://schemas.microsoft.com/office/drawing/2014/main" id="{A59AA6BD-B1DF-4600-A6D2-42DF92CC00EA}"/>
              </a:ext>
            </a:extLst>
          </p:cNvPr>
          <p:cNvGrpSpPr/>
          <p:nvPr/>
        </p:nvGrpSpPr>
        <p:grpSpPr>
          <a:xfrm>
            <a:off x="988663" y="4487157"/>
            <a:ext cx="6832" cy="1038337"/>
            <a:chOff x="1501877" y="3520365"/>
            <a:chExt cx="6832" cy="1038337"/>
          </a:xfrm>
        </p:grpSpPr>
        <p:cxnSp>
          <p:nvCxnSpPr>
            <p:cNvPr id="19" name="直線コネクタ 18">
              <a:extLst>
                <a:ext uri="{FF2B5EF4-FFF2-40B4-BE49-F238E27FC236}">
                  <a16:creationId xmlns:a16="http://schemas.microsoft.com/office/drawing/2014/main" id="{6400B889-5713-489B-84FC-7C3E98BCC45E}"/>
                </a:ext>
              </a:extLst>
            </p:cNvPr>
            <p:cNvCxnSpPr>
              <a:cxnSpLocks/>
            </p:cNvCxnSpPr>
            <p:nvPr/>
          </p:nvCxnSpPr>
          <p:spPr>
            <a:xfrm>
              <a:off x="1501877"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98C83D6-4EF4-483B-8A28-17E132EC0898}"/>
                </a:ext>
              </a:extLst>
            </p:cNvPr>
            <p:cNvCxnSpPr>
              <a:cxnSpLocks/>
            </p:cNvCxnSpPr>
            <p:nvPr/>
          </p:nvCxnSpPr>
          <p:spPr>
            <a:xfrm>
              <a:off x="1501877"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D47B1B92-A1DD-4E5A-B245-26F4EC3E4A4E}"/>
                </a:ext>
              </a:extLst>
            </p:cNvPr>
            <p:cNvCxnSpPr>
              <a:cxnSpLocks/>
            </p:cNvCxnSpPr>
            <p:nvPr/>
          </p:nvCxnSpPr>
          <p:spPr>
            <a:xfrm>
              <a:off x="1508709" y="380613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3F8AC254-0637-4E2B-A4B4-257C6BD83B82}"/>
              </a:ext>
            </a:extLst>
          </p:cNvPr>
          <p:cNvGrpSpPr/>
          <p:nvPr/>
        </p:nvGrpSpPr>
        <p:grpSpPr>
          <a:xfrm>
            <a:off x="1767697" y="4468216"/>
            <a:ext cx="0" cy="1038337"/>
            <a:chOff x="3395154" y="3501424"/>
            <a:chExt cx="0" cy="1038337"/>
          </a:xfrm>
        </p:grpSpPr>
        <p:cxnSp>
          <p:nvCxnSpPr>
            <p:cNvPr id="23" name="直線コネクタ 22">
              <a:extLst>
                <a:ext uri="{FF2B5EF4-FFF2-40B4-BE49-F238E27FC236}">
                  <a16:creationId xmlns:a16="http://schemas.microsoft.com/office/drawing/2014/main" id="{AE37479B-68AC-40C9-A15E-7F3405B70E6C}"/>
                </a:ext>
              </a:extLst>
            </p:cNvPr>
            <p:cNvCxnSpPr>
              <a:cxnSpLocks/>
            </p:cNvCxnSpPr>
            <p:nvPr/>
          </p:nvCxnSpPr>
          <p:spPr>
            <a:xfrm>
              <a:off x="3395154" y="3501424"/>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7C537EA-526A-49C8-AB76-738C7D163537}"/>
                </a:ext>
              </a:extLst>
            </p:cNvPr>
            <p:cNvCxnSpPr>
              <a:cxnSpLocks/>
            </p:cNvCxnSpPr>
            <p:nvPr/>
          </p:nvCxnSpPr>
          <p:spPr>
            <a:xfrm>
              <a:off x="3395154" y="4218729"/>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D197EC00-DC84-4E4B-9FD0-7476495C7E20}"/>
                </a:ext>
              </a:extLst>
            </p:cNvPr>
            <p:cNvCxnSpPr>
              <a:cxnSpLocks/>
            </p:cNvCxnSpPr>
            <p:nvPr/>
          </p:nvCxnSpPr>
          <p:spPr>
            <a:xfrm>
              <a:off x="3395154" y="3699733"/>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4C2C9B75-19C9-451F-9C77-BA99E35FDE1A}"/>
              </a:ext>
            </a:extLst>
          </p:cNvPr>
          <p:cNvSpPr txBox="1"/>
          <p:nvPr/>
        </p:nvSpPr>
        <p:spPr>
          <a:xfrm>
            <a:off x="1422124" y="3825075"/>
            <a:ext cx="791998" cy="707886"/>
          </a:xfrm>
          <a:prstGeom prst="rect">
            <a:avLst/>
          </a:prstGeom>
          <a:noFill/>
        </p:spPr>
        <p:txBody>
          <a:bodyPr wrap="square" rtlCol="0">
            <a:spAutoFit/>
          </a:bodyPr>
          <a:lstStyle/>
          <a:p>
            <a:r>
              <a:rPr kumimoji="1" lang="en-US" altLang="ja-JP" sz="4000" b="1" dirty="0"/>
              <a:t>25</a:t>
            </a:r>
            <a:endParaRPr kumimoji="1" lang="ja-JP" altLang="en-US" sz="4000" b="1" dirty="0"/>
          </a:p>
        </p:txBody>
      </p:sp>
      <p:sp>
        <p:nvSpPr>
          <p:cNvPr id="35" name="テキスト ボックス 34">
            <a:extLst>
              <a:ext uri="{FF2B5EF4-FFF2-40B4-BE49-F238E27FC236}">
                <a16:creationId xmlns:a16="http://schemas.microsoft.com/office/drawing/2014/main" id="{B74B59F2-A696-4D86-8E28-CF45F570FC27}"/>
              </a:ext>
            </a:extLst>
          </p:cNvPr>
          <p:cNvSpPr txBox="1"/>
          <p:nvPr/>
        </p:nvSpPr>
        <p:spPr>
          <a:xfrm>
            <a:off x="1507150" y="5469238"/>
            <a:ext cx="606457" cy="707886"/>
          </a:xfrm>
          <a:prstGeom prst="rect">
            <a:avLst/>
          </a:prstGeom>
          <a:noFill/>
        </p:spPr>
        <p:txBody>
          <a:bodyPr wrap="square" rtlCol="0">
            <a:spAutoFit/>
          </a:bodyPr>
          <a:lstStyle/>
          <a:p>
            <a:r>
              <a:rPr kumimoji="1" lang="en-US" altLang="ja-JP" sz="4000" b="1" dirty="0"/>
              <a:t>1</a:t>
            </a:r>
            <a:endParaRPr kumimoji="1" lang="ja-JP" altLang="en-US" sz="4000" b="1" dirty="0"/>
          </a:p>
        </p:txBody>
      </p:sp>
      <p:sp>
        <p:nvSpPr>
          <p:cNvPr id="38" name="四角形: 角を丸くする 37">
            <a:extLst>
              <a:ext uri="{FF2B5EF4-FFF2-40B4-BE49-F238E27FC236}">
                <a16:creationId xmlns:a16="http://schemas.microsoft.com/office/drawing/2014/main" id="{FE0E89B2-DC77-43B3-A177-856641741812}"/>
              </a:ext>
            </a:extLst>
          </p:cNvPr>
          <p:cNvSpPr/>
          <p:nvPr/>
        </p:nvSpPr>
        <p:spPr>
          <a:xfrm>
            <a:off x="8786681" y="5550360"/>
            <a:ext cx="1141213" cy="6722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63C0FE52-671D-4C14-A8CC-055F04AA724B}"/>
              </a:ext>
            </a:extLst>
          </p:cNvPr>
          <p:cNvSpPr txBox="1"/>
          <p:nvPr/>
        </p:nvSpPr>
        <p:spPr>
          <a:xfrm>
            <a:off x="9721899" y="3897084"/>
            <a:ext cx="1673084" cy="769441"/>
          </a:xfrm>
          <a:prstGeom prst="rect">
            <a:avLst/>
          </a:prstGeom>
          <a:noFill/>
        </p:spPr>
        <p:txBody>
          <a:bodyPr wrap="square" rtlCol="0">
            <a:spAutoFit/>
          </a:bodyPr>
          <a:lstStyle/>
          <a:p>
            <a:r>
              <a:rPr kumimoji="1" lang="en-US" altLang="ja-JP" sz="4400" b="1" dirty="0"/>
              <a:t>(km)</a:t>
            </a:r>
            <a:endParaRPr kumimoji="1" lang="ja-JP" altLang="en-US" sz="4400" b="1" dirty="0"/>
          </a:p>
        </p:txBody>
      </p:sp>
      <p:sp>
        <p:nvSpPr>
          <p:cNvPr id="41" name="テキスト ボックス 40">
            <a:extLst>
              <a:ext uri="{FF2B5EF4-FFF2-40B4-BE49-F238E27FC236}">
                <a16:creationId xmlns:a16="http://schemas.microsoft.com/office/drawing/2014/main" id="{99D8D8F5-7ED3-449A-9D94-574F24DB73B1}"/>
              </a:ext>
            </a:extLst>
          </p:cNvPr>
          <p:cNvSpPr txBox="1"/>
          <p:nvPr/>
        </p:nvSpPr>
        <p:spPr>
          <a:xfrm>
            <a:off x="9703198" y="5306750"/>
            <a:ext cx="1923136" cy="769441"/>
          </a:xfrm>
          <a:prstGeom prst="rect">
            <a:avLst/>
          </a:prstGeom>
          <a:noFill/>
        </p:spPr>
        <p:txBody>
          <a:bodyPr wrap="square" rtlCol="0">
            <a:spAutoFit/>
          </a:bodyPr>
          <a:lstStyle/>
          <a:p>
            <a:r>
              <a:rPr kumimoji="1" lang="en-US" altLang="ja-JP" sz="4400" b="1" dirty="0"/>
              <a:t>(</a:t>
            </a:r>
            <a:r>
              <a:rPr kumimoji="1" lang="ja-JP" altLang="en-US" sz="4400" b="1" dirty="0"/>
              <a:t>時間</a:t>
            </a:r>
            <a:r>
              <a:rPr kumimoji="1" lang="en-US" altLang="ja-JP" sz="4400" b="1" dirty="0"/>
              <a:t>)</a:t>
            </a:r>
            <a:endParaRPr kumimoji="1" lang="ja-JP" altLang="en-US" sz="4400" b="1" dirty="0"/>
          </a:p>
        </p:txBody>
      </p:sp>
      <p:grpSp>
        <p:nvGrpSpPr>
          <p:cNvPr id="50" name="グループ化 49">
            <a:extLst>
              <a:ext uri="{FF2B5EF4-FFF2-40B4-BE49-F238E27FC236}">
                <a16:creationId xmlns:a16="http://schemas.microsoft.com/office/drawing/2014/main" id="{7C6DA03B-C27B-4F97-B252-016A8C00B660}"/>
              </a:ext>
            </a:extLst>
          </p:cNvPr>
          <p:cNvGrpSpPr/>
          <p:nvPr/>
        </p:nvGrpSpPr>
        <p:grpSpPr>
          <a:xfrm>
            <a:off x="9336364" y="4474708"/>
            <a:ext cx="0" cy="1038337"/>
            <a:chOff x="7181708" y="3520365"/>
            <a:chExt cx="0" cy="1038337"/>
          </a:xfrm>
        </p:grpSpPr>
        <p:cxnSp>
          <p:nvCxnSpPr>
            <p:cNvPr id="51" name="直線コネクタ 50">
              <a:extLst>
                <a:ext uri="{FF2B5EF4-FFF2-40B4-BE49-F238E27FC236}">
                  <a16:creationId xmlns:a16="http://schemas.microsoft.com/office/drawing/2014/main" id="{AFE0EE14-D614-40A5-959C-828B3E768399}"/>
                </a:ext>
              </a:extLst>
            </p:cNvPr>
            <p:cNvCxnSpPr>
              <a:cxnSpLocks/>
            </p:cNvCxnSpPr>
            <p:nvPr/>
          </p:nvCxnSpPr>
          <p:spPr>
            <a:xfrm>
              <a:off x="7181708" y="3520365"/>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14A81FC-EA9F-4AF0-B3AB-D747504D2CD3}"/>
                </a:ext>
              </a:extLst>
            </p:cNvPr>
            <p:cNvCxnSpPr>
              <a:cxnSpLocks/>
            </p:cNvCxnSpPr>
            <p:nvPr/>
          </p:nvCxnSpPr>
          <p:spPr>
            <a:xfrm>
              <a:off x="7181708" y="4237670"/>
              <a:ext cx="0" cy="32103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A9CAD8F3-0501-46E7-A582-DA4E41A83EA9}"/>
                </a:ext>
              </a:extLst>
            </p:cNvPr>
            <p:cNvCxnSpPr>
              <a:cxnSpLocks/>
            </p:cNvCxnSpPr>
            <p:nvPr/>
          </p:nvCxnSpPr>
          <p:spPr>
            <a:xfrm>
              <a:off x="7181708" y="3778169"/>
              <a:ext cx="0" cy="537937"/>
            </a:xfrm>
            <a:prstGeom prst="line">
              <a:avLst/>
            </a:prstGeom>
            <a:ln w="57150">
              <a:solidFill>
                <a:schemeClr val="tx1"/>
              </a:solidFill>
              <a:prstDash val="sysDot"/>
            </a:ln>
          </p:spPr>
          <p:style>
            <a:lnRef idx="1">
              <a:schemeClr val="dk1"/>
            </a:lnRef>
            <a:fillRef idx="0">
              <a:schemeClr val="dk1"/>
            </a:fillRef>
            <a:effectRef idx="0">
              <a:schemeClr val="dk1"/>
            </a:effectRef>
            <a:fontRef idx="minor">
              <a:schemeClr val="tx1"/>
            </a:fontRef>
          </p:style>
        </p:cxnSp>
      </p:grpSp>
      <p:sp>
        <p:nvSpPr>
          <p:cNvPr id="54" name="テキスト ボックス 53">
            <a:extLst>
              <a:ext uri="{FF2B5EF4-FFF2-40B4-BE49-F238E27FC236}">
                <a16:creationId xmlns:a16="http://schemas.microsoft.com/office/drawing/2014/main" id="{2F47ECAA-AE8D-4D8D-B4EC-999664FC2574}"/>
              </a:ext>
            </a:extLst>
          </p:cNvPr>
          <p:cNvSpPr txBox="1"/>
          <p:nvPr/>
        </p:nvSpPr>
        <p:spPr>
          <a:xfrm>
            <a:off x="8947250" y="5565958"/>
            <a:ext cx="980641" cy="707886"/>
          </a:xfrm>
          <a:prstGeom prst="rect">
            <a:avLst/>
          </a:prstGeom>
          <a:noFill/>
        </p:spPr>
        <p:txBody>
          <a:bodyPr wrap="square" rtlCol="0">
            <a:spAutoFit/>
          </a:bodyPr>
          <a:lstStyle/>
          <a:p>
            <a:r>
              <a:rPr kumimoji="1" lang="en-US" altLang="ja-JP" sz="4000" b="1" dirty="0"/>
              <a:t>32</a:t>
            </a:r>
          </a:p>
        </p:txBody>
      </p:sp>
      <p:sp>
        <p:nvSpPr>
          <p:cNvPr id="56" name="四角形: 角を丸くする 55">
            <a:extLst>
              <a:ext uri="{FF2B5EF4-FFF2-40B4-BE49-F238E27FC236}">
                <a16:creationId xmlns:a16="http://schemas.microsoft.com/office/drawing/2014/main" id="{13B0F34E-243A-42E8-9553-FF41C8CDDE07}"/>
              </a:ext>
            </a:extLst>
          </p:cNvPr>
          <p:cNvSpPr/>
          <p:nvPr/>
        </p:nvSpPr>
        <p:spPr>
          <a:xfrm>
            <a:off x="1228791" y="3806094"/>
            <a:ext cx="1141213" cy="67225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E955DBD-35ED-4DBB-82C9-18D704F0D42D}"/>
              </a:ext>
            </a:extLst>
          </p:cNvPr>
          <p:cNvSpPr txBox="1"/>
          <p:nvPr/>
        </p:nvSpPr>
        <p:spPr>
          <a:xfrm>
            <a:off x="1490478" y="6088559"/>
            <a:ext cx="895978" cy="769441"/>
          </a:xfrm>
          <a:prstGeom prst="rect">
            <a:avLst/>
          </a:prstGeom>
          <a:noFill/>
        </p:spPr>
        <p:txBody>
          <a:bodyPr wrap="square" rtlCol="0">
            <a:spAutoFit/>
          </a:bodyPr>
          <a:lstStyle/>
          <a:p>
            <a:r>
              <a:rPr kumimoji="1" lang="ja-JP" altLang="en-US" sz="4400" b="1" dirty="0"/>
              <a:t>式</a:t>
            </a:r>
          </a:p>
        </p:txBody>
      </p:sp>
      <p:sp>
        <p:nvSpPr>
          <p:cNvPr id="63" name="テキスト ボックス 62">
            <a:extLst>
              <a:ext uri="{FF2B5EF4-FFF2-40B4-BE49-F238E27FC236}">
                <a16:creationId xmlns:a16="http://schemas.microsoft.com/office/drawing/2014/main" id="{D501B50C-8032-40B8-A2A2-A58C855B6DA0}"/>
              </a:ext>
            </a:extLst>
          </p:cNvPr>
          <p:cNvSpPr txBox="1"/>
          <p:nvPr/>
        </p:nvSpPr>
        <p:spPr>
          <a:xfrm>
            <a:off x="8859081" y="3872914"/>
            <a:ext cx="1325309" cy="707886"/>
          </a:xfrm>
          <a:prstGeom prst="rect">
            <a:avLst/>
          </a:prstGeom>
          <a:noFill/>
        </p:spPr>
        <p:txBody>
          <a:bodyPr wrap="square" rtlCol="0">
            <a:spAutoFit/>
          </a:bodyPr>
          <a:lstStyle/>
          <a:p>
            <a:r>
              <a:rPr kumimoji="1" lang="en-US" altLang="ja-JP" sz="4000" b="1" dirty="0"/>
              <a:t>800</a:t>
            </a:r>
            <a:endParaRPr kumimoji="1" lang="ja-JP" altLang="en-US" sz="4000" b="1" dirty="0"/>
          </a:p>
        </p:txBody>
      </p:sp>
      <p:sp>
        <p:nvSpPr>
          <p:cNvPr id="64" name="テキスト ボックス 63">
            <a:extLst>
              <a:ext uri="{FF2B5EF4-FFF2-40B4-BE49-F238E27FC236}">
                <a16:creationId xmlns:a16="http://schemas.microsoft.com/office/drawing/2014/main" id="{FA47BADF-DDA8-4217-B10A-12D82E951AFA}"/>
              </a:ext>
            </a:extLst>
          </p:cNvPr>
          <p:cNvSpPr txBox="1"/>
          <p:nvPr/>
        </p:nvSpPr>
        <p:spPr>
          <a:xfrm>
            <a:off x="2659300" y="6088559"/>
            <a:ext cx="3128314" cy="769441"/>
          </a:xfrm>
          <a:prstGeom prst="rect">
            <a:avLst/>
          </a:prstGeom>
          <a:noFill/>
        </p:spPr>
        <p:txBody>
          <a:bodyPr wrap="square" rtlCol="0">
            <a:spAutoFit/>
          </a:bodyPr>
          <a:lstStyle/>
          <a:p>
            <a:r>
              <a:rPr lang="en-US" altLang="ja-JP" sz="4400" b="1" dirty="0"/>
              <a:t>8</a:t>
            </a:r>
            <a:r>
              <a:rPr kumimoji="1" lang="en-US" altLang="ja-JP" sz="4400" b="1" dirty="0"/>
              <a:t>00÷25</a:t>
            </a:r>
            <a:r>
              <a:rPr kumimoji="1" lang="ja-JP" altLang="en-US" sz="4400" b="1" dirty="0"/>
              <a:t>＝</a:t>
            </a:r>
          </a:p>
        </p:txBody>
      </p:sp>
      <p:sp>
        <p:nvSpPr>
          <p:cNvPr id="65" name="テキスト ボックス 64">
            <a:extLst>
              <a:ext uri="{FF2B5EF4-FFF2-40B4-BE49-F238E27FC236}">
                <a16:creationId xmlns:a16="http://schemas.microsoft.com/office/drawing/2014/main" id="{98A891F1-D9D7-47B3-99D0-5D31F7276483}"/>
              </a:ext>
            </a:extLst>
          </p:cNvPr>
          <p:cNvSpPr txBox="1"/>
          <p:nvPr/>
        </p:nvSpPr>
        <p:spPr>
          <a:xfrm>
            <a:off x="5507514" y="6088559"/>
            <a:ext cx="980641" cy="769441"/>
          </a:xfrm>
          <a:prstGeom prst="rect">
            <a:avLst/>
          </a:prstGeom>
          <a:noFill/>
        </p:spPr>
        <p:txBody>
          <a:bodyPr wrap="square" rtlCol="0">
            <a:spAutoFit/>
          </a:bodyPr>
          <a:lstStyle/>
          <a:p>
            <a:r>
              <a:rPr kumimoji="1" lang="en-US" altLang="ja-JP" sz="4400" b="1" dirty="0"/>
              <a:t>32</a:t>
            </a:r>
            <a:endParaRPr kumimoji="1" lang="ja-JP" altLang="en-US" sz="4400" b="1" dirty="0"/>
          </a:p>
        </p:txBody>
      </p:sp>
    </p:spTree>
    <p:extLst>
      <p:ext uri="{BB962C8B-B14F-4D97-AF65-F5344CB8AC3E}">
        <p14:creationId xmlns:p14="http://schemas.microsoft.com/office/powerpoint/2010/main" val="337864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6" grpId="0"/>
      <p:bldP spid="34" grpId="0"/>
      <p:bldP spid="35" grpId="0"/>
      <p:bldP spid="38" grpId="0" animBg="1"/>
      <p:bldP spid="40" grpId="0"/>
      <p:bldP spid="41" grpId="0"/>
      <p:bldP spid="54" grpId="0"/>
      <p:bldP spid="56" grpId="0" animBg="1"/>
      <p:bldP spid="62" grpId="0"/>
      <p:bldP spid="63" grpId="0"/>
      <p:bldP spid="64" grpId="0"/>
      <p:bldP spid="6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EDE7A47-E904-40C5-AF5A-540ACFA64347}"/>
              </a:ext>
            </a:extLst>
          </p:cNvPr>
          <p:cNvSpPr txBox="1"/>
          <p:nvPr/>
        </p:nvSpPr>
        <p:spPr>
          <a:xfrm>
            <a:off x="3849078" y="986097"/>
            <a:ext cx="3522829" cy="2554545"/>
          </a:xfrm>
          <a:prstGeom prst="rect">
            <a:avLst/>
          </a:prstGeom>
          <a:noFill/>
        </p:spPr>
        <p:txBody>
          <a:bodyPr wrap="square" rtlCol="0">
            <a:spAutoFit/>
          </a:bodyPr>
          <a:lstStyle/>
          <a:p>
            <a:r>
              <a:rPr lang="ja-JP" altLang="en-US" sz="4000" b="1" dirty="0"/>
              <a:t>秒速を分速に</a:t>
            </a:r>
            <a:endParaRPr lang="en-US" altLang="ja-JP" sz="4000" b="1" dirty="0"/>
          </a:p>
          <a:p>
            <a:r>
              <a:rPr kumimoji="1" lang="ja-JP" altLang="en-US" sz="4000" b="1" dirty="0"/>
              <a:t>分速を時速に</a:t>
            </a:r>
            <a:endParaRPr kumimoji="1" lang="en-US" altLang="ja-JP" sz="4000" b="1" dirty="0"/>
          </a:p>
          <a:p>
            <a:r>
              <a:rPr lang="ja-JP" altLang="en-US" sz="4000" b="1" dirty="0"/>
              <a:t>時速を分速に</a:t>
            </a:r>
            <a:endParaRPr lang="en-US" altLang="ja-JP" sz="4000" b="1" dirty="0"/>
          </a:p>
          <a:p>
            <a:r>
              <a:rPr lang="ja-JP" altLang="en-US" sz="4000" b="1" dirty="0"/>
              <a:t>分速を秒速に</a:t>
            </a:r>
            <a:endParaRPr kumimoji="1" lang="ja-JP" altLang="en-US" sz="4000" b="1" dirty="0"/>
          </a:p>
        </p:txBody>
      </p:sp>
    </p:spTree>
    <p:extLst>
      <p:ext uri="{BB962C8B-B14F-4D97-AF65-F5344CB8AC3E}">
        <p14:creationId xmlns:p14="http://schemas.microsoft.com/office/powerpoint/2010/main" val="20408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矢印: 右 49">
            <a:extLst>
              <a:ext uri="{FF2B5EF4-FFF2-40B4-BE49-F238E27FC236}">
                <a16:creationId xmlns:a16="http://schemas.microsoft.com/office/drawing/2014/main" id="{0F78CD5F-9B21-4D79-8D26-04ECA712C2A7}"/>
              </a:ext>
            </a:extLst>
          </p:cNvPr>
          <p:cNvSpPr/>
          <p:nvPr/>
        </p:nvSpPr>
        <p:spPr>
          <a:xfrm>
            <a:off x="382039"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右 50">
            <a:extLst>
              <a:ext uri="{FF2B5EF4-FFF2-40B4-BE49-F238E27FC236}">
                <a16:creationId xmlns:a16="http://schemas.microsoft.com/office/drawing/2014/main" id="{CACDCD46-EE65-453F-A70E-101244C48543}"/>
              </a:ext>
            </a:extLst>
          </p:cNvPr>
          <p:cNvSpPr/>
          <p:nvPr/>
        </p:nvSpPr>
        <p:spPr>
          <a:xfrm>
            <a:off x="540502"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右 51">
            <a:extLst>
              <a:ext uri="{FF2B5EF4-FFF2-40B4-BE49-F238E27FC236}">
                <a16:creationId xmlns:a16="http://schemas.microsoft.com/office/drawing/2014/main" id="{5457844A-E6B1-4105-B603-7DE69EE14173}"/>
              </a:ext>
            </a:extLst>
          </p:cNvPr>
          <p:cNvSpPr/>
          <p:nvPr/>
        </p:nvSpPr>
        <p:spPr>
          <a:xfrm>
            <a:off x="857427"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5237E7E4-B8E8-4914-B7EF-785AC66CEE21}"/>
              </a:ext>
            </a:extLst>
          </p:cNvPr>
          <p:cNvSpPr/>
          <p:nvPr/>
        </p:nvSpPr>
        <p:spPr>
          <a:xfrm>
            <a:off x="1015890"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右 53">
            <a:extLst>
              <a:ext uri="{FF2B5EF4-FFF2-40B4-BE49-F238E27FC236}">
                <a16:creationId xmlns:a16="http://schemas.microsoft.com/office/drawing/2014/main" id="{6F93C713-53C8-438F-81D1-EA6DBA3A054A}"/>
              </a:ext>
            </a:extLst>
          </p:cNvPr>
          <p:cNvSpPr/>
          <p:nvPr/>
        </p:nvSpPr>
        <p:spPr>
          <a:xfrm>
            <a:off x="1174353"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81FBB07B-80BF-4E8F-9409-114BED719F16}"/>
              </a:ext>
            </a:extLst>
          </p:cNvPr>
          <p:cNvSpPr/>
          <p:nvPr/>
        </p:nvSpPr>
        <p:spPr>
          <a:xfrm>
            <a:off x="1649741"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右 55">
            <a:extLst>
              <a:ext uri="{FF2B5EF4-FFF2-40B4-BE49-F238E27FC236}">
                <a16:creationId xmlns:a16="http://schemas.microsoft.com/office/drawing/2014/main" id="{51C59E28-244D-4833-801D-7311DE211978}"/>
              </a:ext>
            </a:extLst>
          </p:cNvPr>
          <p:cNvSpPr/>
          <p:nvPr/>
        </p:nvSpPr>
        <p:spPr>
          <a:xfrm>
            <a:off x="698964"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956A5AB9-1C2B-4ACE-BB0A-4FD0583E8696}"/>
              </a:ext>
            </a:extLst>
          </p:cNvPr>
          <p:cNvSpPr/>
          <p:nvPr/>
        </p:nvSpPr>
        <p:spPr>
          <a:xfrm>
            <a:off x="1808200" y="2515006"/>
            <a:ext cx="171525" cy="4132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矢印: 右 57">
            <a:extLst>
              <a:ext uri="{FF2B5EF4-FFF2-40B4-BE49-F238E27FC236}">
                <a16:creationId xmlns:a16="http://schemas.microsoft.com/office/drawing/2014/main" id="{7E718FA1-69CC-4C2E-A5A9-E90F298E1EDD}"/>
              </a:ext>
            </a:extLst>
          </p:cNvPr>
          <p:cNvSpPr/>
          <p:nvPr/>
        </p:nvSpPr>
        <p:spPr>
          <a:xfrm>
            <a:off x="1491278"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a16="http://schemas.microsoft.com/office/drawing/2014/main" id="{DC45F37F-64E6-4CEF-B4DF-94808EDFA1C7}"/>
              </a:ext>
            </a:extLst>
          </p:cNvPr>
          <p:cNvSpPr/>
          <p:nvPr/>
        </p:nvSpPr>
        <p:spPr>
          <a:xfrm>
            <a:off x="1332815"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右 61">
            <a:extLst>
              <a:ext uri="{FF2B5EF4-FFF2-40B4-BE49-F238E27FC236}">
                <a16:creationId xmlns:a16="http://schemas.microsoft.com/office/drawing/2014/main" id="{FCE95813-A7EC-4356-B96C-135F8F57064A}"/>
              </a:ext>
            </a:extLst>
          </p:cNvPr>
          <p:cNvSpPr/>
          <p:nvPr/>
        </p:nvSpPr>
        <p:spPr>
          <a:xfrm>
            <a:off x="1978106"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6DBB71BD-4DD1-4083-8798-677FBFD8D04F}"/>
              </a:ext>
            </a:extLst>
          </p:cNvPr>
          <p:cNvSpPr/>
          <p:nvPr/>
        </p:nvSpPr>
        <p:spPr>
          <a:xfrm>
            <a:off x="2136569"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1658187A-CE87-4E8A-8BEA-5001EFE68C8F}"/>
              </a:ext>
            </a:extLst>
          </p:cNvPr>
          <p:cNvSpPr/>
          <p:nvPr/>
        </p:nvSpPr>
        <p:spPr>
          <a:xfrm>
            <a:off x="2453494"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右 64">
            <a:extLst>
              <a:ext uri="{FF2B5EF4-FFF2-40B4-BE49-F238E27FC236}">
                <a16:creationId xmlns:a16="http://schemas.microsoft.com/office/drawing/2014/main" id="{86FFF176-A6C6-4DF1-A5FD-767A42A5BAD2}"/>
              </a:ext>
            </a:extLst>
          </p:cNvPr>
          <p:cNvSpPr/>
          <p:nvPr/>
        </p:nvSpPr>
        <p:spPr>
          <a:xfrm>
            <a:off x="2611957"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矢印: 右 65">
            <a:extLst>
              <a:ext uri="{FF2B5EF4-FFF2-40B4-BE49-F238E27FC236}">
                <a16:creationId xmlns:a16="http://schemas.microsoft.com/office/drawing/2014/main" id="{4DD9B1FB-0E9C-40BA-B6A4-5CF2DAE24710}"/>
              </a:ext>
            </a:extLst>
          </p:cNvPr>
          <p:cNvSpPr/>
          <p:nvPr/>
        </p:nvSpPr>
        <p:spPr>
          <a:xfrm>
            <a:off x="2770420"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右 66">
            <a:extLst>
              <a:ext uri="{FF2B5EF4-FFF2-40B4-BE49-F238E27FC236}">
                <a16:creationId xmlns:a16="http://schemas.microsoft.com/office/drawing/2014/main" id="{770D8338-CBB9-4555-81B5-2020653B9895}"/>
              </a:ext>
            </a:extLst>
          </p:cNvPr>
          <p:cNvSpPr/>
          <p:nvPr/>
        </p:nvSpPr>
        <p:spPr>
          <a:xfrm>
            <a:off x="3245808"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右 67">
            <a:extLst>
              <a:ext uri="{FF2B5EF4-FFF2-40B4-BE49-F238E27FC236}">
                <a16:creationId xmlns:a16="http://schemas.microsoft.com/office/drawing/2014/main" id="{F7F26E4C-9FB8-4226-A3A8-2E982986963D}"/>
              </a:ext>
            </a:extLst>
          </p:cNvPr>
          <p:cNvSpPr/>
          <p:nvPr/>
        </p:nvSpPr>
        <p:spPr>
          <a:xfrm>
            <a:off x="2295031"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右 68">
            <a:extLst>
              <a:ext uri="{FF2B5EF4-FFF2-40B4-BE49-F238E27FC236}">
                <a16:creationId xmlns:a16="http://schemas.microsoft.com/office/drawing/2014/main" id="{DF685452-DB8D-4288-8DB8-0D42D511430F}"/>
              </a:ext>
            </a:extLst>
          </p:cNvPr>
          <p:cNvSpPr/>
          <p:nvPr/>
        </p:nvSpPr>
        <p:spPr>
          <a:xfrm>
            <a:off x="3404267" y="2515006"/>
            <a:ext cx="171525" cy="4132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右 69">
            <a:extLst>
              <a:ext uri="{FF2B5EF4-FFF2-40B4-BE49-F238E27FC236}">
                <a16:creationId xmlns:a16="http://schemas.microsoft.com/office/drawing/2014/main" id="{171B2199-014D-4A2C-9CC1-27F455FED13C}"/>
              </a:ext>
            </a:extLst>
          </p:cNvPr>
          <p:cNvSpPr/>
          <p:nvPr/>
        </p:nvSpPr>
        <p:spPr>
          <a:xfrm>
            <a:off x="3087345"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右 70">
            <a:extLst>
              <a:ext uri="{FF2B5EF4-FFF2-40B4-BE49-F238E27FC236}">
                <a16:creationId xmlns:a16="http://schemas.microsoft.com/office/drawing/2014/main" id="{8BE65668-6F67-452D-9A2D-1CFA7DEC61AD}"/>
              </a:ext>
            </a:extLst>
          </p:cNvPr>
          <p:cNvSpPr/>
          <p:nvPr/>
        </p:nvSpPr>
        <p:spPr>
          <a:xfrm>
            <a:off x="2928882"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右 72">
            <a:extLst>
              <a:ext uri="{FF2B5EF4-FFF2-40B4-BE49-F238E27FC236}">
                <a16:creationId xmlns:a16="http://schemas.microsoft.com/office/drawing/2014/main" id="{D8949CF5-82B7-4B38-8567-F62B2AA741DB}"/>
              </a:ext>
            </a:extLst>
          </p:cNvPr>
          <p:cNvSpPr/>
          <p:nvPr/>
        </p:nvSpPr>
        <p:spPr>
          <a:xfrm>
            <a:off x="3554383"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矢印: 右 73">
            <a:extLst>
              <a:ext uri="{FF2B5EF4-FFF2-40B4-BE49-F238E27FC236}">
                <a16:creationId xmlns:a16="http://schemas.microsoft.com/office/drawing/2014/main" id="{C75C1F68-9E56-421F-814C-FCABC0BB20A0}"/>
              </a:ext>
            </a:extLst>
          </p:cNvPr>
          <p:cNvSpPr/>
          <p:nvPr/>
        </p:nvSpPr>
        <p:spPr>
          <a:xfrm>
            <a:off x="3712846"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矢印: 右 74">
            <a:extLst>
              <a:ext uri="{FF2B5EF4-FFF2-40B4-BE49-F238E27FC236}">
                <a16:creationId xmlns:a16="http://schemas.microsoft.com/office/drawing/2014/main" id="{52C5CAF7-256F-455E-A80A-B1605E9C203E}"/>
              </a:ext>
            </a:extLst>
          </p:cNvPr>
          <p:cNvSpPr/>
          <p:nvPr/>
        </p:nvSpPr>
        <p:spPr>
          <a:xfrm>
            <a:off x="4029771"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矢印: 右 75">
            <a:extLst>
              <a:ext uri="{FF2B5EF4-FFF2-40B4-BE49-F238E27FC236}">
                <a16:creationId xmlns:a16="http://schemas.microsoft.com/office/drawing/2014/main" id="{18B5CE60-02BE-45A7-A3E0-160EB703E1D4}"/>
              </a:ext>
            </a:extLst>
          </p:cNvPr>
          <p:cNvSpPr/>
          <p:nvPr/>
        </p:nvSpPr>
        <p:spPr>
          <a:xfrm>
            <a:off x="4188234"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矢印: 右 76">
            <a:extLst>
              <a:ext uri="{FF2B5EF4-FFF2-40B4-BE49-F238E27FC236}">
                <a16:creationId xmlns:a16="http://schemas.microsoft.com/office/drawing/2014/main" id="{4ED86014-9D2B-4A53-8F9C-8EC0E03B0458}"/>
              </a:ext>
            </a:extLst>
          </p:cNvPr>
          <p:cNvSpPr/>
          <p:nvPr/>
        </p:nvSpPr>
        <p:spPr>
          <a:xfrm>
            <a:off x="4346697"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矢印: 右 77">
            <a:extLst>
              <a:ext uri="{FF2B5EF4-FFF2-40B4-BE49-F238E27FC236}">
                <a16:creationId xmlns:a16="http://schemas.microsoft.com/office/drawing/2014/main" id="{72067611-95CB-421B-8F1C-6D2DBC8CDDB0}"/>
              </a:ext>
            </a:extLst>
          </p:cNvPr>
          <p:cNvSpPr/>
          <p:nvPr/>
        </p:nvSpPr>
        <p:spPr>
          <a:xfrm>
            <a:off x="4822085"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矢印: 右 78">
            <a:extLst>
              <a:ext uri="{FF2B5EF4-FFF2-40B4-BE49-F238E27FC236}">
                <a16:creationId xmlns:a16="http://schemas.microsoft.com/office/drawing/2014/main" id="{113D0AE1-E07B-4FC1-A909-81FF8D821A57}"/>
              </a:ext>
            </a:extLst>
          </p:cNvPr>
          <p:cNvSpPr/>
          <p:nvPr/>
        </p:nvSpPr>
        <p:spPr>
          <a:xfrm>
            <a:off x="3871308"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右 79">
            <a:extLst>
              <a:ext uri="{FF2B5EF4-FFF2-40B4-BE49-F238E27FC236}">
                <a16:creationId xmlns:a16="http://schemas.microsoft.com/office/drawing/2014/main" id="{BBCBEC14-FE4F-428E-9340-797A4C5E6C22}"/>
              </a:ext>
            </a:extLst>
          </p:cNvPr>
          <p:cNvSpPr/>
          <p:nvPr/>
        </p:nvSpPr>
        <p:spPr>
          <a:xfrm>
            <a:off x="4980544" y="2515006"/>
            <a:ext cx="171525" cy="4132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矢印: 右 80">
            <a:extLst>
              <a:ext uri="{FF2B5EF4-FFF2-40B4-BE49-F238E27FC236}">
                <a16:creationId xmlns:a16="http://schemas.microsoft.com/office/drawing/2014/main" id="{4EB368E0-4B49-4731-AF56-96B1A693298A}"/>
              </a:ext>
            </a:extLst>
          </p:cNvPr>
          <p:cNvSpPr/>
          <p:nvPr/>
        </p:nvSpPr>
        <p:spPr>
          <a:xfrm>
            <a:off x="4663622"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矢印: 右 81">
            <a:extLst>
              <a:ext uri="{FF2B5EF4-FFF2-40B4-BE49-F238E27FC236}">
                <a16:creationId xmlns:a16="http://schemas.microsoft.com/office/drawing/2014/main" id="{31545AA5-7A3B-4E93-BF0A-8FF6777350E0}"/>
              </a:ext>
            </a:extLst>
          </p:cNvPr>
          <p:cNvSpPr/>
          <p:nvPr/>
        </p:nvSpPr>
        <p:spPr>
          <a:xfrm>
            <a:off x="4505159"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矢印: 右 83">
            <a:extLst>
              <a:ext uri="{FF2B5EF4-FFF2-40B4-BE49-F238E27FC236}">
                <a16:creationId xmlns:a16="http://schemas.microsoft.com/office/drawing/2014/main" id="{78731F90-FF2D-45CF-8E99-7EE9B3A4257A}"/>
              </a:ext>
            </a:extLst>
          </p:cNvPr>
          <p:cNvSpPr/>
          <p:nvPr/>
        </p:nvSpPr>
        <p:spPr>
          <a:xfrm>
            <a:off x="5144821"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矢印: 右 84">
            <a:extLst>
              <a:ext uri="{FF2B5EF4-FFF2-40B4-BE49-F238E27FC236}">
                <a16:creationId xmlns:a16="http://schemas.microsoft.com/office/drawing/2014/main" id="{4F56B659-BAC2-446D-8CD9-8759ADD48F17}"/>
              </a:ext>
            </a:extLst>
          </p:cNvPr>
          <p:cNvSpPr/>
          <p:nvPr/>
        </p:nvSpPr>
        <p:spPr>
          <a:xfrm>
            <a:off x="5303284"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右 85">
            <a:extLst>
              <a:ext uri="{FF2B5EF4-FFF2-40B4-BE49-F238E27FC236}">
                <a16:creationId xmlns:a16="http://schemas.microsoft.com/office/drawing/2014/main" id="{D7A39E73-8EFE-4667-AFA7-2B4F5A94D665}"/>
              </a:ext>
            </a:extLst>
          </p:cNvPr>
          <p:cNvSpPr/>
          <p:nvPr/>
        </p:nvSpPr>
        <p:spPr>
          <a:xfrm>
            <a:off x="5620209"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矢印: 右 86">
            <a:extLst>
              <a:ext uri="{FF2B5EF4-FFF2-40B4-BE49-F238E27FC236}">
                <a16:creationId xmlns:a16="http://schemas.microsoft.com/office/drawing/2014/main" id="{E6DA301C-A9BE-422D-81F9-86467498F668}"/>
              </a:ext>
            </a:extLst>
          </p:cNvPr>
          <p:cNvSpPr/>
          <p:nvPr/>
        </p:nvSpPr>
        <p:spPr>
          <a:xfrm>
            <a:off x="5778672"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矢印: 右 87">
            <a:extLst>
              <a:ext uri="{FF2B5EF4-FFF2-40B4-BE49-F238E27FC236}">
                <a16:creationId xmlns:a16="http://schemas.microsoft.com/office/drawing/2014/main" id="{8F7CFB1D-D51A-43C6-95E3-D5C899055153}"/>
              </a:ext>
            </a:extLst>
          </p:cNvPr>
          <p:cNvSpPr/>
          <p:nvPr/>
        </p:nvSpPr>
        <p:spPr>
          <a:xfrm>
            <a:off x="5937135"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矢印: 右 88">
            <a:extLst>
              <a:ext uri="{FF2B5EF4-FFF2-40B4-BE49-F238E27FC236}">
                <a16:creationId xmlns:a16="http://schemas.microsoft.com/office/drawing/2014/main" id="{D82D57B8-4F8B-4FA1-A38D-A8C6F6AAE26E}"/>
              </a:ext>
            </a:extLst>
          </p:cNvPr>
          <p:cNvSpPr/>
          <p:nvPr/>
        </p:nvSpPr>
        <p:spPr>
          <a:xfrm>
            <a:off x="6412523"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矢印: 右 89">
            <a:extLst>
              <a:ext uri="{FF2B5EF4-FFF2-40B4-BE49-F238E27FC236}">
                <a16:creationId xmlns:a16="http://schemas.microsoft.com/office/drawing/2014/main" id="{432D17AC-34FB-46CF-8559-13E3F8172D9E}"/>
              </a:ext>
            </a:extLst>
          </p:cNvPr>
          <p:cNvSpPr/>
          <p:nvPr/>
        </p:nvSpPr>
        <p:spPr>
          <a:xfrm>
            <a:off x="5461746"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矢印: 右 90">
            <a:extLst>
              <a:ext uri="{FF2B5EF4-FFF2-40B4-BE49-F238E27FC236}">
                <a16:creationId xmlns:a16="http://schemas.microsoft.com/office/drawing/2014/main" id="{F0FBA3E1-29E4-4ECE-A5DA-E31207D9C735}"/>
              </a:ext>
            </a:extLst>
          </p:cNvPr>
          <p:cNvSpPr/>
          <p:nvPr/>
        </p:nvSpPr>
        <p:spPr>
          <a:xfrm>
            <a:off x="6570982" y="2515006"/>
            <a:ext cx="171525" cy="4132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矢印: 右 91">
            <a:extLst>
              <a:ext uri="{FF2B5EF4-FFF2-40B4-BE49-F238E27FC236}">
                <a16:creationId xmlns:a16="http://schemas.microsoft.com/office/drawing/2014/main" id="{5EB058E6-44CC-433A-A2F9-796DB3A5F569}"/>
              </a:ext>
            </a:extLst>
          </p:cNvPr>
          <p:cNvSpPr/>
          <p:nvPr/>
        </p:nvSpPr>
        <p:spPr>
          <a:xfrm>
            <a:off x="6254060"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矢印: 右 92">
            <a:extLst>
              <a:ext uri="{FF2B5EF4-FFF2-40B4-BE49-F238E27FC236}">
                <a16:creationId xmlns:a16="http://schemas.microsoft.com/office/drawing/2014/main" id="{42A1B948-484B-45A3-9993-37D478420478}"/>
              </a:ext>
            </a:extLst>
          </p:cNvPr>
          <p:cNvSpPr/>
          <p:nvPr/>
        </p:nvSpPr>
        <p:spPr>
          <a:xfrm>
            <a:off x="6095597"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矢印: 右 94">
            <a:extLst>
              <a:ext uri="{FF2B5EF4-FFF2-40B4-BE49-F238E27FC236}">
                <a16:creationId xmlns:a16="http://schemas.microsoft.com/office/drawing/2014/main" id="{5292C52F-C6C2-47D0-88E3-CF67B7B8475C}"/>
              </a:ext>
            </a:extLst>
          </p:cNvPr>
          <p:cNvSpPr/>
          <p:nvPr/>
        </p:nvSpPr>
        <p:spPr>
          <a:xfrm>
            <a:off x="6720831"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矢印: 右 95">
            <a:extLst>
              <a:ext uri="{FF2B5EF4-FFF2-40B4-BE49-F238E27FC236}">
                <a16:creationId xmlns:a16="http://schemas.microsoft.com/office/drawing/2014/main" id="{AD47337F-B9E7-4082-9D51-62C3EE938A5E}"/>
              </a:ext>
            </a:extLst>
          </p:cNvPr>
          <p:cNvSpPr/>
          <p:nvPr/>
        </p:nvSpPr>
        <p:spPr>
          <a:xfrm>
            <a:off x="6879294"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矢印: 右 96">
            <a:extLst>
              <a:ext uri="{FF2B5EF4-FFF2-40B4-BE49-F238E27FC236}">
                <a16:creationId xmlns:a16="http://schemas.microsoft.com/office/drawing/2014/main" id="{8F9EA5F7-9144-4FF8-B94F-4E6EC1D64458}"/>
              </a:ext>
            </a:extLst>
          </p:cNvPr>
          <p:cNvSpPr/>
          <p:nvPr/>
        </p:nvSpPr>
        <p:spPr>
          <a:xfrm>
            <a:off x="7196219"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矢印: 右 97">
            <a:extLst>
              <a:ext uri="{FF2B5EF4-FFF2-40B4-BE49-F238E27FC236}">
                <a16:creationId xmlns:a16="http://schemas.microsoft.com/office/drawing/2014/main" id="{639931B6-7564-4C69-9CD5-C823E60693BB}"/>
              </a:ext>
            </a:extLst>
          </p:cNvPr>
          <p:cNvSpPr/>
          <p:nvPr/>
        </p:nvSpPr>
        <p:spPr>
          <a:xfrm>
            <a:off x="7354682"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右 98">
            <a:extLst>
              <a:ext uri="{FF2B5EF4-FFF2-40B4-BE49-F238E27FC236}">
                <a16:creationId xmlns:a16="http://schemas.microsoft.com/office/drawing/2014/main" id="{3E66D28C-F324-4447-827D-AE7EC7473DA0}"/>
              </a:ext>
            </a:extLst>
          </p:cNvPr>
          <p:cNvSpPr/>
          <p:nvPr/>
        </p:nvSpPr>
        <p:spPr>
          <a:xfrm>
            <a:off x="7513145"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矢印: 右 99">
            <a:extLst>
              <a:ext uri="{FF2B5EF4-FFF2-40B4-BE49-F238E27FC236}">
                <a16:creationId xmlns:a16="http://schemas.microsoft.com/office/drawing/2014/main" id="{2DC328E7-B837-4B43-A696-11E71AC0F6BA}"/>
              </a:ext>
            </a:extLst>
          </p:cNvPr>
          <p:cNvSpPr/>
          <p:nvPr/>
        </p:nvSpPr>
        <p:spPr>
          <a:xfrm>
            <a:off x="7988533"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矢印: 右 100">
            <a:extLst>
              <a:ext uri="{FF2B5EF4-FFF2-40B4-BE49-F238E27FC236}">
                <a16:creationId xmlns:a16="http://schemas.microsoft.com/office/drawing/2014/main" id="{E1DE47B9-318E-4F0C-BE26-2CB1D395C8F6}"/>
              </a:ext>
            </a:extLst>
          </p:cNvPr>
          <p:cNvSpPr/>
          <p:nvPr/>
        </p:nvSpPr>
        <p:spPr>
          <a:xfrm>
            <a:off x="7037756"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矢印: 右 101">
            <a:extLst>
              <a:ext uri="{FF2B5EF4-FFF2-40B4-BE49-F238E27FC236}">
                <a16:creationId xmlns:a16="http://schemas.microsoft.com/office/drawing/2014/main" id="{DA266E6C-B3F9-42F2-9165-B6DC1EE212E6}"/>
              </a:ext>
            </a:extLst>
          </p:cNvPr>
          <p:cNvSpPr/>
          <p:nvPr/>
        </p:nvSpPr>
        <p:spPr>
          <a:xfrm>
            <a:off x="8146992" y="2515006"/>
            <a:ext cx="171525" cy="4132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右 102">
            <a:extLst>
              <a:ext uri="{FF2B5EF4-FFF2-40B4-BE49-F238E27FC236}">
                <a16:creationId xmlns:a16="http://schemas.microsoft.com/office/drawing/2014/main" id="{CDB4F899-F5EA-449F-8669-D485919ADA47}"/>
              </a:ext>
            </a:extLst>
          </p:cNvPr>
          <p:cNvSpPr/>
          <p:nvPr/>
        </p:nvSpPr>
        <p:spPr>
          <a:xfrm>
            <a:off x="7830070"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矢印: 右 103">
            <a:extLst>
              <a:ext uri="{FF2B5EF4-FFF2-40B4-BE49-F238E27FC236}">
                <a16:creationId xmlns:a16="http://schemas.microsoft.com/office/drawing/2014/main" id="{6C11E68D-4B48-4FC9-AACD-D82C3E1CCA96}"/>
              </a:ext>
            </a:extLst>
          </p:cNvPr>
          <p:cNvSpPr/>
          <p:nvPr/>
        </p:nvSpPr>
        <p:spPr>
          <a:xfrm>
            <a:off x="7671607"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矢印: 右 111">
            <a:extLst>
              <a:ext uri="{FF2B5EF4-FFF2-40B4-BE49-F238E27FC236}">
                <a16:creationId xmlns:a16="http://schemas.microsoft.com/office/drawing/2014/main" id="{4467CB16-43B4-4A6A-8366-64DCB58EA8C1}"/>
              </a:ext>
            </a:extLst>
          </p:cNvPr>
          <p:cNvSpPr/>
          <p:nvPr/>
        </p:nvSpPr>
        <p:spPr>
          <a:xfrm>
            <a:off x="8305455"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矢印: 右 112">
            <a:extLst>
              <a:ext uri="{FF2B5EF4-FFF2-40B4-BE49-F238E27FC236}">
                <a16:creationId xmlns:a16="http://schemas.microsoft.com/office/drawing/2014/main" id="{153236A6-F3E3-43F4-AEAB-DEB3DDE77436}"/>
              </a:ext>
            </a:extLst>
          </p:cNvPr>
          <p:cNvSpPr/>
          <p:nvPr/>
        </p:nvSpPr>
        <p:spPr>
          <a:xfrm>
            <a:off x="8463918"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963DFDAF-5D18-413E-A5C1-FEBFBEB55066}"/>
              </a:ext>
            </a:extLst>
          </p:cNvPr>
          <p:cNvSpPr/>
          <p:nvPr/>
        </p:nvSpPr>
        <p:spPr>
          <a:xfrm>
            <a:off x="8780843"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矢印: 右 114">
            <a:extLst>
              <a:ext uri="{FF2B5EF4-FFF2-40B4-BE49-F238E27FC236}">
                <a16:creationId xmlns:a16="http://schemas.microsoft.com/office/drawing/2014/main" id="{79CA11D9-D91E-4A8A-833B-8E57F87EB80B}"/>
              </a:ext>
            </a:extLst>
          </p:cNvPr>
          <p:cNvSpPr/>
          <p:nvPr/>
        </p:nvSpPr>
        <p:spPr>
          <a:xfrm>
            <a:off x="8939306" y="2515006"/>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矢印: 右 117">
            <a:extLst>
              <a:ext uri="{FF2B5EF4-FFF2-40B4-BE49-F238E27FC236}">
                <a16:creationId xmlns:a16="http://schemas.microsoft.com/office/drawing/2014/main" id="{AC13DB51-60E0-4F7A-885B-5B73AC2274B0}"/>
              </a:ext>
            </a:extLst>
          </p:cNvPr>
          <p:cNvSpPr/>
          <p:nvPr/>
        </p:nvSpPr>
        <p:spPr>
          <a:xfrm>
            <a:off x="8622380" y="2512743"/>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26C612B-4BD2-464B-BDE9-9ACCFBF023E5}"/>
              </a:ext>
            </a:extLst>
          </p:cNvPr>
          <p:cNvSpPr txBox="1"/>
          <p:nvPr/>
        </p:nvSpPr>
        <p:spPr>
          <a:xfrm>
            <a:off x="-22712" y="1115145"/>
            <a:ext cx="2438268" cy="707886"/>
          </a:xfrm>
          <a:prstGeom prst="rect">
            <a:avLst/>
          </a:prstGeom>
          <a:noFill/>
        </p:spPr>
        <p:txBody>
          <a:bodyPr wrap="square" rtlCol="0">
            <a:spAutoFit/>
          </a:bodyPr>
          <a:lstStyle/>
          <a:p>
            <a:r>
              <a:rPr lang="ja-JP" altLang="en-US" sz="4000" b="1" dirty="0"/>
              <a:t>秒速</a:t>
            </a:r>
            <a:r>
              <a:rPr lang="en-US" altLang="ja-JP" sz="4000" b="1" dirty="0"/>
              <a:t>2m</a:t>
            </a:r>
            <a:endParaRPr kumimoji="1" lang="ja-JP" altLang="en-US" sz="4000" b="1" dirty="0"/>
          </a:p>
        </p:txBody>
      </p:sp>
      <p:sp>
        <p:nvSpPr>
          <p:cNvPr id="3" name="テキスト ボックス 2">
            <a:extLst>
              <a:ext uri="{FF2B5EF4-FFF2-40B4-BE49-F238E27FC236}">
                <a16:creationId xmlns:a16="http://schemas.microsoft.com/office/drawing/2014/main" id="{341E24B1-3E86-4ABB-A7C1-3D2A31AC9A7E}"/>
              </a:ext>
            </a:extLst>
          </p:cNvPr>
          <p:cNvSpPr txBox="1"/>
          <p:nvPr/>
        </p:nvSpPr>
        <p:spPr>
          <a:xfrm>
            <a:off x="9278822" y="1122017"/>
            <a:ext cx="2585974" cy="830997"/>
          </a:xfrm>
          <a:prstGeom prst="rect">
            <a:avLst/>
          </a:prstGeom>
          <a:noFill/>
        </p:spPr>
        <p:txBody>
          <a:bodyPr wrap="square" rtlCol="0">
            <a:spAutoFit/>
          </a:bodyPr>
          <a:lstStyle/>
          <a:p>
            <a:r>
              <a:rPr kumimoji="1" lang="ja-JP" altLang="en-US" sz="4800" b="1" dirty="0"/>
              <a:t>１分間</a:t>
            </a:r>
          </a:p>
        </p:txBody>
      </p:sp>
      <p:sp>
        <p:nvSpPr>
          <p:cNvPr id="5" name="テキスト ボックス 4">
            <a:extLst>
              <a:ext uri="{FF2B5EF4-FFF2-40B4-BE49-F238E27FC236}">
                <a16:creationId xmlns:a16="http://schemas.microsoft.com/office/drawing/2014/main" id="{70AD84C3-DA91-4520-BB82-D9F9529D7E51}"/>
              </a:ext>
            </a:extLst>
          </p:cNvPr>
          <p:cNvSpPr txBox="1"/>
          <p:nvPr/>
        </p:nvSpPr>
        <p:spPr>
          <a:xfrm>
            <a:off x="7427856" y="336572"/>
            <a:ext cx="2361207" cy="1015663"/>
          </a:xfrm>
          <a:prstGeom prst="rect">
            <a:avLst/>
          </a:prstGeom>
          <a:noFill/>
        </p:spPr>
        <p:txBody>
          <a:bodyPr wrap="square" rtlCol="0">
            <a:spAutoFit/>
          </a:bodyPr>
          <a:lstStyle/>
          <a:p>
            <a:r>
              <a:rPr lang="en-US" altLang="ja-JP" sz="4800" b="1" dirty="0"/>
              <a:t>=120m</a:t>
            </a:r>
            <a:r>
              <a:rPr kumimoji="1" lang="ja-JP" altLang="en-US" sz="6000" b="1" dirty="0"/>
              <a:t>　</a:t>
            </a:r>
          </a:p>
        </p:txBody>
      </p:sp>
      <p:sp>
        <p:nvSpPr>
          <p:cNvPr id="7" name="テキスト ボックス 6">
            <a:extLst>
              <a:ext uri="{FF2B5EF4-FFF2-40B4-BE49-F238E27FC236}">
                <a16:creationId xmlns:a16="http://schemas.microsoft.com/office/drawing/2014/main" id="{B4DD3296-FB08-4171-8C2A-CD147EA648FB}"/>
              </a:ext>
            </a:extLst>
          </p:cNvPr>
          <p:cNvSpPr txBox="1"/>
          <p:nvPr/>
        </p:nvSpPr>
        <p:spPr>
          <a:xfrm>
            <a:off x="9301568" y="1713954"/>
            <a:ext cx="2226065" cy="830997"/>
          </a:xfrm>
          <a:prstGeom prst="rect">
            <a:avLst/>
          </a:prstGeom>
          <a:noFill/>
        </p:spPr>
        <p:txBody>
          <a:bodyPr wrap="square" rtlCol="0">
            <a:spAutoFit/>
          </a:bodyPr>
          <a:lstStyle/>
          <a:p>
            <a:r>
              <a:rPr kumimoji="1" lang="en-US" altLang="ja-JP" sz="4800" b="1" dirty="0"/>
              <a:t>60</a:t>
            </a:r>
            <a:r>
              <a:rPr kumimoji="1" lang="ja-JP" altLang="en-US" sz="4800" b="1" dirty="0"/>
              <a:t>秒間</a:t>
            </a:r>
          </a:p>
        </p:txBody>
      </p:sp>
      <p:cxnSp>
        <p:nvCxnSpPr>
          <p:cNvPr id="110" name="直線コネクタ 109">
            <a:extLst>
              <a:ext uri="{FF2B5EF4-FFF2-40B4-BE49-F238E27FC236}">
                <a16:creationId xmlns:a16="http://schemas.microsoft.com/office/drawing/2014/main" id="{48819ED5-A9E8-4652-84B1-F20E46D33DEC}"/>
              </a:ext>
            </a:extLst>
          </p:cNvPr>
          <p:cNvCxnSpPr/>
          <p:nvPr/>
        </p:nvCxnSpPr>
        <p:spPr>
          <a:xfrm>
            <a:off x="378576" y="2412533"/>
            <a:ext cx="0" cy="62121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94F2CDFA-4841-408A-80AE-3EBE9011C16E}"/>
              </a:ext>
            </a:extLst>
          </p:cNvPr>
          <p:cNvCxnSpPr/>
          <p:nvPr/>
        </p:nvCxnSpPr>
        <p:spPr>
          <a:xfrm>
            <a:off x="9928544" y="2422960"/>
            <a:ext cx="0" cy="62121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25" name="テキスト ボックス 124">
            <a:extLst>
              <a:ext uri="{FF2B5EF4-FFF2-40B4-BE49-F238E27FC236}">
                <a16:creationId xmlns:a16="http://schemas.microsoft.com/office/drawing/2014/main" id="{E518F3C6-2F23-4422-AB28-D0E4E9295363}"/>
              </a:ext>
            </a:extLst>
          </p:cNvPr>
          <p:cNvSpPr txBox="1"/>
          <p:nvPr/>
        </p:nvSpPr>
        <p:spPr>
          <a:xfrm>
            <a:off x="-22712" y="480712"/>
            <a:ext cx="4059412" cy="584775"/>
          </a:xfrm>
          <a:prstGeom prst="rect">
            <a:avLst/>
          </a:prstGeom>
          <a:noFill/>
        </p:spPr>
        <p:txBody>
          <a:bodyPr wrap="square" rtlCol="0">
            <a:spAutoFit/>
          </a:bodyPr>
          <a:lstStyle/>
          <a:p>
            <a:r>
              <a:rPr lang="en-US" altLang="ja-JP" sz="3200" b="1" dirty="0"/>
              <a:t>1</a:t>
            </a:r>
            <a:r>
              <a:rPr lang="ja-JP" altLang="en-US" sz="3200" b="1" dirty="0"/>
              <a:t>秒間に</a:t>
            </a:r>
            <a:r>
              <a:rPr lang="en-US" altLang="ja-JP" sz="3200" b="1" dirty="0"/>
              <a:t>2m</a:t>
            </a:r>
            <a:r>
              <a:rPr lang="ja-JP" altLang="en-US" sz="3200" b="1" dirty="0"/>
              <a:t>進む速さ</a:t>
            </a:r>
            <a:endParaRPr kumimoji="1" lang="ja-JP" altLang="en-US" sz="3200" b="1" dirty="0"/>
          </a:p>
        </p:txBody>
      </p:sp>
      <p:sp>
        <p:nvSpPr>
          <p:cNvPr id="139" name="テキスト ボックス 138">
            <a:extLst>
              <a:ext uri="{FF2B5EF4-FFF2-40B4-BE49-F238E27FC236}">
                <a16:creationId xmlns:a16="http://schemas.microsoft.com/office/drawing/2014/main" id="{BD608E88-917B-4F2F-8FF0-5155D0299F2D}"/>
              </a:ext>
            </a:extLst>
          </p:cNvPr>
          <p:cNvSpPr txBox="1"/>
          <p:nvPr/>
        </p:nvSpPr>
        <p:spPr>
          <a:xfrm>
            <a:off x="135376" y="1803110"/>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44" name="テキスト ボックス 143">
            <a:extLst>
              <a:ext uri="{FF2B5EF4-FFF2-40B4-BE49-F238E27FC236}">
                <a16:creationId xmlns:a16="http://schemas.microsoft.com/office/drawing/2014/main" id="{5C651431-A55B-44A6-9537-86FDDDB5F7C6}"/>
              </a:ext>
            </a:extLst>
          </p:cNvPr>
          <p:cNvSpPr txBox="1"/>
          <p:nvPr/>
        </p:nvSpPr>
        <p:spPr>
          <a:xfrm>
            <a:off x="285383" y="4708661"/>
            <a:ext cx="1126511" cy="707886"/>
          </a:xfrm>
          <a:prstGeom prst="rect">
            <a:avLst/>
          </a:prstGeom>
          <a:noFill/>
        </p:spPr>
        <p:txBody>
          <a:bodyPr wrap="square" rtlCol="0">
            <a:spAutoFit/>
          </a:bodyPr>
          <a:lstStyle/>
          <a:p>
            <a:r>
              <a:rPr lang="en-US" altLang="ja-JP" sz="4000" b="1" dirty="0"/>
              <a:t>1</a:t>
            </a:r>
            <a:r>
              <a:rPr lang="ja-JP" altLang="en-US" sz="4000" b="1" dirty="0"/>
              <a:t>秒</a:t>
            </a:r>
            <a:endParaRPr lang="en-US" altLang="ja-JP" sz="4000" b="1" dirty="0"/>
          </a:p>
        </p:txBody>
      </p:sp>
      <p:sp>
        <p:nvSpPr>
          <p:cNvPr id="145" name="テキスト ボックス 144">
            <a:extLst>
              <a:ext uri="{FF2B5EF4-FFF2-40B4-BE49-F238E27FC236}">
                <a16:creationId xmlns:a16="http://schemas.microsoft.com/office/drawing/2014/main" id="{5418AACA-D3FE-4490-9C52-0353028A848B}"/>
              </a:ext>
            </a:extLst>
          </p:cNvPr>
          <p:cNvSpPr txBox="1"/>
          <p:nvPr/>
        </p:nvSpPr>
        <p:spPr>
          <a:xfrm>
            <a:off x="1342536" y="4708660"/>
            <a:ext cx="1034917" cy="707886"/>
          </a:xfrm>
          <a:prstGeom prst="rect">
            <a:avLst/>
          </a:prstGeom>
          <a:noFill/>
        </p:spPr>
        <p:txBody>
          <a:bodyPr wrap="square" rtlCol="0">
            <a:spAutoFit/>
          </a:bodyPr>
          <a:lstStyle/>
          <a:p>
            <a:r>
              <a:rPr lang="en-US" altLang="ja-JP" sz="4000" b="1" dirty="0"/>
              <a:t>2</a:t>
            </a:r>
            <a:r>
              <a:rPr lang="ja-JP" altLang="en-US" sz="4000" b="1" dirty="0"/>
              <a:t>秒</a:t>
            </a:r>
            <a:endParaRPr lang="en-US" altLang="ja-JP" sz="4000" b="1" dirty="0"/>
          </a:p>
        </p:txBody>
      </p:sp>
      <p:sp>
        <p:nvSpPr>
          <p:cNvPr id="146" name="テキスト ボックス 145">
            <a:extLst>
              <a:ext uri="{FF2B5EF4-FFF2-40B4-BE49-F238E27FC236}">
                <a16:creationId xmlns:a16="http://schemas.microsoft.com/office/drawing/2014/main" id="{D238A847-F98E-44DC-8F9C-6D280CD57736}"/>
              </a:ext>
            </a:extLst>
          </p:cNvPr>
          <p:cNvSpPr txBox="1"/>
          <p:nvPr/>
        </p:nvSpPr>
        <p:spPr>
          <a:xfrm>
            <a:off x="298445" y="5458775"/>
            <a:ext cx="1126511" cy="707886"/>
          </a:xfrm>
          <a:prstGeom prst="rect">
            <a:avLst/>
          </a:prstGeom>
          <a:noFill/>
        </p:spPr>
        <p:txBody>
          <a:bodyPr wrap="square" rtlCol="0">
            <a:spAutoFit/>
          </a:bodyPr>
          <a:lstStyle/>
          <a:p>
            <a:r>
              <a:rPr lang="en-US" altLang="ja-JP" sz="4000" b="1" dirty="0"/>
              <a:t>2m</a:t>
            </a:r>
          </a:p>
        </p:txBody>
      </p:sp>
      <p:sp>
        <p:nvSpPr>
          <p:cNvPr id="147" name="テキスト ボックス 146">
            <a:extLst>
              <a:ext uri="{FF2B5EF4-FFF2-40B4-BE49-F238E27FC236}">
                <a16:creationId xmlns:a16="http://schemas.microsoft.com/office/drawing/2014/main" id="{58E9AAC2-FD2A-4E10-B1FA-D60D6F6E91BD}"/>
              </a:ext>
            </a:extLst>
          </p:cNvPr>
          <p:cNvSpPr txBox="1"/>
          <p:nvPr/>
        </p:nvSpPr>
        <p:spPr>
          <a:xfrm>
            <a:off x="1341320" y="5458775"/>
            <a:ext cx="1034917" cy="707886"/>
          </a:xfrm>
          <a:prstGeom prst="rect">
            <a:avLst/>
          </a:prstGeom>
          <a:noFill/>
        </p:spPr>
        <p:txBody>
          <a:bodyPr wrap="square" rtlCol="0">
            <a:spAutoFit/>
          </a:bodyPr>
          <a:lstStyle/>
          <a:p>
            <a:r>
              <a:rPr lang="en-US" altLang="ja-JP" sz="4000" b="1" dirty="0"/>
              <a:t>4m</a:t>
            </a:r>
          </a:p>
        </p:txBody>
      </p:sp>
      <p:sp>
        <p:nvSpPr>
          <p:cNvPr id="148" name="テキスト ボックス 147">
            <a:extLst>
              <a:ext uri="{FF2B5EF4-FFF2-40B4-BE49-F238E27FC236}">
                <a16:creationId xmlns:a16="http://schemas.microsoft.com/office/drawing/2014/main" id="{CA0C6F8B-8AED-4031-AC8C-3F45682B8F83}"/>
              </a:ext>
            </a:extLst>
          </p:cNvPr>
          <p:cNvSpPr txBox="1"/>
          <p:nvPr/>
        </p:nvSpPr>
        <p:spPr>
          <a:xfrm>
            <a:off x="2308095" y="4729775"/>
            <a:ext cx="1034917" cy="707886"/>
          </a:xfrm>
          <a:prstGeom prst="rect">
            <a:avLst/>
          </a:prstGeom>
          <a:noFill/>
        </p:spPr>
        <p:txBody>
          <a:bodyPr wrap="square" rtlCol="0">
            <a:spAutoFit/>
          </a:bodyPr>
          <a:lstStyle/>
          <a:p>
            <a:r>
              <a:rPr lang="en-US" altLang="ja-JP" sz="4000" b="1" dirty="0"/>
              <a:t>3</a:t>
            </a:r>
            <a:r>
              <a:rPr lang="ja-JP" altLang="en-US" sz="4000" b="1" dirty="0"/>
              <a:t>秒</a:t>
            </a:r>
            <a:endParaRPr lang="en-US" altLang="ja-JP" sz="4000" b="1" dirty="0"/>
          </a:p>
        </p:txBody>
      </p:sp>
      <p:sp>
        <p:nvSpPr>
          <p:cNvPr id="149" name="テキスト ボックス 148">
            <a:extLst>
              <a:ext uri="{FF2B5EF4-FFF2-40B4-BE49-F238E27FC236}">
                <a16:creationId xmlns:a16="http://schemas.microsoft.com/office/drawing/2014/main" id="{438C9F79-5981-4973-ABDA-4D6E85DDCFF4}"/>
              </a:ext>
            </a:extLst>
          </p:cNvPr>
          <p:cNvSpPr txBox="1"/>
          <p:nvPr/>
        </p:nvSpPr>
        <p:spPr>
          <a:xfrm>
            <a:off x="2292601" y="5458775"/>
            <a:ext cx="1034917" cy="707886"/>
          </a:xfrm>
          <a:prstGeom prst="rect">
            <a:avLst/>
          </a:prstGeom>
          <a:noFill/>
        </p:spPr>
        <p:txBody>
          <a:bodyPr wrap="square" rtlCol="0">
            <a:spAutoFit/>
          </a:bodyPr>
          <a:lstStyle/>
          <a:p>
            <a:r>
              <a:rPr lang="en-US" altLang="ja-JP" sz="4000" b="1" dirty="0"/>
              <a:t>6m</a:t>
            </a:r>
          </a:p>
        </p:txBody>
      </p:sp>
      <p:sp>
        <p:nvSpPr>
          <p:cNvPr id="150" name="テキスト ボックス 149">
            <a:extLst>
              <a:ext uri="{FF2B5EF4-FFF2-40B4-BE49-F238E27FC236}">
                <a16:creationId xmlns:a16="http://schemas.microsoft.com/office/drawing/2014/main" id="{DC2B3E93-133D-4EE3-BD44-5AFC54970A0E}"/>
              </a:ext>
            </a:extLst>
          </p:cNvPr>
          <p:cNvSpPr txBox="1"/>
          <p:nvPr/>
        </p:nvSpPr>
        <p:spPr>
          <a:xfrm>
            <a:off x="3273654" y="4772004"/>
            <a:ext cx="1034917" cy="707886"/>
          </a:xfrm>
          <a:prstGeom prst="rect">
            <a:avLst/>
          </a:prstGeom>
          <a:noFill/>
        </p:spPr>
        <p:txBody>
          <a:bodyPr wrap="square" rtlCol="0">
            <a:spAutoFit/>
          </a:bodyPr>
          <a:lstStyle/>
          <a:p>
            <a:r>
              <a:rPr lang="en-US" altLang="ja-JP" sz="4000" b="1" dirty="0"/>
              <a:t>4</a:t>
            </a:r>
            <a:r>
              <a:rPr lang="ja-JP" altLang="en-US" sz="4000" b="1" dirty="0"/>
              <a:t>秒</a:t>
            </a:r>
            <a:endParaRPr lang="en-US" altLang="ja-JP" sz="4000" b="1" dirty="0"/>
          </a:p>
        </p:txBody>
      </p:sp>
      <p:sp>
        <p:nvSpPr>
          <p:cNvPr id="151" name="テキスト ボックス 150">
            <a:extLst>
              <a:ext uri="{FF2B5EF4-FFF2-40B4-BE49-F238E27FC236}">
                <a16:creationId xmlns:a16="http://schemas.microsoft.com/office/drawing/2014/main" id="{8C1DD04C-F154-46CB-9916-10577977DFD1}"/>
              </a:ext>
            </a:extLst>
          </p:cNvPr>
          <p:cNvSpPr txBox="1"/>
          <p:nvPr/>
        </p:nvSpPr>
        <p:spPr>
          <a:xfrm>
            <a:off x="4239213" y="4772004"/>
            <a:ext cx="1034917" cy="707886"/>
          </a:xfrm>
          <a:prstGeom prst="rect">
            <a:avLst/>
          </a:prstGeom>
          <a:noFill/>
        </p:spPr>
        <p:txBody>
          <a:bodyPr wrap="square" rtlCol="0">
            <a:spAutoFit/>
          </a:bodyPr>
          <a:lstStyle/>
          <a:p>
            <a:r>
              <a:rPr lang="en-US" altLang="ja-JP" sz="4000" b="1" dirty="0"/>
              <a:t>5</a:t>
            </a:r>
            <a:r>
              <a:rPr lang="ja-JP" altLang="en-US" sz="4000" b="1" dirty="0"/>
              <a:t>秒</a:t>
            </a:r>
            <a:endParaRPr lang="en-US" altLang="ja-JP" sz="4000" b="1" dirty="0"/>
          </a:p>
        </p:txBody>
      </p:sp>
      <p:sp>
        <p:nvSpPr>
          <p:cNvPr id="152" name="テキスト ボックス 151">
            <a:extLst>
              <a:ext uri="{FF2B5EF4-FFF2-40B4-BE49-F238E27FC236}">
                <a16:creationId xmlns:a16="http://schemas.microsoft.com/office/drawing/2014/main" id="{431DEF2D-25C8-491E-8786-1B8E6825E05C}"/>
              </a:ext>
            </a:extLst>
          </p:cNvPr>
          <p:cNvSpPr txBox="1"/>
          <p:nvPr/>
        </p:nvSpPr>
        <p:spPr>
          <a:xfrm>
            <a:off x="5484472" y="4760112"/>
            <a:ext cx="1034917" cy="707886"/>
          </a:xfrm>
          <a:prstGeom prst="rect">
            <a:avLst/>
          </a:prstGeom>
          <a:noFill/>
        </p:spPr>
        <p:txBody>
          <a:bodyPr wrap="square" rtlCol="0">
            <a:spAutoFit/>
          </a:bodyPr>
          <a:lstStyle/>
          <a:p>
            <a:r>
              <a:rPr lang="en-US" altLang="ja-JP" sz="4000" b="1" dirty="0"/>
              <a:t>6</a:t>
            </a:r>
            <a:r>
              <a:rPr lang="ja-JP" altLang="en-US" sz="4000" b="1" dirty="0"/>
              <a:t>秒</a:t>
            </a:r>
            <a:endParaRPr lang="en-US" altLang="ja-JP" sz="4000" b="1" dirty="0"/>
          </a:p>
        </p:txBody>
      </p:sp>
      <p:sp>
        <p:nvSpPr>
          <p:cNvPr id="153" name="テキスト ボックス 152">
            <a:extLst>
              <a:ext uri="{FF2B5EF4-FFF2-40B4-BE49-F238E27FC236}">
                <a16:creationId xmlns:a16="http://schemas.microsoft.com/office/drawing/2014/main" id="{7C545557-CEE7-4ACD-B636-382FFAC220F1}"/>
              </a:ext>
            </a:extLst>
          </p:cNvPr>
          <p:cNvSpPr txBox="1"/>
          <p:nvPr/>
        </p:nvSpPr>
        <p:spPr>
          <a:xfrm>
            <a:off x="3243882" y="5458775"/>
            <a:ext cx="1034917" cy="707886"/>
          </a:xfrm>
          <a:prstGeom prst="rect">
            <a:avLst/>
          </a:prstGeom>
          <a:noFill/>
        </p:spPr>
        <p:txBody>
          <a:bodyPr wrap="square" rtlCol="0">
            <a:spAutoFit/>
          </a:bodyPr>
          <a:lstStyle/>
          <a:p>
            <a:r>
              <a:rPr lang="en-US" altLang="ja-JP" sz="4000" b="1" dirty="0"/>
              <a:t>8m</a:t>
            </a:r>
          </a:p>
        </p:txBody>
      </p:sp>
      <p:sp>
        <p:nvSpPr>
          <p:cNvPr id="154" name="テキスト ボックス 153">
            <a:extLst>
              <a:ext uri="{FF2B5EF4-FFF2-40B4-BE49-F238E27FC236}">
                <a16:creationId xmlns:a16="http://schemas.microsoft.com/office/drawing/2014/main" id="{BC3CAE40-84C9-4F07-ABB6-76C083B77159}"/>
              </a:ext>
            </a:extLst>
          </p:cNvPr>
          <p:cNvSpPr txBox="1"/>
          <p:nvPr/>
        </p:nvSpPr>
        <p:spPr>
          <a:xfrm>
            <a:off x="4195163" y="5458775"/>
            <a:ext cx="1279142" cy="707886"/>
          </a:xfrm>
          <a:prstGeom prst="rect">
            <a:avLst/>
          </a:prstGeom>
          <a:noFill/>
        </p:spPr>
        <p:txBody>
          <a:bodyPr wrap="square" rtlCol="0">
            <a:spAutoFit/>
          </a:bodyPr>
          <a:lstStyle/>
          <a:p>
            <a:r>
              <a:rPr lang="en-US" altLang="ja-JP" sz="4000" b="1" dirty="0"/>
              <a:t>10m</a:t>
            </a:r>
          </a:p>
        </p:txBody>
      </p:sp>
      <p:sp>
        <p:nvSpPr>
          <p:cNvPr id="155" name="テキスト ボックス 154">
            <a:extLst>
              <a:ext uri="{FF2B5EF4-FFF2-40B4-BE49-F238E27FC236}">
                <a16:creationId xmlns:a16="http://schemas.microsoft.com/office/drawing/2014/main" id="{8BAA3A2A-0FD9-4B60-B91C-F190020A0664}"/>
              </a:ext>
            </a:extLst>
          </p:cNvPr>
          <p:cNvSpPr txBox="1"/>
          <p:nvPr/>
        </p:nvSpPr>
        <p:spPr>
          <a:xfrm>
            <a:off x="5426145" y="5458775"/>
            <a:ext cx="1279142" cy="707886"/>
          </a:xfrm>
          <a:prstGeom prst="rect">
            <a:avLst/>
          </a:prstGeom>
          <a:noFill/>
        </p:spPr>
        <p:txBody>
          <a:bodyPr wrap="square" rtlCol="0">
            <a:spAutoFit/>
          </a:bodyPr>
          <a:lstStyle/>
          <a:p>
            <a:r>
              <a:rPr lang="en-US" altLang="ja-JP" sz="4000" b="1" dirty="0"/>
              <a:t>12m</a:t>
            </a:r>
          </a:p>
        </p:txBody>
      </p:sp>
      <p:sp>
        <p:nvSpPr>
          <p:cNvPr id="156" name="テキスト ボックス 155">
            <a:extLst>
              <a:ext uri="{FF2B5EF4-FFF2-40B4-BE49-F238E27FC236}">
                <a16:creationId xmlns:a16="http://schemas.microsoft.com/office/drawing/2014/main" id="{54324AD4-B7FD-42F7-85D9-CE5D59C62644}"/>
              </a:ext>
            </a:extLst>
          </p:cNvPr>
          <p:cNvSpPr txBox="1"/>
          <p:nvPr/>
        </p:nvSpPr>
        <p:spPr>
          <a:xfrm>
            <a:off x="6809014" y="4772004"/>
            <a:ext cx="1034917" cy="707886"/>
          </a:xfrm>
          <a:prstGeom prst="rect">
            <a:avLst/>
          </a:prstGeom>
          <a:noFill/>
        </p:spPr>
        <p:txBody>
          <a:bodyPr wrap="square" rtlCol="0">
            <a:spAutoFit/>
          </a:bodyPr>
          <a:lstStyle/>
          <a:p>
            <a:r>
              <a:rPr lang="en-US" altLang="ja-JP" sz="4000" b="1" dirty="0"/>
              <a:t>…</a:t>
            </a:r>
          </a:p>
        </p:txBody>
      </p:sp>
      <p:sp>
        <p:nvSpPr>
          <p:cNvPr id="157" name="テキスト ボックス 156">
            <a:extLst>
              <a:ext uri="{FF2B5EF4-FFF2-40B4-BE49-F238E27FC236}">
                <a16:creationId xmlns:a16="http://schemas.microsoft.com/office/drawing/2014/main" id="{F9C678D6-B65A-4799-ACC9-010CF94577E4}"/>
              </a:ext>
            </a:extLst>
          </p:cNvPr>
          <p:cNvSpPr txBox="1"/>
          <p:nvPr/>
        </p:nvSpPr>
        <p:spPr>
          <a:xfrm>
            <a:off x="8921294" y="4686423"/>
            <a:ext cx="1811311" cy="707886"/>
          </a:xfrm>
          <a:prstGeom prst="rect">
            <a:avLst/>
          </a:prstGeom>
          <a:noFill/>
        </p:spPr>
        <p:txBody>
          <a:bodyPr wrap="square" rtlCol="0">
            <a:spAutoFit/>
          </a:bodyPr>
          <a:lstStyle/>
          <a:p>
            <a:r>
              <a:rPr lang="en-US" altLang="ja-JP" sz="4000" b="1" dirty="0"/>
              <a:t>60</a:t>
            </a:r>
            <a:r>
              <a:rPr lang="ja-JP" altLang="en-US" sz="4000" b="1" dirty="0"/>
              <a:t>秒間</a:t>
            </a:r>
            <a:endParaRPr lang="en-US" altLang="ja-JP" sz="4000" b="1" dirty="0"/>
          </a:p>
        </p:txBody>
      </p:sp>
      <p:sp>
        <p:nvSpPr>
          <p:cNvPr id="159" name="四角形: 角を丸くする 158">
            <a:extLst>
              <a:ext uri="{FF2B5EF4-FFF2-40B4-BE49-F238E27FC236}">
                <a16:creationId xmlns:a16="http://schemas.microsoft.com/office/drawing/2014/main" id="{67DC0659-5A1E-41B4-A40D-030D59580871}"/>
              </a:ext>
            </a:extLst>
          </p:cNvPr>
          <p:cNvSpPr/>
          <p:nvPr/>
        </p:nvSpPr>
        <p:spPr>
          <a:xfrm>
            <a:off x="8943314" y="5317112"/>
            <a:ext cx="1599179" cy="9252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DEDD2C7B-5C06-4DE5-9EDC-B824ADEEE446}"/>
              </a:ext>
            </a:extLst>
          </p:cNvPr>
          <p:cNvSpPr txBox="1"/>
          <p:nvPr/>
        </p:nvSpPr>
        <p:spPr>
          <a:xfrm>
            <a:off x="9966048" y="5538815"/>
            <a:ext cx="674803" cy="707886"/>
          </a:xfrm>
          <a:prstGeom prst="rect">
            <a:avLst/>
          </a:prstGeom>
          <a:noFill/>
        </p:spPr>
        <p:txBody>
          <a:bodyPr wrap="square" rtlCol="0">
            <a:spAutoFit/>
          </a:bodyPr>
          <a:lstStyle/>
          <a:p>
            <a:r>
              <a:rPr lang="en-US" altLang="ja-JP" sz="4000" b="1" dirty="0"/>
              <a:t>m</a:t>
            </a:r>
          </a:p>
        </p:txBody>
      </p:sp>
      <p:sp>
        <p:nvSpPr>
          <p:cNvPr id="161" name="テキスト ボックス 160">
            <a:extLst>
              <a:ext uri="{FF2B5EF4-FFF2-40B4-BE49-F238E27FC236}">
                <a16:creationId xmlns:a16="http://schemas.microsoft.com/office/drawing/2014/main" id="{565611FE-ABCE-4387-BF51-D80FAF8A6D85}"/>
              </a:ext>
            </a:extLst>
          </p:cNvPr>
          <p:cNvSpPr txBox="1"/>
          <p:nvPr/>
        </p:nvSpPr>
        <p:spPr>
          <a:xfrm>
            <a:off x="8895411" y="5344308"/>
            <a:ext cx="1279142" cy="830997"/>
          </a:xfrm>
          <a:prstGeom prst="rect">
            <a:avLst/>
          </a:prstGeom>
          <a:noFill/>
        </p:spPr>
        <p:txBody>
          <a:bodyPr wrap="square" rtlCol="0">
            <a:spAutoFit/>
          </a:bodyPr>
          <a:lstStyle/>
          <a:p>
            <a:r>
              <a:rPr kumimoji="1" lang="en-US" altLang="ja-JP" sz="4800" b="1" dirty="0"/>
              <a:t>120</a:t>
            </a:r>
            <a:endParaRPr kumimoji="1" lang="ja-JP" altLang="en-US" sz="4800" b="1" dirty="0"/>
          </a:p>
        </p:txBody>
      </p:sp>
      <p:sp>
        <p:nvSpPr>
          <p:cNvPr id="105" name="矢印: 右 104">
            <a:extLst>
              <a:ext uri="{FF2B5EF4-FFF2-40B4-BE49-F238E27FC236}">
                <a16:creationId xmlns:a16="http://schemas.microsoft.com/office/drawing/2014/main" id="{F0F8F15F-D893-4B6C-A560-E4095945ABFB}"/>
              </a:ext>
            </a:extLst>
          </p:cNvPr>
          <p:cNvSpPr/>
          <p:nvPr/>
        </p:nvSpPr>
        <p:spPr>
          <a:xfrm>
            <a:off x="9113299" y="2529851"/>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矢印: 右 105">
            <a:extLst>
              <a:ext uri="{FF2B5EF4-FFF2-40B4-BE49-F238E27FC236}">
                <a16:creationId xmlns:a16="http://schemas.microsoft.com/office/drawing/2014/main" id="{AA658B42-468D-472A-8052-E8C0E2F7A082}"/>
              </a:ext>
            </a:extLst>
          </p:cNvPr>
          <p:cNvSpPr/>
          <p:nvPr/>
        </p:nvSpPr>
        <p:spPr>
          <a:xfrm>
            <a:off x="9279347" y="2529851"/>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矢印: 右 106">
            <a:extLst>
              <a:ext uri="{FF2B5EF4-FFF2-40B4-BE49-F238E27FC236}">
                <a16:creationId xmlns:a16="http://schemas.microsoft.com/office/drawing/2014/main" id="{77342F6A-B1D4-478D-9BAC-94E13B0BF45E}"/>
              </a:ext>
            </a:extLst>
          </p:cNvPr>
          <p:cNvSpPr/>
          <p:nvPr/>
        </p:nvSpPr>
        <p:spPr>
          <a:xfrm>
            <a:off x="9438571" y="2529851"/>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矢印: 右 107">
            <a:extLst>
              <a:ext uri="{FF2B5EF4-FFF2-40B4-BE49-F238E27FC236}">
                <a16:creationId xmlns:a16="http://schemas.microsoft.com/office/drawing/2014/main" id="{6634BF52-3FC4-426D-9C78-2D02BB46DD10}"/>
              </a:ext>
            </a:extLst>
          </p:cNvPr>
          <p:cNvSpPr/>
          <p:nvPr/>
        </p:nvSpPr>
        <p:spPr>
          <a:xfrm>
            <a:off x="9597795" y="2529851"/>
            <a:ext cx="171525" cy="41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矢印: 右 108">
            <a:extLst>
              <a:ext uri="{FF2B5EF4-FFF2-40B4-BE49-F238E27FC236}">
                <a16:creationId xmlns:a16="http://schemas.microsoft.com/office/drawing/2014/main" id="{68EEEB02-AF5D-479E-9ABA-96FA1A98FCBC}"/>
              </a:ext>
            </a:extLst>
          </p:cNvPr>
          <p:cNvSpPr/>
          <p:nvPr/>
        </p:nvSpPr>
        <p:spPr>
          <a:xfrm>
            <a:off x="9757019" y="2529851"/>
            <a:ext cx="171525" cy="4132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F7D64965-9A1D-4124-A3D5-6AD34790E27A}"/>
              </a:ext>
            </a:extLst>
          </p:cNvPr>
          <p:cNvSpPr txBox="1"/>
          <p:nvPr/>
        </p:nvSpPr>
        <p:spPr>
          <a:xfrm>
            <a:off x="3129946" y="1982051"/>
            <a:ext cx="1321691" cy="646331"/>
          </a:xfrm>
          <a:prstGeom prst="rect">
            <a:avLst/>
          </a:prstGeom>
          <a:noFill/>
        </p:spPr>
        <p:txBody>
          <a:bodyPr wrap="square" rtlCol="0">
            <a:spAutoFit/>
          </a:bodyPr>
          <a:lstStyle/>
          <a:p>
            <a:r>
              <a:rPr lang="en-US" altLang="ja-JP" sz="3600" b="1" dirty="0"/>
              <a:t>20</a:t>
            </a:r>
            <a:r>
              <a:rPr lang="ja-JP" altLang="en-US" sz="3600" b="1" dirty="0"/>
              <a:t>秒</a:t>
            </a:r>
            <a:endParaRPr lang="en-US" altLang="ja-JP" sz="3600" b="1" dirty="0"/>
          </a:p>
        </p:txBody>
      </p:sp>
      <p:sp>
        <p:nvSpPr>
          <p:cNvPr id="116" name="テキスト ボックス 115">
            <a:extLst>
              <a:ext uri="{FF2B5EF4-FFF2-40B4-BE49-F238E27FC236}">
                <a16:creationId xmlns:a16="http://schemas.microsoft.com/office/drawing/2014/main" id="{B52244EA-32C2-4ABB-952E-DD0A309A480F}"/>
              </a:ext>
            </a:extLst>
          </p:cNvPr>
          <p:cNvSpPr txBox="1"/>
          <p:nvPr/>
        </p:nvSpPr>
        <p:spPr>
          <a:xfrm>
            <a:off x="1460043" y="1967042"/>
            <a:ext cx="1321691" cy="646331"/>
          </a:xfrm>
          <a:prstGeom prst="rect">
            <a:avLst/>
          </a:prstGeom>
          <a:noFill/>
        </p:spPr>
        <p:txBody>
          <a:bodyPr wrap="square" rtlCol="0">
            <a:spAutoFit/>
          </a:bodyPr>
          <a:lstStyle/>
          <a:p>
            <a:r>
              <a:rPr lang="en-US" altLang="ja-JP" sz="3600" b="1" dirty="0"/>
              <a:t>10</a:t>
            </a:r>
            <a:r>
              <a:rPr lang="ja-JP" altLang="en-US" sz="3600" b="1" dirty="0"/>
              <a:t>秒</a:t>
            </a:r>
            <a:endParaRPr lang="en-US" altLang="ja-JP" sz="3600" b="1" dirty="0"/>
          </a:p>
        </p:txBody>
      </p:sp>
      <p:sp>
        <p:nvSpPr>
          <p:cNvPr id="117" name="テキスト ボックス 116">
            <a:extLst>
              <a:ext uri="{FF2B5EF4-FFF2-40B4-BE49-F238E27FC236}">
                <a16:creationId xmlns:a16="http://schemas.microsoft.com/office/drawing/2014/main" id="{6676B2C9-CA0A-40C4-BBFD-EF7C56878986}"/>
              </a:ext>
            </a:extLst>
          </p:cNvPr>
          <p:cNvSpPr txBox="1"/>
          <p:nvPr/>
        </p:nvSpPr>
        <p:spPr>
          <a:xfrm>
            <a:off x="1488433" y="2898308"/>
            <a:ext cx="1321691" cy="646331"/>
          </a:xfrm>
          <a:prstGeom prst="rect">
            <a:avLst/>
          </a:prstGeom>
          <a:noFill/>
        </p:spPr>
        <p:txBody>
          <a:bodyPr wrap="square" rtlCol="0">
            <a:spAutoFit/>
          </a:bodyPr>
          <a:lstStyle/>
          <a:p>
            <a:r>
              <a:rPr lang="en-US" altLang="ja-JP" sz="3600" b="1" dirty="0"/>
              <a:t>20m</a:t>
            </a:r>
          </a:p>
        </p:txBody>
      </p:sp>
      <p:sp>
        <p:nvSpPr>
          <p:cNvPr id="119" name="テキスト ボックス 118">
            <a:extLst>
              <a:ext uri="{FF2B5EF4-FFF2-40B4-BE49-F238E27FC236}">
                <a16:creationId xmlns:a16="http://schemas.microsoft.com/office/drawing/2014/main" id="{4A6D4C8D-4DAC-4441-9A55-C5D9C1616EA0}"/>
              </a:ext>
            </a:extLst>
          </p:cNvPr>
          <p:cNvSpPr txBox="1"/>
          <p:nvPr/>
        </p:nvSpPr>
        <p:spPr>
          <a:xfrm>
            <a:off x="3135683" y="2912541"/>
            <a:ext cx="1321691" cy="646331"/>
          </a:xfrm>
          <a:prstGeom prst="rect">
            <a:avLst/>
          </a:prstGeom>
          <a:noFill/>
        </p:spPr>
        <p:txBody>
          <a:bodyPr wrap="square" rtlCol="0">
            <a:spAutoFit/>
          </a:bodyPr>
          <a:lstStyle/>
          <a:p>
            <a:r>
              <a:rPr lang="en-US" altLang="ja-JP" sz="3600" b="1" dirty="0"/>
              <a:t>40m</a:t>
            </a:r>
          </a:p>
        </p:txBody>
      </p:sp>
      <p:sp>
        <p:nvSpPr>
          <p:cNvPr id="120" name="テキスト ボックス 119">
            <a:extLst>
              <a:ext uri="{FF2B5EF4-FFF2-40B4-BE49-F238E27FC236}">
                <a16:creationId xmlns:a16="http://schemas.microsoft.com/office/drawing/2014/main" id="{847B57B3-8B27-400B-A9F8-D8D8D106403D}"/>
              </a:ext>
            </a:extLst>
          </p:cNvPr>
          <p:cNvSpPr txBox="1"/>
          <p:nvPr/>
        </p:nvSpPr>
        <p:spPr>
          <a:xfrm>
            <a:off x="129708" y="2943817"/>
            <a:ext cx="606457" cy="769441"/>
          </a:xfrm>
          <a:prstGeom prst="rect">
            <a:avLst/>
          </a:prstGeom>
          <a:noFill/>
        </p:spPr>
        <p:txBody>
          <a:bodyPr wrap="square" rtlCol="0">
            <a:spAutoFit/>
          </a:bodyPr>
          <a:lstStyle/>
          <a:p>
            <a:r>
              <a:rPr kumimoji="1" lang="en-US" altLang="ja-JP" sz="4400" b="1" dirty="0"/>
              <a:t>0</a:t>
            </a:r>
            <a:endParaRPr kumimoji="1" lang="ja-JP" altLang="en-US" sz="4400" b="1" dirty="0"/>
          </a:p>
        </p:txBody>
      </p:sp>
      <p:sp>
        <p:nvSpPr>
          <p:cNvPr id="121" name="テキスト ボックス 120">
            <a:extLst>
              <a:ext uri="{FF2B5EF4-FFF2-40B4-BE49-F238E27FC236}">
                <a16:creationId xmlns:a16="http://schemas.microsoft.com/office/drawing/2014/main" id="{2DC62816-A331-435F-804E-6E1BD88682F8}"/>
              </a:ext>
            </a:extLst>
          </p:cNvPr>
          <p:cNvSpPr txBox="1"/>
          <p:nvPr/>
        </p:nvSpPr>
        <p:spPr>
          <a:xfrm>
            <a:off x="4579844" y="1967042"/>
            <a:ext cx="1321691" cy="646331"/>
          </a:xfrm>
          <a:prstGeom prst="rect">
            <a:avLst/>
          </a:prstGeom>
          <a:noFill/>
        </p:spPr>
        <p:txBody>
          <a:bodyPr wrap="square" rtlCol="0">
            <a:spAutoFit/>
          </a:bodyPr>
          <a:lstStyle/>
          <a:p>
            <a:r>
              <a:rPr lang="en-US" altLang="ja-JP" sz="3600" b="1" dirty="0"/>
              <a:t>30</a:t>
            </a:r>
            <a:r>
              <a:rPr lang="ja-JP" altLang="en-US" sz="3600" b="1" dirty="0"/>
              <a:t>秒</a:t>
            </a:r>
            <a:endParaRPr lang="en-US" altLang="ja-JP" sz="3600" b="1" dirty="0"/>
          </a:p>
        </p:txBody>
      </p:sp>
      <p:sp>
        <p:nvSpPr>
          <p:cNvPr id="122" name="テキスト ボックス 121">
            <a:extLst>
              <a:ext uri="{FF2B5EF4-FFF2-40B4-BE49-F238E27FC236}">
                <a16:creationId xmlns:a16="http://schemas.microsoft.com/office/drawing/2014/main" id="{834F5B49-FFBA-4D61-B84B-C9BBF20FAA05}"/>
              </a:ext>
            </a:extLst>
          </p:cNvPr>
          <p:cNvSpPr txBox="1"/>
          <p:nvPr/>
        </p:nvSpPr>
        <p:spPr>
          <a:xfrm>
            <a:off x="4585581" y="2897532"/>
            <a:ext cx="1321691" cy="646331"/>
          </a:xfrm>
          <a:prstGeom prst="rect">
            <a:avLst/>
          </a:prstGeom>
          <a:noFill/>
        </p:spPr>
        <p:txBody>
          <a:bodyPr wrap="square" rtlCol="0">
            <a:spAutoFit/>
          </a:bodyPr>
          <a:lstStyle/>
          <a:p>
            <a:r>
              <a:rPr lang="en-US" altLang="ja-JP" sz="3600" b="1" dirty="0"/>
              <a:t>60m</a:t>
            </a:r>
          </a:p>
        </p:txBody>
      </p:sp>
      <p:sp>
        <p:nvSpPr>
          <p:cNvPr id="124" name="テキスト ボックス 123">
            <a:extLst>
              <a:ext uri="{FF2B5EF4-FFF2-40B4-BE49-F238E27FC236}">
                <a16:creationId xmlns:a16="http://schemas.microsoft.com/office/drawing/2014/main" id="{E51F844E-D90A-4301-AA7C-F47957622C79}"/>
              </a:ext>
            </a:extLst>
          </p:cNvPr>
          <p:cNvSpPr txBox="1"/>
          <p:nvPr/>
        </p:nvSpPr>
        <p:spPr>
          <a:xfrm>
            <a:off x="6185702" y="1953014"/>
            <a:ext cx="1321691" cy="646331"/>
          </a:xfrm>
          <a:prstGeom prst="rect">
            <a:avLst/>
          </a:prstGeom>
          <a:noFill/>
        </p:spPr>
        <p:txBody>
          <a:bodyPr wrap="square" rtlCol="0">
            <a:spAutoFit/>
          </a:bodyPr>
          <a:lstStyle/>
          <a:p>
            <a:r>
              <a:rPr lang="en-US" altLang="ja-JP" sz="3600" b="1" dirty="0"/>
              <a:t>40</a:t>
            </a:r>
            <a:r>
              <a:rPr lang="ja-JP" altLang="en-US" sz="3600" b="1" dirty="0"/>
              <a:t>秒</a:t>
            </a:r>
            <a:endParaRPr lang="en-US" altLang="ja-JP" sz="3600" b="1" dirty="0"/>
          </a:p>
        </p:txBody>
      </p:sp>
      <p:sp>
        <p:nvSpPr>
          <p:cNvPr id="126" name="テキスト ボックス 125">
            <a:extLst>
              <a:ext uri="{FF2B5EF4-FFF2-40B4-BE49-F238E27FC236}">
                <a16:creationId xmlns:a16="http://schemas.microsoft.com/office/drawing/2014/main" id="{6C69A41D-DE27-45EE-B630-0F3126773D60}"/>
              </a:ext>
            </a:extLst>
          </p:cNvPr>
          <p:cNvSpPr txBox="1"/>
          <p:nvPr/>
        </p:nvSpPr>
        <p:spPr>
          <a:xfrm>
            <a:off x="6191439" y="2883504"/>
            <a:ext cx="1321691" cy="646331"/>
          </a:xfrm>
          <a:prstGeom prst="rect">
            <a:avLst/>
          </a:prstGeom>
          <a:noFill/>
        </p:spPr>
        <p:txBody>
          <a:bodyPr wrap="square" rtlCol="0">
            <a:spAutoFit/>
          </a:bodyPr>
          <a:lstStyle/>
          <a:p>
            <a:r>
              <a:rPr lang="en-US" altLang="ja-JP" sz="3600" b="1" dirty="0"/>
              <a:t>80m</a:t>
            </a:r>
          </a:p>
        </p:txBody>
      </p:sp>
      <p:sp>
        <p:nvSpPr>
          <p:cNvPr id="127" name="テキスト ボックス 126">
            <a:extLst>
              <a:ext uri="{FF2B5EF4-FFF2-40B4-BE49-F238E27FC236}">
                <a16:creationId xmlns:a16="http://schemas.microsoft.com/office/drawing/2014/main" id="{4E46B629-0855-4073-A32A-93F11FC379A3}"/>
              </a:ext>
            </a:extLst>
          </p:cNvPr>
          <p:cNvSpPr txBox="1"/>
          <p:nvPr/>
        </p:nvSpPr>
        <p:spPr>
          <a:xfrm>
            <a:off x="7702537" y="1934430"/>
            <a:ext cx="1321691" cy="646331"/>
          </a:xfrm>
          <a:prstGeom prst="rect">
            <a:avLst/>
          </a:prstGeom>
          <a:noFill/>
        </p:spPr>
        <p:txBody>
          <a:bodyPr wrap="square" rtlCol="0">
            <a:spAutoFit/>
          </a:bodyPr>
          <a:lstStyle/>
          <a:p>
            <a:r>
              <a:rPr lang="en-US" altLang="ja-JP" sz="3600" b="1" dirty="0"/>
              <a:t>50</a:t>
            </a:r>
            <a:r>
              <a:rPr lang="ja-JP" altLang="en-US" sz="3600" b="1" dirty="0"/>
              <a:t>秒</a:t>
            </a:r>
            <a:endParaRPr lang="en-US" altLang="ja-JP" sz="3600" b="1" dirty="0"/>
          </a:p>
        </p:txBody>
      </p:sp>
      <p:sp>
        <p:nvSpPr>
          <p:cNvPr id="128" name="テキスト ボックス 127">
            <a:extLst>
              <a:ext uri="{FF2B5EF4-FFF2-40B4-BE49-F238E27FC236}">
                <a16:creationId xmlns:a16="http://schemas.microsoft.com/office/drawing/2014/main" id="{7CB3D673-0C04-47D2-8185-1F32D86CB73B}"/>
              </a:ext>
            </a:extLst>
          </p:cNvPr>
          <p:cNvSpPr txBox="1"/>
          <p:nvPr/>
        </p:nvSpPr>
        <p:spPr>
          <a:xfrm>
            <a:off x="7708274" y="2864920"/>
            <a:ext cx="1489398" cy="646331"/>
          </a:xfrm>
          <a:prstGeom prst="rect">
            <a:avLst/>
          </a:prstGeom>
          <a:noFill/>
        </p:spPr>
        <p:txBody>
          <a:bodyPr wrap="square" rtlCol="0">
            <a:spAutoFit/>
          </a:bodyPr>
          <a:lstStyle/>
          <a:p>
            <a:r>
              <a:rPr lang="en-US" altLang="ja-JP" sz="3600" b="1" dirty="0"/>
              <a:t>100m</a:t>
            </a:r>
          </a:p>
        </p:txBody>
      </p:sp>
      <p:sp>
        <p:nvSpPr>
          <p:cNvPr id="129" name="テキスト ボックス 128">
            <a:extLst>
              <a:ext uri="{FF2B5EF4-FFF2-40B4-BE49-F238E27FC236}">
                <a16:creationId xmlns:a16="http://schemas.microsoft.com/office/drawing/2014/main" id="{034E9DCC-B641-4305-ABED-BABFD448A4CA}"/>
              </a:ext>
            </a:extLst>
          </p:cNvPr>
          <p:cNvSpPr txBox="1"/>
          <p:nvPr/>
        </p:nvSpPr>
        <p:spPr>
          <a:xfrm>
            <a:off x="9458303" y="3005371"/>
            <a:ext cx="1811311" cy="769441"/>
          </a:xfrm>
          <a:prstGeom prst="rect">
            <a:avLst/>
          </a:prstGeom>
          <a:noFill/>
        </p:spPr>
        <p:txBody>
          <a:bodyPr wrap="square" rtlCol="0">
            <a:spAutoFit/>
          </a:bodyPr>
          <a:lstStyle/>
          <a:p>
            <a:r>
              <a:rPr lang="en-US" altLang="ja-JP" sz="4400" b="1" dirty="0"/>
              <a:t>120m</a:t>
            </a:r>
          </a:p>
        </p:txBody>
      </p:sp>
      <p:sp>
        <p:nvSpPr>
          <p:cNvPr id="130" name="テキスト ボックス 129">
            <a:extLst>
              <a:ext uri="{FF2B5EF4-FFF2-40B4-BE49-F238E27FC236}">
                <a16:creationId xmlns:a16="http://schemas.microsoft.com/office/drawing/2014/main" id="{E5D89B84-95B5-4F3D-A984-FB4D8DAD6BB0}"/>
              </a:ext>
            </a:extLst>
          </p:cNvPr>
          <p:cNvSpPr txBox="1"/>
          <p:nvPr/>
        </p:nvSpPr>
        <p:spPr>
          <a:xfrm>
            <a:off x="4048548" y="471771"/>
            <a:ext cx="2438268" cy="769441"/>
          </a:xfrm>
          <a:prstGeom prst="rect">
            <a:avLst/>
          </a:prstGeom>
          <a:noFill/>
        </p:spPr>
        <p:txBody>
          <a:bodyPr wrap="square" rtlCol="0">
            <a:spAutoFit/>
          </a:bodyPr>
          <a:lstStyle/>
          <a:p>
            <a:r>
              <a:rPr lang="ja-JP" altLang="en-US" sz="4000" b="1" dirty="0"/>
              <a:t>秒速</a:t>
            </a:r>
            <a:r>
              <a:rPr lang="en-US" altLang="ja-JP" sz="4400" b="1" dirty="0"/>
              <a:t>2m</a:t>
            </a:r>
            <a:endParaRPr kumimoji="1" lang="ja-JP" altLang="en-US" sz="4000" b="1" dirty="0"/>
          </a:p>
        </p:txBody>
      </p:sp>
      <p:sp>
        <p:nvSpPr>
          <p:cNvPr id="131" name="テキスト ボックス 130">
            <a:extLst>
              <a:ext uri="{FF2B5EF4-FFF2-40B4-BE49-F238E27FC236}">
                <a16:creationId xmlns:a16="http://schemas.microsoft.com/office/drawing/2014/main" id="{09307996-D768-4E0A-93BB-2C99570F460D}"/>
              </a:ext>
            </a:extLst>
          </p:cNvPr>
          <p:cNvSpPr txBox="1"/>
          <p:nvPr/>
        </p:nvSpPr>
        <p:spPr>
          <a:xfrm>
            <a:off x="5937908" y="374185"/>
            <a:ext cx="1819461" cy="1015663"/>
          </a:xfrm>
          <a:prstGeom prst="rect">
            <a:avLst/>
          </a:prstGeom>
          <a:noFill/>
        </p:spPr>
        <p:txBody>
          <a:bodyPr wrap="square" rtlCol="0">
            <a:spAutoFit/>
          </a:bodyPr>
          <a:lstStyle/>
          <a:p>
            <a:r>
              <a:rPr lang="en-US" altLang="ja-JP" sz="6000" b="1" dirty="0"/>
              <a:t>×</a:t>
            </a:r>
            <a:r>
              <a:rPr lang="en-US" altLang="ja-JP" sz="4800" b="1" dirty="0"/>
              <a:t>60</a:t>
            </a:r>
            <a:r>
              <a:rPr kumimoji="1" lang="ja-JP" altLang="en-US" sz="6000" b="1" dirty="0"/>
              <a:t>　</a:t>
            </a:r>
          </a:p>
        </p:txBody>
      </p:sp>
    </p:spTree>
    <p:extLst>
      <p:ext uri="{BB962C8B-B14F-4D97-AF65-F5344CB8AC3E}">
        <p14:creationId xmlns:p14="http://schemas.microsoft.com/office/powerpoint/2010/main" val="309623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5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5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1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6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6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7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7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7"/>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6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11"/>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19"/>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73"/>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7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79"/>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7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7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77"/>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82"/>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80"/>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121"/>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122"/>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84"/>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85"/>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90"/>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8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87"/>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88"/>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93"/>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92"/>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89"/>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91"/>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124"/>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126"/>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0"/>
                                  </p:stCondLst>
                                  <p:childTnLst>
                                    <p:set>
                                      <p:cBhvr>
                                        <p:cTn id="272" dur="1" fill="hold">
                                          <p:stCondLst>
                                            <p:cond delay="0"/>
                                          </p:stCondLst>
                                        </p:cTn>
                                        <p:tgtEl>
                                          <p:spTgt spid="95"/>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96"/>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01"/>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97"/>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ntr" presetSubtype="0" fill="hold" grpId="0" nodeType="clickEffect">
                                  <p:stCondLst>
                                    <p:cond delay="0"/>
                                  </p:stCondLst>
                                  <p:childTnLst>
                                    <p:set>
                                      <p:cBhvr>
                                        <p:cTn id="288" dur="1" fill="hold">
                                          <p:stCondLst>
                                            <p:cond delay="0"/>
                                          </p:stCondLst>
                                        </p:cTn>
                                        <p:tgtEl>
                                          <p:spTgt spid="98"/>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ntr" presetSubtype="0" fill="hold" grpId="0" nodeType="clickEffect">
                                  <p:stCondLst>
                                    <p:cond delay="0"/>
                                  </p:stCondLst>
                                  <p:childTnLst>
                                    <p:set>
                                      <p:cBhvr>
                                        <p:cTn id="292" dur="1" fill="hold">
                                          <p:stCondLst>
                                            <p:cond delay="0"/>
                                          </p:stCondLst>
                                        </p:cTn>
                                        <p:tgtEl>
                                          <p:spTgt spid="99"/>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grpId="0" nodeType="clickEffect">
                                  <p:stCondLst>
                                    <p:cond delay="0"/>
                                  </p:stCondLst>
                                  <p:childTnLst>
                                    <p:set>
                                      <p:cBhvr>
                                        <p:cTn id="296" dur="1" fill="hold">
                                          <p:stCondLst>
                                            <p:cond delay="0"/>
                                          </p:stCondLst>
                                        </p:cTn>
                                        <p:tgtEl>
                                          <p:spTgt spid="104"/>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grpId="0" nodeType="clickEffect">
                                  <p:stCondLst>
                                    <p:cond delay="0"/>
                                  </p:stCondLst>
                                  <p:childTnLst>
                                    <p:set>
                                      <p:cBhvr>
                                        <p:cTn id="300" dur="1" fill="hold">
                                          <p:stCondLst>
                                            <p:cond delay="0"/>
                                          </p:stCondLst>
                                        </p:cTn>
                                        <p:tgtEl>
                                          <p:spTgt spid="103"/>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grpId="0" nodeType="clickEffect">
                                  <p:stCondLst>
                                    <p:cond delay="0"/>
                                  </p:stCondLst>
                                  <p:childTnLst>
                                    <p:set>
                                      <p:cBhvr>
                                        <p:cTn id="304" dur="1" fill="hold">
                                          <p:stCondLst>
                                            <p:cond delay="0"/>
                                          </p:stCondLst>
                                        </p:cTn>
                                        <p:tgtEl>
                                          <p:spTgt spid="100"/>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grpId="0" nodeType="clickEffect">
                                  <p:stCondLst>
                                    <p:cond delay="0"/>
                                  </p:stCondLst>
                                  <p:childTnLst>
                                    <p:set>
                                      <p:cBhvr>
                                        <p:cTn id="308" dur="1" fill="hold">
                                          <p:stCondLst>
                                            <p:cond delay="0"/>
                                          </p:stCondLst>
                                        </p:cTn>
                                        <p:tgtEl>
                                          <p:spTgt spid="102"/>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grpId="0" nodeType="clickEffect">
                                  <p:stCondLst>
                                    <p:cond delay="0"/>
                                  </p:stCondLst>
                                  <p:childTnLst>
                                    <p:set>
                                      <p:cBhvr>
                                        <p:cTn id="312" dur="1" fill="hold">
                                          <p:stCondLst>
                                            <p:cond delay="0"/>
                                          </p:stCondLst>
                                        </p:cTn>
                                        <p:tgtEl>
                                          <p:spTgt spid="127"/>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grpId="0" nodeType="clickEffect">
                                  <p:stCondLst>
                                    <p:cond delay="0"/>
                                  </p:stCondLst>
                                  <p:childTnLst>
                                    <p:set>
                                      <p:cBhvr>
                                        <p:cTn id="316" dur="1" fill="hold">
                                          <p:stCondLst>
                                            <p:cond delay="0"/>
                                          </p:stCondLst>
                                        </p:cTn>
                                        <p:tgtEl>
                                          <p:spTgt spid="128"/>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grpId="0" nodeType="clickEffect">
                                  <p:stCondLst>
                                    <p:cond delay="0"/>
                                  </p:stCondLst>
                                  <p:childTnLst>
                                    <p:set>
                                      <p:cBhvr>
                                        <p:cTn id="320" dur="1" fill="hold">
                                          <p:stCondLst>
                                            <p:cond delay="0"/>
                                          </p:stCondLst>
                                        </p:cTn>
                                        <p:tgtEl>
                                          <p:spTgt spid="112"/>
                                        </p:tgtEl>
                                        <p:attrNameLst>
                                          <p:attrName>style.visibility</p:attrName>
                                        </p:attrNameLst>
                                      </p:cBhvr>
                                      <p:to>
                                        <p:strVal val="visible"/>
                                      </p:to>
                                    </p:se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grpId="0" nodeType="clickEffect">
                                  <p:stCondLst>
                                    <p:cond delay="0"/>
                                  </p:stCondLst>
                                  <p:childTnLst>
                                    <p:set>
                                      <p:cBhvr>
                                        <p:cTn id="324" dur="1" fill="hold">
                                          <p:stCondLst>
                                            <p:cond delay="0"/>
                                          </p:stCondLst>
                                        </p:cTn>
                                        <p:tgtEl>
                                          <p:spTgt spid="113"/>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118"/>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114"/>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grpId="0" nodeType="clickEffect">
                                  <p:stCondLst>
                                    <p:cond delay="0"/>
                                  </p:stCondLst>
                                  <p:childTnLst>
                                    <p:set>
                                      <p:cBhvr>
                                        <p:cTn id="336" dur="1" fill="hold">
                                          <p:stCondLst>
                                            <p:cond delay="0"/>
                                          </p:stCondLst>
                                        </p:cTn>
                                        <p:tgtEl>
                                          <p:spTgt spid="115"/>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grpId="0" nodeType="clickEffect">
                                  <p:stCondLst>
                                    <p:cond delay="0"/>
                                  </p:stCondLst>
                                  <p:childTnLst>
                                    <p:set>
                                      <p:cBhvr>
                                        <p:cTn id="340" dur="1" fill="hold">
                                          <p:stCondLst>
                                            <p:cond delay="0"/>
                                          </p:stCondLst>
                                        </p:cTn>
                                        <p:tgtEl>
                                          <p:spTgt spid="105"/>
                                        </p:tgtEl>
                                        <p:attrNameLst>
                                          <p:attrName>style.visibility</p:attrName>
                                        </p:attrNameLst>
                                      </p:cBhvr>
                                      <p:to>
                                        <p:strVal val="visible"/>
                                      </p:to>
                                    </p:set>
                                  </p:childTnLst>
                                </p:cTn>
                              </p:par>
                            </p:childTnLst>
                          </p:cTn>
                        </p:par>
                      </p:childTnLst>
                    </p:cTn>
                  </p:par>
                  <p:par>
                    <p:cTn id="341" fill="hold">
                      <p:stCondLst>
                        <p:cond delay="indefinite"/>
                      </p:stCondLst>
                      <p:childTnLst>
                        <p:par>
                          <p:cTn id="342" fill="hold">
                            <p:stCondLst>
                              <p:cond delay="0"/>
                            </p:stCondLst>
                            <p:childTnLst>
                              <p:par>
                                <p:cTn id="343" presetID="1" presetClass="entr" presetSubtype="0" fill="hold" grpId="0" nodeType="clickEffect">
                                  <p:stCondLst>
                                    <p:cond delay="0"/>
                                  </p:stCondLst>
                                  <p:childTnLst>
                                    <p:set>
                                      <p:cBhvr>
                                        <p:cTn id="344" dur="1" fill="hold">
                                          <p:stCondLst>
                                            <p:cond delay="0"/>
                                          </p:stCondLst>
                                        </p:cTn>
                                        <p:tgtEl>
                                          <p:spTgt spid="106"/>
                                        </p:tgtEl>
                                        <p:attrNameLst>
                                          <p:attrName>style.visibility</p:attrName>
                                        </p:attrNameLst>
                                      </p:cBhvr>
                                      <p:to>
                                        <p:strVal val="visible"/>
                                      </p:to>
                                    </p:set>
                                  </p:childTnLst>
                                </p:cTn>
                              </p:par>
                            </p:childTnLst>
                          </p:cTn>
                        </p:par>
                      </p:childTnLst>
                    </p:cTn>
                  </p:par>
                  <p:par>
                    <p:cTn id="345" fill="hold">
                      <p:stCondLst>
                        <p:cond delay="indefinite"/>
                      </p:stCondLst>
                      <p:childTnLst>
                        <p:par>
                          <p:cTn id="346" fill="hold">
                            <p:stCondLst>
                              <p:cond delay="0"/>
                            </p:stCondLst>
                            <p:childTnLst>
                              <p:par>
                                <p:cTn id="347" presetID="1" presetClass="entr" presetSubtype="0" fill="hold" grpId="0" nodeType="clickEffect">
                                  <p:stCondLst>
                                    <p:cond delay="0"/>
                                  </p:stCondLst>
                                  <p:childTnLst>
                                    <p:set>
                                      <p:cBhvr>
                                        <p:cTn id="348" dur="1" fill="hold">
                                          <p:stCondLst>
                                            <p:cond delay="0"/>
                                          </p:stCondLst>
                                        </p:cTn>
                                        <p:tgtEl>
                                          <p:spTgt spid="107"/>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ntr" presetSubtype="0" fill="hold" grpId="0" nodeType="clickEffect">
                                  <p:stCondLst>
                                    <p:cond delay="0"/>
                                  </p:stCondLst>
                                  <p:childTnLst>
                                    <p:set>
                                      <p:cBhvr>
                                        <p:cTn id="352" dur="1" fill="hold">
                                          <p:stCondLst>
                                            <p:cond delay="0"/>
                                          </p:stCondLst>
                                        </p:cTn>
                                        <p:tgtEl>
                                          <p:spTgt spid="108"/>
                                        </p:tgtEl>
                                        <p:attrNameLst>
                                          <p:attrName>style.visibility</p:attrName>
                                        </p:attrNameLst>
                                      </p:cBhvr>
                                      <p:to>
                                        <p:strVal val="visible"/>
                                      </p:to>
                                    </p:set>
                                  </p:childTnLst>
                                </p:cTn>
                              </p:par>
                            </p:childTnLst>
                          </p:cTn>
                        </p:par>
                      </p:childTnLst>
                    </p:cTn>
                  </p:par>
                  <p:par>
                    <p:cTn id="353" fill="hold">
                      <p:stCondLst>
                        <p:cond delay="indefinite"/>
                      </p:stCondLst>
                      <p:childTnLst>
                        <p:par>
                          <p:cTn id="354" fill="hold">
                            <p:stCondLst>
                              <p:cond delay="0"/>
                            </p:stCondLst>
                            <p:childTnLst>
                              <p:par>
                                <p:cTn id="355" presetID="1" presetClass="entr" presetSubtype="0" fill="hold" grpId="0" nodeType="clickEffect">
                                  <p:stCondLst>
                                    <p:cond delay="0"/>
                                  </p:stCondLst>
                                  <p:childTnLst>
                                    <p:set>
                                      <p:cBhvr>
                                        <p:cTn id="356" dur="1" fill="hold">
                                          <p:stCondLst>
                                            <p:cond delay="0"/>
                                          </p:stCondLst>
                                        </p:cTn>
                                        <p:tgtEl>
                                          <p:spTgt spid="109"/>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ntr" presetSubtype="0" fill="hold" nodeType="clickEffect">
                                  <p:stCondLst>
                                    <p:cond delay="0"/>
                                  </p:stCondLst>
                                  <p:childTnLst>
                                    <p:set>
                                      <p:cBhvr>
                                        <p:cTn id="360" dur="1" fill="hold">
                                          <p:stCondLst>
                                            <p:cond delay="0"/>
                                          </p:stCondLst>
                                        </p:cTn>
                                        <p:tgtEl>
                                          <p:spTgt spid="123"/>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ntr" presetSubtype="0" fill="hold" grpId="0" nodeType="clickEffect">
                                  <p:stCondLst>
                                    <p:cond delay="0"/>
                                  </p:stCondLst>
                                  <p:childTnLst>
                                    <p:set>
                                      <p:cBhvr>
                                        <p:cTn id="364" dur="1" fill="hold">
                                          <p:stCondLst>
                                            <p:cond delay="0"/>
                                          </p:stCondLst>
                                        </p:cTn>
                                        <p:tgtEl>
                                          <p:spTgt spid="129"/>
                                        </p:tgtEl>
                                        <p:attrNameLst>
                                          <p:attrName>style.visibility</p:attrName>
                                        </p:attrNameLst>
                                      </p:cBhvr>
                                      <p:to>
                                        <p:strVal val="visible"/>
                                      </p:to>
                                    </p:set>
                                  </p:childTnLst>
                                </p:cTn>
                              </p:par>
                            </p:childTnLst>
                          </p:cTn>
                        </p:par>
                      </p:childTnLst>
                    </p:cTn>
                  </p:par>
                  <p:par>
                    <p:cTn id="365" fill="hold">
                      <p:stCondLst>
                        <p:cond delay="indefinite"/>
                      </p:stCondLst>
                      <p:childTnLst>
                        <p:par>
                          <p:cTn id="366" fill="hold">
                            <p:stCondLst>
                              <p:cond delay="0"/>
                            </p:stCondLst>
                            <p:childTnLst>
                              <p:par>
                                <p:cTn id="367" presetID="1" presetClass="entr" presetSubtype="0" fill="hold" grpId="0" nodeType="clickEffect">
                                  <p:stCondLst>
                                    <p:cond delay="0"/>
                                  </p:stCondLst>
                                  <p:childTnLst>
                                    <p:set>
                                      <p:cBhvr>
                                        <p:cTn id="368" dur="1" fill="hold">
                                          <p:stCondLst>
                                            <p:cond delay="0"/>
                                          </p:stCondLst>
                                        </p:cTn>
                                        <p:tgtEl>
                                          <p:spTgt spid="157"/>
                                        </p:tgtEl>
                                        <p:attrNameLst>
                                          <p:attrName>style.visibility</p:attrName>
                                        </p:attrNameLst>
                                      </p:cBhvr>
                                      <p:to>
                                        <p:strVal val="visible"/>
                                      </p:to>
                                    </p:set>
                                  </p:childTnLst>
                                </p:cTn>
                              </p:par>
                            </p:childTnLst>
                          </p:cTn>
                        </p:par>
                      </p:childTnLst>
                    </p:cTn>
                  </p:par>
                  <p:par>
                    <p:cTn id="369" fill="hold">
                      <p:stCondLst>
                        <p:cond delay="indefinite"/>
                      </p:stCondLst>
                      <p:childTnLst>
                        <p:par>
                          <p:cTn id="370" fill="hold">
                            <p:stCondLst>
                              <p:cond delay="0"/>
                            </p:stCondLst>
                            <p:childTnLst>
                              <p:par>
                                <p:cTn id="371" presetID="1" presetClass="entr" presetSubtype="0" fill="hold" grpId="0" nodeType="clickEffect">
                                  <p:stCondLst>
                                    <p:cond delay="0"/>
                                  </p:stCondLst>
                                  <p:childTnLst>
                                    <p:set>
                                      <p:cBhvr>
                                        <p:cTn id="372" dur="1" fill="hold">
                                          <p:stCondLst>
                                            <p:cond delay="0"/>
                                          </p:stCondLst>
                                        </p:cTn>
                                        <p:tgtEl>
                                          <p:spTgt spid="159"/>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ntr" presetSubtype="0" fill="hold" grpId="0" nodeType="clickEffect">
                                  <p:stCondLst>
                                    <p:cond delay="0"/>
                                  </p:stCondLst>
                                  <p:childTnLst>
                                    <p:set>
                                      <p:cBhvr>
                                        <p:cTn id="376" dur="1" fill="hold">
                                          <p:stCondLst>
                                            <p:cond delay="0"/>
                                          </p:stCondLst>
                                        </p:cTn>
                                        <p:tgtEl>
                                          <p:spTgt spid="160"/>
                                        </p:tgtEl>
                                        <p:attrNameLst>
                                          <p:attrName>style.visibility</p:attrName>
                                        </p:attrNameLst>
                                      </p:cBhvr>
                                      <p:to>
                                        <p:strVal val="visible"/>
                                      </p:to>
                                    </p:set>
                                  </p:childTnLst>
                                </p:cTn>
                              </p:par>
                            </p:childTnLst>
                          </p:cTn>
                        </p:par>
                      </p:childTnLst>
                    </p:cTn>
                  </p:par>
                  <p:par>
                    <p:cTn id="377" fill="hold">
                      <p:stCondLst>
                        <p:cond delay="indefinite"/>
                      </p:stCondLst>
                      <p:childTnLst>
                        <p:par>
                          <p:cTn id="378" fill="hold">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161"/>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presetID="1" presetClass="entr" presetSubtype="0" fill="hold" grpId="0" nodeType="clickEffect">
                                  <p:stCondLst>
                                    <p:cond delay="0"/>
                                  </p:stCondLst>
                                  <p:childTnLst>
                                    <p:set>
                                      <p:cBhvr>
                                        <p:cTn id="384" dur="1" fill="hold">
                                          <p:stCondLst>
                                            <p:cond delay="0"/>
                                          </p:stCondLst>
                                        </p:cTn>
                                        <p:tgtEl>
                                          <p:spTgt spid="120"/>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ntr" presetSubtype="0" fill="hold" grpId="0" nodeType="clickEffect">
                                  <p:stCondLst>
                                    <p:cond delay="0"/>
                                  </p:stCondLst>
                                  <p:childTnLst>
                                    <p:set>
                                      <p:cBhvr>
                                        <p:cTn id="388" dur="1" fill="hold">
                                          <p:stCondLst>
                                            <p:cond delay="0"/>
                                          </p:stCondLst>
                                        </p:cTn>
                                        <p:tgtEl>
                                          <p:spTgt spid="130"/>
                                        </p:tgtEl>
                                        <p:attrNameLst>
                                          <p:attrName>style.visibility</p:attrName>
                                        </p:attrNameLst>
                                      </p:cBhvr>
                                      <p:to>
                                        <p:strVal val="visible"/>
                                      </p:to>
                                    </p:set>
                                  </p:childTnLst>
                                </p:cTn>
                              </p:par>
                            </p:childTnLst>
                          </p:cTn>
                        </p:par>
                      </p:childTnLst>
                    </p:cTn>
                  </p:par>
                  <p:par>
                    <p:cTn id="389" fill="hold">
                      <p:stCondLst>
                        <p:cond delay="indefinite"/>
                      </p:stCondLst>
                      <p:childTnLst>
                        <p:par>
                          <p:cTn id="390" fill="hold">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131"/>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12" grpId="0" animBg="1"/>
      <p:bldP spid="113" grpId="0" animBg="1"/>
      <p:bldP spid="114" grpId="0" animBg="1"/>
      <p:bldP spid="115" grpId="0" animBg="1"/>
      <p:bldP spid="118" grpId="0" animBg="1"/>
      <p:bldP spid="2" grpId="0"/>
      <p:bldP spid="3" grpId="0"/>
      <p:bldP spid="5" grpId="0"/>
      <p:bldP spid="7" grpId="0"/>
      <p:bldP spid="125" grpId="0"/>
      <p:bldP spid="139"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9" grpId="0" animBg="1"/>
      <p:bldP spid="160" grpId="0"/>
      <p:bldP spid="161" grpId="0"/>
      <p:bldP spid="105" grpId="0" animBg="1"/>
      <p:bldP spid="106" grpId="0" animBg="1"/>
      <p:bldP spid="107" grpId="0" animBg="1"/>
      <p:bldP spid="108" grpId="0" animBg="1"/>
      <p:bldP spid="109" grpId="0" animBg="1"/>
      <p:bldP spid="111" grpId="0"/>
      <p:bldP spid="116" grpId="0"/>
      <p:bldP spid="117" grpId="0"/>
      <p:bldP spid="119" grpId="0"/>
      <p:bldP spid="120" grpId="0"/>
      <p:bldP spid="121" grpId="0"/>
      <p:bldP spid="122" grpId="0"/>
      <p:bldP spid="124" grpId="0"/>
      <p:bldP spid="126" grpId="0"/>
      <p:bldP spid="127" grpId="0"/>
      <p:bldP spid="128" grpId="0"/>
      <p:bldP spid="129" grpId="0"/>
      <p:bldP spid="130" grpId="0"/>
      <p:bldP spid="1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0EE081E8-CBB6-4B19-BA2C-CA503542E12C}"/>
              </a:ext>
            </a:extLst>
          </p:cNvPr>
          <p:cNvSpPr txBox="1"/>
          <p:nvPr/>
        </p:nvSpPr>
        <p:spPr>
          <a:xfrm>
            <a:off x="1118557" y="59254"/>
            <a:ext cx="8095781" cy="830997"/>
          </a:xfrm>
          <a:prstGeom prst="rect">
            <a:avLst/>
          </a:prstGeom>
          <a:noFill/>
        </p:spPr>
        <p:txBody>
          <a:bodyPr wrap="square" rtlCol="0">
            <a:spAutoFit/>
          </a:bodyPr>
          <a:lstStyle/>
          <a:p>
            <a:r>
              <a:rPr kumimoji="1" lang="ja-JP" altLang="en-US" sz="4800" b="1" dirty="0"/>
              <a:t>単位量あたり　　</a:t>
            </a:r>
            <a:r>
              <a:rPr kumimoji="1" lang="en-US" altLang="ja-JP" sz="4800" b="1" dirty="0"/>
              <a:t>1</a:t>
            </a:r>
            <a:r>
              <a:rPr kumimoji="1" lang="ja-JP" altLang="en-US" sz="4800" b="1" dirty="0"/>
              <a:t>個あたり</a:t>
            </a:r>
            <a:endParaRPr kumimoji="1" lang="ja-JP" altLang="en-US" sz="3200" b="1" dirty="0"/>
          </a:p>
        </p:txBody>
      </p:sp>
      <p:sp>
        <p:nvSpPr>
          <p:cNvPr id="2" name="矢印: 右 1">
            <a:extLst>
              <a:ext uri="{FF2B5EF4-FFF2-40B4-BE49-F238E27FC236}">
                <a16:creationId xmlns:a16="http://schemas.microsoft.com/office/drawing/2014/main" id="{8E484BFE-B1CC-4BBA-A9DF-887AC8404D21}"/>
              </a:ext>
            </a:extLst>
          </p:cNvPr>
          <p:cNvSpPr/>
          <p:nvPr/>
        </p:nvSpPr>
        <p:spPr>
          <a:xfrm rot="5400000">
            <a:off x="878653" y="3626091"/>
            <a:ext cx="479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B9905DD-0C85-4F7E-ADC6-693E8F943A39}"/>
              </a:ext>
            </a:extLst>
          </p:cNvPr>
          <p:cNvSpPr txBox="1"/>
          <p:nvPr/>
        </p:nvSpPr>
        <p:spPr>
          <a:xfrm>
            <a:off x="436174" y="4909698"/>
            <a:ext cx="3440353" cy="830997"/>
          </a:xfrm>
          <a:prstGeom prst="rect">
            <a:avLst/>
          </a:prstGeom>
          <a:noFill/>
        </p:spPr>
        <p:txBody>
          <a:bodyPr wrap="square" rtlCol="0">
            <a:spAutoFit/>
          </a:bodyPr>
          <a:lstStyle/>
          <a:p>
            <a:r>
              <a:rPr lang="en-US" altLang="ja-JP" sz="4800" b="1" dirty="0"/>
              <a:t>1</a:t>
            </a:r>
            <a:r>
              <a:rPr kumimoji="1" lang="ja-JP" altLang="en-US" sz="4800" b="1" dirty="0"/>
              <a:t>個　</a:t>
            </a:r>
            <a:r>
              <a:rPr kumimoji="1" lang="en-US" altLang="ja-JP" sz="4800" b="1" dirty="0"/>
              <a:t>90</a:t>
            </a:r>
            <a:r>
              <a:rPr kumimoji="1" lang="ja-JP" altLang="en-US" sz="4800" b="1" dirty="0"/>
              <a:t>円</a:t>
            </a:r>
          </a:p>
        </p:txBody>
      </p:sp>
      <p:sp>
        <p:nvSpPr>
          <p:cNvPr id="15" name="テキスト ボックス 14">
            <a:extLst>
              <a:ext uri="{FF2B5EF4-FFF2-40B4-BE49-F238E27FC236}">
                <a16:creationId xmlns:a16="http://schemas.microsoft.com/office/drawing/2014/main" id="{FBEDA901-82F0-443F-A934-EB47514C5B75}"/>
              </a:ext>
            </a:extLst>
          </p:cNvPr>
          <p:cNvSpPr txBox="1"/>
          <p:nvPr/>
        </p:nvSpPr>
        <p:spPr>
          <a:xfrm>
            <a:off x="6788869" y="5033007"/>
            <a:ext cx="3440353" cy="830997"/>
          </a:xfrm>
          <a:prstGeom prst="rect">
            <a:avLst/>
          </a:prstGeom>
          <a:noFill/>
        </p:spPr>
        <p:txBody>
          <a:bodyPr wrap="square" rtlCol="0">
            <a:spAutoFit/>
          </a:bodyPr>
          <a:lstStyle/>
          <a:p>
            <a:r>
              <a:rPr kumimoji="1" lang="en-US" altLang="ja-JP" sz="4800" b="1" dirty="0"/>
              <a:t>1</a:t>
            </a:r>
            <a:r>
              <a:rPr kumimoji="1" lang="ja-JP" altLang="en-US" sz="4800" b="1" dirty="0"/>
              <a:t>個　</a:t>
            </a:r>
            <a:r>
              <a:rPr kumimoji="1" lang="en-US" altLang="ja-JP" sz="4800" b="1" dirty="0"/>
              <a:t>80</a:t>
            </a:r>
            <a:r>
              <a:rPr kumimoji="1" lang="ja-JP" altLang="en-US" sz="4800" b="1" dirty="0"/>
              <a:t>円</a:t>
            </a:r>
          </a:p>
        </p:txBody>
      </p:sp>
      <p:sp>
        <p:nvSpPr>
          <p:cNvPr id="17" name="矢印: 右 16">
            <a:extLst>
              <a:ext uri="{FF2B5EF4-FFF2-40B4-BE49-F238E27FC236}">
                <a16:creationId xmlns:a16="http://schemas.microsoft.com/office/drawing/2014/main" id="{2F5DFED7-9310-464D-828F-0B36335181F2}"/>
              </a:ext>
            </a:extLst>
          </p:cNvPr>
          <p:cNvSpPr/>
          <p:nvPr/>
        </p:nvSpPr>
        <p:spPr>
          <a:xfrm rot="5400000">
            <a:off x="7658173" y="3796544"/>
            <a:ext cx="5231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8D40321-58BD-4456-9576-42EB5DEF963B}"/>
              </a:ext>
            </a:extLst>
          </p:cNvPr>
          <p:cNvSpPr txBox="1"/>
          <p:nvPr/>
        </p:nvSpPr>
        <p:spPr>
          <a:xfrm>
            <a:off x="73535" y="5840427"/>
            <a:ext cx="4963745" cy="830997"/>
          </a:xfrm>
          <a:prstGeom prst="rect">
            <a:avLst/>
          </a:prstGeom>
          <a:noFill/>
        </p:spPr>
        <p:txBody>
          <a:bodyPr wrap="square" rtlCol="0">
            <a:spAutoFit/>
          </a:bodyPr>
          <a:lstStyle/>
          <a:p>
            <a:r>
              <a:rPr lang="en-US" altLang="ja-JP" sz="4800" b="1" dirty="0">
                <a:solidFill>
                  <a:srgbClr val="FF0000"/>
                </a:solidFill>
              </a:rPr>
              <a:t>1</a:t>
            </a:r>
            <a:r>
              <a:rPr lang="ja-JP" altLang="en-US" sz="4800" b="1" dirty="0">
                <a:solidFill>
                  <a:srgbClr val="FF0000"/>
                </a:solidFill>
              </a:rPr>
              <a:t>個</a:t>
            </a:r>
            <a:r>
              <a:rPr kumimoji="1" lang="ja-JP" altLang="en-US" sz="4800" b="1" dirty="0">
                <a:solidFill>
                  <a:srgbClr val="FF0000"/>
                </a:solidFill>
              </a:rPr>
              <a:t>あたり</a:t>
            </a:r>
            <a:r>
              <a:rPr kumimoji="1" lang="en-US" altLang="ja-JP" sz="4800" b="1" dirty="0">
                <a:solidFill>
                  <a:srgbClr val="FF0000"/>
                </a:solidFill>
              </a:rPr>
              <a:t>90</a:t>
            </a:r>
            <a:r>
              <a:rPr kumimoji="1" lang="ja-JP" altLang="en-US" sz="4800" b="1" dirty="0">
                <a:solidFill>
                  <a:srgbClr val="FF0000"/>
                </a:solidFill>
              </a:rPr>
              <a:t>円</a:t>
            </a:r>
            <a:endParaRPr kumimoji="1" lang="ja-JP" altLang="en-US" sz="3200" b="1" dirty="0">
              <a:solidFill>
                <a:srgbClr val="FF0000"/>
              </a:solidFill>
            </a:endParaRPr>
          </a:p>
        </p:txBody>
      </p:sp>
      <p:sp>
        <p:nvSpPr>
          <p:cNvPr id="14" name="テキスト ボックス 13">
            <a:extLst>
              <a:ext uri="{FF2B5EF4-FFF2-40B4-BE49-F238E27FC236}">
                <a16:creationId xmlns:a16="http://schemas.microsoft.com/office/drawing/2014/main" id="{B9623793-1A5F-45B6-B386-EDD5DDB65AC5}"/>
              </a:ext>
            </a:extLst>
          </p:cNvPr>
          <p:cNvSpPr txBox="1"/>
          <p:nvPr/>
        </p:nvSpPr>
        <p:spPr>
          <a:xfrm>
            <a:off x="2306212" y="919144"/>
            <a:ext cx="4772276" cy="1015663"/>
          </a:xfrm>
          <a:prstGeom prst="rect">
            <a:avLst/>
          </a:prstGeom>
          <a:noFill/>
        </p:spPr>
        <p:txBody>
          <a:bodyPr wrap="square" rtlCol="0">
            <a:spAutoFit/>
          </a:bodyPr>
          <a:lstStyle/>
          <a:p>
            <a:r>
              <a:rPr kumimoji="1" lang="ja-JP" altLang="en-US" sz="6000" b="1" dirty="0"/>
              <a:t>どっちが高い</a:t>
            </a:r>
            <a:endParaRPr kumimoji="1" lang="ja-JP" altLang="en-US" sz="4000" b="1" dirty="0"/>
          </a:p>
        </p:txBody>
      </p:sp>
      <p:sp>
        <p:nvSpPr>
          <p:cNvPr id="16" name="テキスト ボックス 15">
            <a:extLst>
              <a:ext uri="{FF2B5EF4-FFF2-40B4-BE49-F238E27FC236}">
                <a16:creationId xmlns:a16="http://schemas.microsoft.com/office/drawing/2014/main" id="{50B90B07-7CEF-4FFF-83C5-B8CC605EDD5B}"/>
              </a:ext>
            </a:extLst>
          </p:cNvPr>
          <p:cNvSpPr txBox="1"/>
          <p:nvPr/>
        </p:nvSpPr>
        <p:spPr>
          <a:xfrm>
            <a:off x="6724041" y="5875490"/>
            <a:ext cx="4963745" cy="830997"/>
          </a:xfrm>
          <a:prstGeom prst="rect">
            <a:avLst/>
          </a:prstGeom>
          <a:noFill/>
        </p:spPr>
        <p:txBody>
          <a:bodyPr wrap="square" rtlCol="0">
            <a:spAutoFit/>
          </a:bodyPr>
          <a:lstStyle/>
          <a:p>
            <a:r>
              <a:rPr lang="en-US" altLang="ja-JP" sz="4800" b="1" dirty="0">
                <a:solidFill>
                  <a:srgbClr val="FF0000"/>
                </a:solidFill>
              </a:rPr>
              <a:t>1</a:t>
            </a:r>
            <a:r>
              <a:rPr lang="ja-JP" altLang="en-US" sz="4800" b="1" dirty="0">
                <a:solidFill>
                  <a:srgbClr val="FF0000"/>
                </a:solidFill>
              </a:rPr>
              <a:t>個</a:t>
            </a:r>
            <a:r>
              <a:rPr kumimoji="1" lang="ja-JP" altLang="en-US" sz="4800" b="1" dirty="0">
                <a:solidFill>
                  <a:srgbClr val="FF0000"/>
                </a:solidFill>
              </a:rPr>
              <a:t>あたり</a:t>
            </a:r>
            <a:r>
              <a:rPr kumimoji="1" lang="en-US" altLang="ja-JP" sz="4800" b="1" dirty="0">
                <a:solidFill>
                  <a:srgbClr val="FF0000"/>
                </a:solidFill>
              </a:rPr>
              <a:t>80</a:t>
            </a:r>
            <a:r>
              <a:rPr kumimoji="1" lang="ja-JP" altLang="en-US" sz="4800" b="1" dirty="0">
                <a:solidFill>
                  <a:srgbClr val="FF0000"/>
                </a:solidFill>
              </a:rPr>
              <a:t>円</a:t>
            </a:r>
            <a:endParaRPr kumimoji="1" lang="ja-JP" altLang="en-US" sz="3200" b="1" dirty="0">
              <a:solidFill>
                <a:srgbClr val="FF0000"/>
              </a:solidFill>
            </a:endParaRPr>
          </a:p>
        </p:txBody>
      </p:sp>
      <p:grpSp>
        <p:nvGrpSpPr>
          <p:cNvPr id="6" name="グループ化 5">
            <a:extLst>
              <a:ext uri="{FF2B5EF4-FFF2-40B4-BE49-F238E27FC236}">
                <a16:creationId xmlns:a16="http://schemas.microsoft.com/office/drawing/2014/main" id="{C4D6FAA2-AD42-4B4D-ABD7-2D8628C99BDB}"/>
              </a:ext>
            </a:extLst>
          </p:cNvPr>
          <p:cNvGrpSpPr/>
          <p:nvPr/>
        </p:nvGrpSpPr>
        <p:grpSpPr>
          <a:xfrm>
            <a:off x="312573" y="1864858"/>
            <a:ext cx="2912176" cy="1103414"/>
            <a:chOff x="312573" y="1864858"/>
            <a:chExt cx="2912176" cy="1103414"/>
          </a:xfrm>
        </p:grpSpPr>
        <p:pic>
          <p:nvPicPr>
            <p:cNvPr id="20" name="図 19">
              <a:extLst>
                <a:ext uri="{FF2B5EF4-FFF2-40B4-BE49-F238E27FC236}">
                  <a16:creationId xmlns:a16="http://schemas.microsoft.com/office/drawing/2014/main" id="{F709D51B-BF57-4D00-82FF-DFC2473CC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73" y="1864858"/>
              <a:ext cx="966712" cy="1024989"/>
            </a:xfrm>
            <a:prstGeom prst="rect">
              <a:avLst/>
            </a:prstGeom>
          </p:spPr>
        </p:pic>
        <p:pic>
          <p:nvPicPr>
            <p:cNvPr id="23" name="図 22">
              <a:extLst>
                <a:ext uri="{FF2B5EF4-FFF2-40B4-BE49-F238E27FC236}">
                  <a16:creationId xmlns:a16="http://schemas.microsoft.com/office/drawing/2014/main" id="{8EF316E6-B8BC-49CA-8A87-81C00104B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193" y="1911838"/>
              <a:ext cx="966712" cy="1024989"/>
            </a:xfrm>
            <a:prstGeom prst="rect">
              <a:avLst/>
            </a:prstGeom>
          </p:spPr>
        </p:pic>
        <p:pic>
          <p:nvPicPr>
            <p:cNvPr id="24" name="図 23">
              <a:extLst>
                <a:ext uri="{FF2B5EF4-FFF2-40B4-BE49-F238E27FC236}">
                  <a16:creationId xmlns:a16="http://schemas.microsoft.com/office/drawing/2014/main" id="{3A448F94-F60E-4D39-9FF7-A5B5F0762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037" y="1943283"/>
              <a:ext cx="966712" cy="1024989"/>
            </a:xfrm>
            <a:prstGeom prst="rect">
              <a:avLst/>
            </a:prstGeom>
          </p:spPr>
        </p:pic>
      </p:grpSp>
      <p:grpSp>
        <p:nvGrpSpPr>
          <p:cNvPr id="11" name="グループ化 10">
            <a:extLst>
              <a:ext uri="{FF2B5EF4-FFF2-40B4-BE49-F238E27FC236}">
                <a16:creationId xmlns:a16="http://schemas.microsoft.com/office/drawing/2014/main" id="{AB078F79-DD6B-43B1-BDD9-899B29456760}"/>
              </a:ext>
            </a:extLst>
          </p:cNvPr>
          <p:cNvGrpSpPr/>
          <p:nvPr/>
        </p:nvGrpSpPr>
        <p:grpSpPr>
          <a:xfrm>
            <a:off x="6701230" y="1966512"/>
            <a:ext cx="4948705" cy="1024989"/>
            <a:chOff x="5566778" y="1978034"/>
            <a:chExt cx="4948705" cy="1024989"/>
          </a:xfrm>
        </p:grpSpPr>
        <p:grpSp>
          <p:nvGrpSpPr>
            <p:cNvPr id="9" name="グループ化 8">
              <a:extLst>
                <a:ext uri="{FF2B5EF4-FFF2-40B4-BE49-F238E27FC236}">
                  <a16:creationId xmlns:a16="http://schemas.microsoft.com/office/drawing/2014/main" id="{C3315479-FA37-421E-88C0-84DD2ABB8B28}"/>
                </a:ext>
              </a:extLst>
            </p:cNvPr>
            <p:cNvGrpSpPr/>
            <p:nvPr/>
          </p:nvGrpSpPr>
          <p:grpSpPr>
            <a:xfrm>
              <a:off x="5566778" y="1978034"/>
              <a:ext cx="3953206" cy="1024989"/>
              <a:chOff x="5566778" y="1978034"/>
              <a:chExt cx="3953206" cy="1024989"/>
            </a:xfrm>
          </p:grpSpPr>
          <p:pic>
            <p:nvPicPr>
              <p:cNvPr id="25" name="図 24">
                <a:extLst>
                  <a:ext uri="{FF2B5EF4-FFF2-40B4-BE49-F238E27FC236}">
                    <a16:creationId xmlns:a16="http://schemas.microsoft.com/office/drawing/2014/main" id="{37DDE140-3773-413D-91D4-CB052C50F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778" y="1978034"/>
                <a:ext cx="966712" cy="1024989"/>
              </a:xfrm>
              <a:prstGeom prst="rect">
                <a:avLst/>
              </a:prstGeom>
            </p:spPr>
          </p:pic>
          <p:pic>
            <p:nvPicPr>
              <p:cNvPr id="26" name="図 25">
                <a:extLst>
                  <a:ext uri="{FF2B5EF4-FFF2-40B4-BE49-F238E27FC236}">
                    <a16:creationId xmlns:a16="http://schemas.microsoft.com/office/drawing/2014/main" id="{D566C007-B5A7-475F-A789-A6C209AC7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276" y="1978034"/>
                <a:ext cx="966712" cy="1024989"/>
              </a:xfrm>
              <a:prstGeom prst="rect">
                <a:avLst/>
              </a:prstGeom>
            </p:spPr>
          </p:pic>
          <p:pic>
            <p:nvPicPr>
              <p:cNvPr id="27" name="図 26">
                <a:extLst>
                  <a:ext uri="{FF2B5EF4-FFF2-40B4-BE49-F238E27FC236}">
                    <a16:creationId xmlns:a16="http://schemas.microsoft.com/office/drawing/2014/main" id="{535CB8FD-D9A8-4C87-8EF7-86B2639BA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74" y="1978034"/>
                <a:ext cx="966712" cy="1024989"/>
              </a:xfrm>
              <a:prstGeom prst="rect">
                <a:avLst/>
              </a:prstGeom>
            </p:spPr>
          </p:pic>
          <p:pic>
            <p:nvPicPr>
              <p:cNvPr id="28" name="図 27">
                <a:extLst>
                  <a:ext uri="{FF2B5EF4-FFF2-40B4-BE49-F238E27FC236}">
                    <a16:creationId xmlns:a16="http://schemas.microsoft.com/office/drawing/2014/main" id="{F952DD97-1BEB-4E5C-B444-C23DC87F3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272" y="1978034"/>
                <a:ext cx="966712" cy="1024989"/>
              </a:xfrm>
              <a:prstGeom prst="rect">
                <a:avLst/>
              </a:prstGeom>
            </p:spPr>
          </p:pic>
        </p:grpSp>
        <p:pic>
          <p:nvPicPr>
            <p:cNvPr id="29" name="図 28">
              <a:extLst>
                <a:ext uri="{FF2B5EF4-FFF2-40B4-BE49-F238E27FC236}">
                  <a16:creationId xmlns:a16="http://schemas.microsoft.com/office/drawing/2014/main" id="{AFB9E30E-5A43-4DF4-93E3-C13D557F3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8771" y="1978034"/>
              <a:ext cx="966712" cy="1024989"/>
            </a:xfrm>
            <a:prstGeom prst="rect">
              <a:avLst/>
            </a:prstGeom>
          </p:spPr>
        </p:pic>
      </p:grpSp>
      <p:sp>
        <p:nvSpPr>
          <p:cNvPr id="31" name="テキスト ボックス 30">
            <a:extLst>
              <a:ext uri="{FF2B5EF4-FFF2-40B4-BE49-F238E27FC236}">
                <a16:creationId xmlns:a16="http://schemas.microsoft.com/office/drawing/2014/main" id="{82BB064F-F7C6-4A7C-BFD3-6B89B85AE7FA}"/>
              </a:ext>
            </a:extLst>
          </p:cNvPr>
          <p:cNvSpPr txBox="1"/>
          <p:nvPr/>
        </p:nvSpPr>
        <p:spPr>
          <a:xfrm>
            <a:off x="2658630" y="4140664"/>
            <a:ext cx="1078101" cy="769441"/>
          </a:xfrm>
          <a:prstGeom prst="rect">
            <a:avLst/>
          </a:prstGeom>
          <a:noFill/>
        </p:spPr>
        <p:txBody>
          <a:bodyPr wrap="square" rtlCol="0">
            <a:spAutoFit/>
          </a:bodyPr>
          <a:lstStyle/>
          <a:p>
            <a:r>
              <a:rPr lang="en-US" altLang="ja-JP" sz="4400" b="1" dirty="0"/>
              <a:t>90</a:t>
            </a:r>
            <a:endParaRPr kumimoji="1" lang="ja-JP" altLang="en-US" sz="6000" b="1" dirty="0"/>
          </a:p>
        </p:txBody>
      </p:sp>
      <p:grpSp>
        <p:nvGrpSpPr>
          <p:cNvPr id="3" name="グループ化 2">
            <a:extLst>
              <a:ext uri="{FF2B5EF4-FFF2-40B4-BE49-F238E27FC236}">
                <a16:creationId xmlns:a16="http://schemas.microsoft.com/office/drawing/2014/main" id="{D34A4528-D1C5-4339-ABF5-F1EE3B5642A4}"/>
              </a:ext>
            </a:extLst>
          </p:cNvPr>
          <p:cNvGrpSpPr/>
          <p:nvPr/>
        </p:nvGrpSpPr>
        <p:grpSpPr>
          <a:xfrm>
            <a:off x="73535" y="4108311"/>
            <a:ext cx="2557738" cy="829925"/>
            <a:chOff x="73535" y="4108311"/>
            <a:chExt cx="2557738" cy="829925"/>
          </a:xfrm>
        </p:grpSpPr>
        <p:sp>
          <p:nvSpPr>
            <p:cNvPr id="21" name="テキスト ボックス 20">
              <a:extLst>
                <a:ext uri="{FF2B5EF4-FFF2-40B4-BE49-F238E27FC236}">
                  <a16:creationId xmlns:a16="http://schemas.microsoft.com/office/drawing/2014/main" id="{BD1C7256-54F3-4282-AAB2-FCB8CBBB69A3}"/>
                </a:ext>
              </a:extLst>
            </p:cNvPr>
            <p:cNvSpPr txBox="1"/>
            <p:nvPr/>
          </p:nvSpPr>
          <p:spPr>
            <a:xfrm>
              <a:off x="1132104" y="4131888"/>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30" name="テキスト ボックス 29">
              <a:extLst>
                <a:ext uri="{FF2B5EF4-FFF2-40B4-BE49-F238E27FC236}">
                  <a16:creationId xmlns:a16="http://schemas.microsoft.com/office/drawing/2014/main" id="{B97D43E7-B237-406F-BE89-AF5446F42C65}"/>
                </a:ext>
              </a:extLst>
            </p:cNvPr>
            <p:cNvSpPr txBox="1"/>
            <p:nvPr/>
          </p:nvSpPr>
          <p:spPr>
            <a:xfrm>
              <a:off x="1665068" y="4131888"/>
              <a:ext cx="576850" cy="769441"/>
            </a:xfrm>
            <a:prstGeom prst="rect">
              <a:avLst/>
            </a:prstGeom>
            <a:noFill/>
          </p:spPr>
          <p:txBody>
            <a:bodyPr wrap="square" rtlCol="0">
              <a:spAutoFit/>
            </a:bodyPr>
            <a:lstStyle/>
            <a:p>
              <a:r>
                <a:rPr lang="en-US" altLang="ja-JP" sz="4400" b="1" dirty="0"/>
                <a:t>3</a:t>
              </a:r>
              <a:endParaRPr kumimoji="1" lang="ja-JP" altLang="en-US" sz="6000" b="1" dirty="0"/>
            </a:p>
          </p:txBody>
        </p:sp>
        <p:sp>
          <p:nvSpPr>
            <p:cNvPr id="32" name="テキスト ボックス 31">
              <a:extLst>
                <a:ext uri="{FF2B5EF4-FFF2-40B4-BE49-F238E27FC236}">
                  <a16:creationId xmlns:a16="http://schemas.microsoft.com/office/drawing/2014/main" id="{D49FFF1C-0BFD-462C-93EE-0673067A38C6}"/>
                </a:ext>
              </a:extLst>
            </p:cNvPr>
            <p:cNvSpPr txBox="1"/>
            <p:nvPr/>
          </p:nvSpPr>
          <p:spPr>
            <a:xfrm>
              <a:off x="2054423" y="4108311"/>
              <a:ext cx="576850" cy="769441"/>
            </a:xfrm>
            <a:prstGeom prst="rect">
              <a:avLst/>
            </a:prstGeom>
            <a:noFill/>
          </p:spPr>
          <p:txBody>
            <a:bodyPr wrap="square" rtlCol="0">
              <a:spAutoFit/>
            </a:bodyPr>
            <a:lstStyle/>
            <a:p>
              <a:r>
                <a:rPr lang="ja-JP" altLang="en-US" sz="4400" b="1" dirty="0"/>
                <a:t>＝</a:t>
              </a:r>
              <a:endParaRPr kumimoji="1" lang="ja-JP" altLang="en-US" sz="6000" b="1" dirty="0"/>
            </a:p>
          </p:txBody>
        </p:sp>
        <p:sp>
          <p:nvSpPr>
            <p:cNvPr id="33" name="テキスト ボックス 32">
              <a:extLst>
                <a:ext uri="{FF2B5EF4-FFF2-40B4-BE49-F238E27FC236}">
                  <a16:creationId xmlns:a16="http://schemas.microsoft.com/office/drawing/2014/main" id="{D05F1FD0-4D57-4A2A-9BE0-B987707D37DF}"/>
                </a:ext>
              </a:extLst>
            </p:cNvPr>
            <p:cNvSpPr txBox="1"/>
            <p:nvPr/>
          </p:nvSpPr>
          <p:spPr>
            <a:xfrm>
              <a:off x="73535" y="4168795"/>
              <a:ext cx="1269075" cy="769441"/>
            </a:xfrm>
            <a:prstGeom prst="rect">
              <a:avLst/>
            </a:prstGeom>
            <a:noFill/>
          </p:spPr>
          <p:txBody>
            <a:bodyPr wrap="square" rtlCol="0">
              <a:spAutoFit/>
            </a:bodyPr>
            <a:lstStyle/>
            <a:p>
              <a:r>
                <a:rPr lang="en-US" altLang="ja-JP" sz="4400" b="1" dirty="0"/>
                <a:t>270</a:t>
              </a:r>
              <a:endParaRPr kumimoji="1" lang="ja-JP" altLang="en-US" sz="6000" b="1" dirty="0"/>
            </a:p>
          </p:txBody>
        </p:sp>
      </p:grpSp>
      <p:sp>
        <p:nvSpPr>
          <p:cNvPr id="36" name="テキスト ボックス 35">
            <a:extLst>
              <a:ext uri="{FF2B5EF4-FFF2-40B4-BE49-F238E27FC236}">
                <a16:creationId xmlns:a16="http://schemas.microsoft.com/office/drawing/2014/main" id="{8F73A6F7-11F6-4776-900C-9507B6EB0EF3}"/>
              </a:ext>
            </a:extLst>
          </p:cNvPr>
          <p:cNvSpPr txBox="1"/>
          <p:nvPr/>
        </p:nvSpPr>
        <p:spPr>
          <a:xfrm>
            <a:off x="9316391" y="4259031"/>
            <a:ext cx="1078101" cy="769441"/>
          </a:xfrm>
          <a:prstGeom prst="rect">
            <a:avLst/>
          </a:prstGeom>
          <a:noFill/>
        </p:spPr>
        <p:txBody>
          <a:bodyPr wrap="square" rtlCol="0">
            <a:spAutoFit/>
          </a:bodyPr>
          <a:lstStyle/>
          <a:p>
            <a:r>
              <a:rPr lang="en-US" altLang="ja-JP" sz="4400" b="1" dirty="0"/>
              <a:t>80</a:t>
            </a:r>
            <a:endParaRPr kumimoji="1" lang="ja-JP" altLang="en-US" sz="6000" b="1" dirty="0"/>
          </a:p>
        </p:txBody>
      </p:sp>
      <p:grpSp>
        <p:nvGrpSpPr>
          <p:cNvPr id="5" name="グループ化 4">
            <a:extLst>
              <a:ext uri="{FF2B5EF4-FFF2-40B4-BE49-F238E27FC236}">
                <a16:creationId xmlns:a16="http://schemas.microsoft.com/office/drawing/2014/main" id="{1B211D41-C809-40FE-BF62-A070952AD393}"/>
              </a:ext>
            </a:extLst>
          </p:cNvPr>
          <p:cNvGrpSpPr/>
          <p:nvPr/>
        </p:nvGrpSpPr>
        <p:grpSpPr>
          <a:xfrm>
            <a:off x="6731296" y="4226678"/>
            <a:ext cx="2557738" cy="829925"/>
            <a:chOff x="5696035" y="4172809"/>
            <a:chExt cx="2557738" cy="829925"/>
          </a:xfrm>
        </p:grpSpPr>
        <p:sp>
          <p:nvSpPr>
            <p:cNvPr id="37" name="テキスト ボックス 36">
              <a:extLst>
                <a:ext uri="{FF2B5EF4-FFF2-40B4-BE49-F238E27FC236}">
                  <a16:creationId xmlns:a16="http://schemas.microsoft.com/office/drawing/2014/main" id="{F581B41F-2C66-4C15-B5CD-194E0997A215}"/>
                </a:ext>
              </a:extLst>
            </p:cNvPr>
            <p:cNvSpPr txBox="1"/>
            <p:nvPr/>
          </p:nvSpPr>
          <p:spPr>
            <a:xfrm>
              <a:off x="7676923" y="4172809"/>
              <a:ext cx="576850" cy="769441"/>
            </a:xfrm>
            <a:prstGeom prst="rect">
              <a:avLst/>
            </a:prstGeom>
            <a:noFill/>
          </p:spPr>
          <p:txBody>
            <a:bodyPr wrap="square" rtlCol="0">
              <a:spAutoFit/>
            </a:bodyPr>
            <a:lstStyle/>
            <a:p>
              <a:r>
                <a:rPr lang="ja-JP" altLang="en-US" sz="4400" b="1" dirty="0"/>
                <a:t>＝</a:t>
              </a:r>
              <a:endParaRPr kumimoji="1" lang="ja-JP" altLang="en-US" sz="6000" b="1" dirty="0"/>
            </a:p>
          </p:txBody>
        </p:sp>
        <p:grpSp>
          <p:nvGrpSpPr>
            <p:cNvPr id="4" name="グループ化 3">
              <a:extLst>
                <a:ext uri="{FF2B5EF4-FFF2-40B4-BE49-F238E27FC236}">
                  <a16:creationId xmlns:a16="http://schemas.microsoft.com/office/drawing/2014/main" id="{41C48B98-39CF-45CB-AB1E-C0F35A0510A1}"/>
                </a:ext>
              </a:extLst>
            </p:cNvPr>
            <p:cNvGrpSpPr/>
            <p:nvPr/>
          </p:nvGrpSpPr>
          <p:grpSpPr>
            <a:xfrm>
              <a:off x="5696035" y="4196386"/>
              <a:ext cx="2168383" cy="806348"/>
              <a:chOff x="5696035" y="4196386"/>
              <a:chExt cx="2168383" cy="806348"/>
            </a:xfrm>
          </p:grpSpPr>
          <p:sp>
            <p:nvSpPr>
              <p:cNvPr id="34" name="テキスト ボックス 33">
                <a:extLst>
                  <a:ext uri="{FF2B5EF4-FFF2-40B4-BE49-F238E27FC236}">
                    <a16:creationId xmlns:a16="http://schemas.microsoft.com/office/drawing/2014/main" id="{89608EB5-CA91-4C11-BB22-B7217F447BF1}"/>
                  </a:ext>
                </a:extLst>
              </p:cNvPr>
              <p:cNvSpPr txBox="1"/>
              <p:nvPr/>
            </p:nvSpPr>
            <p:spPr>
              <a:xfrm>
                <a:off x="6754604" y="4196386"/>
                <a:ext cx="599861" cy="769441"/>
              </a:xfrm>
              <a:prstGeom prst="rect">
                <a:avLst/>
              </a:prstGeom>
              <a:noFill/>
            </p:spPr>
            <p:txBody>
              <a:bodyPr wrap="square" rtlCol="0">
                <a:spAutoFit/>
              </a:bodyPr>
              <a:lstStyle/>
              <a:p>
                <a:r>
                  <a:rPr lang="en-US" altLang="ja-JP" sz="4400" b="1" dirty="0"/>
                  <a:t>÷</a:t>
                </a:r>
                <a:endParaRPr kumimoji="1" lang="ja-JP" altLang="en-US" sz="6000" b="1" dirty="0"/>
              </a:p>
            </p:txBody>
          </p:sp>
          <p:sp>
            <p:nvSpPr>
              <p:cNvPr id="35" name="テキスト ボックス 34">
                <a:extLst>
                  <a:ext uri="{FF2B5EF4-FFF2-40B4-BE49-F238E27FC236}">
                    <a16:creationId xmlns:a16="http://schemas.microsoft.com/office/drawing/2014/main" id="{A66BE434-493A-4A78-9D5A-C6578DB1344A}"/>
                  </a:ext>
                </a:extLst>
              </p:cNvPr>
              <p:cNvSpPr txBox="1"/>
              <p:nvPr/>
            </p:nvSpPr>
            <p:spPr>
              <a:xfrm>
                <a:off x="7287568" y="4196386"/>
                <a:ext cx="576850" cy="769441"/>
              </a:xfrm>
              <a:prstGeom prst="rect">
                <a:avLst/>
              </a:prstGeom>
              <a:noFill/>
            </p:spPr>
            <p:txBody>
              <a:bodyPr wrap="square" rtlCol="0">
                <a:spAutoFit/>
              </a:bodyPr>
              <a:lstStyle/>
              <a:p>
                <a:r>
                  <a:rPr lang="en-US" altLang="ja-JP" sz="4400" b="1" dirty="0"/>
                  <a:t>5</a:t>
                </a:r>
                <a:endParaRPr kumimoji="1" lang="ja-JP" altLang="en-US" sz="6000" b="1" dirty="0"/>
              </a:p>
            </p:txBody>
          </p:sp>
          <p:sp>
            <p:nvSpPr>
              <p:cNvPr id="38" name="テキスト ボックス 37">
                <a:extLst>
                  <a:ext uri="{FF2B5EF4-FFF2-40B4-BE49-F238E27FC236}">
                    <a16:creationId xmlns:a16="http://schemas.microsoft.com/office/drawing/2014/main" id="{56E6B0E7-0895-4B02-B1FB-DC9701E0F84C}"/>
                  </a:ext>
                </a:extLst>
              </p:cNvPr>
              <p:cNvSpPr txBox="1"/>
              <p:nvPr/>
            </p:nvSpPr>
            <p:spPr>
              <a:xfrm>
                <a:off x="5696035" y="4233293"/>
                <a:ext cx="1269075" cy="769441"/>
              </a:xfrm>
              <a:prstGeom prst="rect">
                <a:avLst/>
              </a:prstGeom>
              <a:noFill/>
            </p:spPr>
            <p:txBody>
              <a:bodyPr wrap="square" rtlCol="0">
                <a:spAutoFit/>
              </a:bodyPr>
              <a:lstStyle/>
              <a:p>
                <a:r>
                  <a:rPr lang="en-US" altLang="ja-JP" sz="4400" b="1" dirty="0"/>
                  <a:t>400</a:t>
                </a:r>
                <a:endParaRPr kumimoji="1" lang="ja-JP" altLang="en-US" sz="6000" b="1" dirty="0"/>
              </a:p>
            </p:txBody>
          </p:sp>
        </p:grpSp>
      </p:grpSp>
      <p:sp>
        <p:nvSpPr>
          <p:cNvPr id="7" name="テキスト ボックス 6">
            <a:extLst>
              <a:ext uri="{FF2B5EF4-FFF2-40B4-BE49-F238E27FC236}">
                <a16:creationId xmlns:a16="http://schemas.microsoft.com/office/drawing/2014/main" id="{3BA6B9FA-2F42-4798-890B-03AC9ABEA55A}"/>
              </a:ext>
            </a:extLst>
          </p:cNvPr>
          <p:cNvSpPr txBox="1"/>
          <p:nvPr/>
        </p:nvSpPr>
        <p:spPr>
          <a:xfrm>
            <a:off x="0" y="2428311"/>
            <a:ext cx="3663196" cy="1323439"/>
          </a:xfrm>
          <a:prstGeom prst="rect">
            <a:avLst/>
          </a:prstGeom>
          <a:noFill/>
        </p:spPr>
        <p:txBody>
          <a:bodyPr wrap="square" rtlCol="0">
            <a:spAutoFit/>
          </a:bodyPr>
          <a:lstStyle/>
          <a:p>
            <a:r>
              <a:rPr lang="en-US" altLang="ja-JP" sz="4800" b="1" dirty="0"/>
              <a:t>3</a:t>
            </a:r>
            <a:r>
              <a:rPr kumimoji="1" lang="ja-JP" altLang="en-US" sz="4800" b="1" dirty="0"/>
              <a:t>個 </a:t>
            </a:r>
            <a:r>
              <a:rPr kumimoji="1" lang="en-US" altLang="ja-JP" sz="4800" b="1" dirty="0"/>
              <a:t>270</a:t>
            </a:r>
            <a:r>
              <a:rPr kumimoji="1" lang="ja-JP" altLang="en-US" sz="4800" b="1" dirty="0"/>
              <a:t>円の</a:t>
            </a:r>
            <a:endParaRPr kumimoji="1" lang="en-US" altLang="ja-JP" sz="4800" b="1" dirty="0"/>
          </a:p>
          <a:p>
            <a:r>
              <a:rPr kumimoji="1" lang="ja-JP" altLang="en-US" sz="3200" b="1" dirty="0"/>
              <a:t>じゃがりこ</a:t>
            </a:r>
            <a:endParaRPr kumimoji="1" lang="ja-JP" altLang="en-US" sz="4800" b="1" dirty="0"/>
          </a:p>
        </p:txBody>
      </p:sp>
      <p:sp>
        <p:nvSpPr>
          <p:cNvPr id="8" name="テキスト ボックス 7">
            <a:extLst>
              <a:ext uri="{FF2B5EF4-FFF2-40B4-BE49-F238E27FC236}">
                <a16:creationId xmlns:a16="http://schemas.microsoft.com/office/drawing/2014/main" id="{C54BC589-1A6D-4190-9FF1-7D658885D612}"/>
              </a:ext>
            </a:extLst>
          </p:cNvPr>
          <p:cNvSpPr txBox="1"/>
          <p:nvPr/>
        </p:nvSpPr>
        <p:spPr>
          <a:xfrm>
            <a:off x="7139677" y="2513428"/>
            <a:ext cx="3663196" cy="1384995"/>
          </a:xfrm>
          <a:prstGeom prst="rect">
            <a:avLst/>
          </a:prstGeom>
          <a:noFill/>
        </p:spPr>
        <p:txBody>
          <a:bodyPr wrap="square" rtlCol="0">
            <a:spAutoFit/>
          </a:bodyPr>
          <a:lstStyle/>
          <a:p>
            <a:r>
              <a:rPr lang="en-US" altLang="ja-JP" sz="4800" b="1" dirty="0"/>
              <a:t>5</a:t>
            </a:r>
            <a:r>
              <a:rPr kumimoji="1" lang="ja-JP" altLang="en-US" sz="4800" b="1" dirty="0"/>
              <a:t>個 </a:t>
            </a:r>
            <a:r>
              <a:rPr kumimoji="1" lang="en-US" altLang="ja-JP" sz="4800" b="1" dirty="0"/>
              <a:t>400</a:t>
            </a:r>
            <a:r>
              <a:rPr kumimoji="1" lang="ja-JP" altLang="en-US" sz="4800" b="1" dirty="0"/>
              <a:t>円の</a:t>
            </a:r>
            <a:endParaRPr kumimoji="1" lang="en-US" altLang="ja-JP" sz="4800" b="1" dirty="0"/>
          </a:p>
          <a:p>
            <a:r>
              <a:rPr kumimoji="1" lang="ja-JP" altLang="en-US" sz="3600" b="1" dirty="0"/>
              <a:t>じゃがりこ</a:t>
            </a:r>
            <a:endParaRPr kumimoji="1" lang="ja-JP" altLang="en-US" sz="4800" b="1" dirty="0"/>
          </a:p>
        </p:txBody>
      </p:sp>
      <p:sp>
        <p:nvSpPr>
          <p:cNvPr id="39" name="テキスト ボックス 38">
            <a:extLst>
              <a:ext uri="{FF2B5EF4-FFF2-40B4-BE49-F238E27FC236}">
                <a16:creationId xmlns:a16="http://schemas.microsoft.com/office/drawing/2014/main" id="{48E64FB4-85C0-4627-9843-EF34924ED171}"/>
              </a:ext>
            </a:extLst>
          </p:cNvPr>
          <p:cNvSpPr txBox="1"/>
          <p:nvPr/>
        </p:nvSpPr>
        <p:spPr>
          <a:xfrm>
            <a:off x="3298194" y="3034842"/>
            <a:ext cx="3748416" cy="1569660"/>
          </a:xfrm>
          <a:prstGeom prst="rect">
            <a:avLst/>
          </a:prstGeom>
          <a:noFill/>
        </p:spPr>
        <p:txBody>
          <a:bodyPr wrap="square" rtlCol="0">
            <a:spAutoFit/>
          </a:bodyPr>
          <a:lstStyle/>
          <a:p>
            <a:r>
              <a:rPr kumimoji="1" lang="en-US" altLang="ja-JP" sz="4800" b="1" dirty="0"/>
              <a:t>1</a:t>
            </a:r>
            <a:r>
              <a:rPr kumimoji="1" lang="ja-JP" altLang="en-US" sz="4800" b="1" dirty="0"/>
              <a:t>個あたりでくらべよう</a:t>
            </a:r>
            <a:endParaRPr kumimoji="1" lang="ja-JP" altLang="en-US" sz="3200" b="1" dirty="0"/>
          </a:p>
        </p:txBody>
      </p:sp>
    </p:spTree>
    <p:extLst>
      <p:ext uri="{BB962C8B-B14F-4D97-AF65-F5344CB8AC3E}">
        <p14:creationId xmlns:p14="http://schemas.microsoft.com/office/powerpoint/2010/main" val="239209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0" grpId="0"/>
      <p:bldP spid="15" grpId="0"/>
      <p:bldP spid="17" grpId="0" animBg="1"/>
      <p:bldP spid="22" grpId="0"/>
      <p:bldP spid="14" grpId="0"/>
      <p:bldP spid="16" grpId="0"/>
      <p:bldP spid="31" grpId="0"/>
      <p:bldP spid="36" grpId="0"/>
      <p:bldP spid="7" grpId="0"/>
      <p:bldP spid="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7" name="テキスト ボックス 6">
            <a:extLst>
              <a:ext uri="{FF2B5EF4-FFF2-40B4-BE49-F238E27FC236}">
                <a16:creationId xmlns:a16="http://schemas.microsoft.com/office/drawing/2014/main" id="{33CCACB1-8AA9-4324-A61D-900097DE5DA8}"/>
              </a:ext>
            </a:extLst>
          </p:cNvPr>
          <p:cNvSpPr txBox="1"/>
          <p:nvPr/>
        </p:nvSpPr>
        <p:spPr>
          <a:xfrm>
            <a:off x="3516375" y="3739059"/>
            <a:ext cx="4092398" cy="1015663"/>
          </a:xfrm>
          <a:prstGeom prst="rect">
            <a:avLst/>
          </a:prstGeom>
          <a:noFill/>
        </p:spPr>
        <p:txBody>
          <a:bodyPr wrap="square" rtlCol="0">
            <a:spAutoFit/>
          </a:bodyPr>
          <a:lstStyle/>
          <a:p>
            <a:r>
              <a:rPr kumimoji="1" lang="ja-JP" altLang="en-US" sz="6000" b="1" dirty="0"/>
              <a:t>分</a:t>
            </a:r>
            <a:r>
              <a:rPr lang="ja-JP" altLang="en-US" sz="6000" b="1" dirty="0"/>
              <a:t>速</a:t>
            </a:r>
            <a:r>
              <a:rPr kumimoji="1" lang="en-US" altLang="ja-JP" sz="6000" b="1" dirty="0"/>
              <a:t>120m</a:t>
            </a:r>
            <a:r>
              <a:rPr kumimoji="1" lang="ja-JP" altLang="en-US" sz="6000" b="1" dirty="0"/>
              <a:t>　</a:t>
            </a:r>
          </a:p>
        </p:txBody>
      </p:sp>
      <p:sp>
        <p:nvSpPr>
          <p:cNvPr id="8" name="テキスト ボックス 7">
            <a:extLst>
              <a:ext uri="{FF2B5EF4-FFF2-40B4-BE49-F238E27FC236}">
                <a16:creationId xmlns:a16="http://schemas.microsoft.com/office/drawing/2014/main" id="{E3779F0C-26C4-4743-8031-2A59A731E1C9}"/>
              </a:ext>
            </a:extLst>
          </p:cNvPr>
          <p:cNvSpPr txBox="1"/>
          <p:nvPr/>
        </p:nvSpPr>
        <p:spPr>
          <a:xfrm>
            <a:off x="159605" y="3725679"/>
            <a:ext cx="3023210" cy="1015663"/>
          </a:xfrm>
          <a:prstGeom prst="rect">
            <a:avLst/>
          </a:prstGeom>
          <a:noFill/>
        </p:spPr>
        <p:txBody>
          <a:bodyPr wrap="square" rtlCol="0">
            <a:spAutoFit/>
          </a:bodyPr>
          <a:lstStyle/>
          <a:p>
            <a:r>
              <a:rPr kumimoji="1" lang="ja-JP" altLang="en-US" sz="6000" b="1" dirty="0"/>
              <a:t>秒速</a:t>
            </a:r>
            <a:r>
              <a:rPr kumimoji="1" lang="en-US" altLang="ja-JP" sz="6000" b="1" dirty="0"/>
              <a:t>2m</a:t>
            </a:r>
            <a:r>
              <a:rPr kumimoji="1" lang="ja-JP" altLang="en-US" sz="6000" b="1" dirty="0"/>
              <a:t>　</a:t>
            </a:r>
          </a:p>
        </p:txBody>
      </p:sp>
      <p:sp>
        <p:nvSpPr>
          <p:cNvPr id="9" name="テキスト ボックス 8">
            <a:extLst>
              <a:ext uri="{FF2B5EF4-FFF2-40B4-BE49-F238E27FC236}">
                <a16:creationId xmlns:a16="http://schemas.microsoft.com/office/drawing/2014/main" id="{B861E321-5682-4174-AB11-89FFEE92DD14}"/>
              </a:ext>
            </a:extLst>
          </p:cNvPr>
          <p:cNvSpPr txBox="1"/>
          <p:nvPr/>
        </p:nvSpPr>
        <p:spPr>
          <a:xfrm>
            <a:off x="7874368" y="3745452"/>
            <a:ext cx="4317632" cy="1015663"/>
          </a:xfrm>
          <a:prstGeom prst="rect">
            <a:avLst/>
          </a:prstGeom>
          <a:noFill/>
        </p:spPr>
        <p:txBody>
          <a:bodyPr wrap="square" rtlCol="0">
            <a:spAutoFit/>
          </a:bodyPr>
          <a:lstStyle/>
          <a:p>
            <a:r>
              <a:rPr kumimoji="1" lang="ja-JP" altLang="en-US" sz="6000" b="1" dirty="0"/>
              <a:t>時速</a:t>
            </a:r>
            <a:r>
              <a:rPr kumimoji="1" lang="en-US" altLang="ja-JP" sz="6000" b="1" dirty="0"/>
              <a:t>7200</a:t>
            </a:r>
            <a:r>
              <a:rPr kumimoji="1" lang="ja-JP" altLang="en-US" sz="6000" b="1" dirty="0"/>
              <a:t>ｍ　</a:t>
            </a:r>
          </a:p>
        </p:txBody>
      </p:sp>
      <p:sp>
        <p:nvSpPr>
          <p:cNvPr id="6" name="テキスト ボックス 5">
            <a:extLst>
              <a:ext uri="{FF2B5EF4-FFF2-40B4-BE49-F238E27FC236}">
                <a16:creationId xmlns:a16="http://schemas.microsoft.com/office/drawing/2014/main" id="{381927EF-6644-42D6-9397-36BAA3980D0D}"/>
              </a:ext>
            </a:extLst>
          </p:cNvPr>
          <p:cNvSpPr txBox="1"/>
          <p:nvPr/>
        </p:nvSpPr>
        <p:spPr>
          <a:xfrm>
            <a:off x="586786" y="933898"/>
            <a:ext cx="2477396" cy="1015663"/>
          </a:xfrm>
          <a:prstGeom prst="rect">
            <a:avLst/>
          </a:prstGeom>
          <a:noFill/>
        </p:spPr>
        <p:txBody>
          <a:bodyPr wrap="square" rtlCol="0">
            <a:spAutoFit/>
          </a:bodyPr>
          <a:lstStyle/>
          <a:p>
            <a:r>
              <a:rPr kumimoji="1" lang="ja-JP" altLang="en-US" sz="6000" b="1" dirty="0"/>
              <a:t>１秒間</a:t>
            </a:r>
          </a:p>
        </p:txBody>
      </p:sp>
      <p:sp>
        <p:nvSpPr>
          <p:cNvPr id="10" name="テキスト ボックス 9">
            <a:extLst>
              <a:ext uri="{FF2B5EF4-FFF2-40B4-BE49-F238E27FC236}">
                <a16:creationId xmlns:a16="http://schemas.microsoft.com/office/drawing/2014/main" id="{D5C3E467-127E-4D32-AC98-A19F65299E33}"/>
              </a:ext>
            </a:extLst>
          </p:cNvPr>
          <p:cNvSpPr txBox="1"/>
          <p:nvPr/>
        </p:nvSpPr>
        <p:spPr>
          <a:xfrm>
            <a:off x="4702850" y="933897"/>
            <a:ext cx="2585974" cy="1015663"/>
          </a:xfrm>
          <a:prstGeom prst="rect">
            <a:avLst/>
          </a:prstGeom>
          <a:noFill/>
        </p:spPr>
        <p:txBody>
          <a:bodyPr wrap="square" rtlCol="0">
            <a:spAutoFit/>
          </a:bodyPr>
          <a:lstStyle/>
          <a:p>
            <a:r>
              <a:rPr kumimoji="1" lang="ja-JP" altLang="en-US" sz="6000" b="1" dirty="0"/>
              <a:t>１分間</a:t>
            </a:r>
          </a:p>
        </p:txBody>
      </p:sp>
      <p:sp>
        <p:nvSpPr>
          <p:cNvPr id="11" name="テキスト ボックス 10">
            <a:extLst>
              <a:ext uri="{FF2B5EF4-FFF2-40B4-BE49-F238E27FC236}">
                <a16:creationId xmlns:a16="http://schemas.microsoft.com/office/drawing/2014/main" id="{58D1855C-56C9-4220-A073-3EAF717EEE74}"/>
              </a:ext>
            </a:extLst>
          </p:cNvPr>
          <p:cNvSpPr txBox="1"/>
          <p:nvPr/>
        </p:nvSpPr>
        <p:spPr>
          <a:xfrm>
            <a:off x="8926254" y="933896"/>
            <a:ext cx="2585974" cy="1015663"/>
          </a:xfrm>
          <a:prstGeom prst="rect">
            <a:avLst/>
          </a:prstGeom>
          <a:noFill/>
        </p:spPr>
        <p:txBody>
          <a:bodyPr wrap="square" rtlCol="0">
            <a:spAutoFit/>
          </a:bodyPr>
          <a:lstStyle/>
          <a:p>
            <a:r>
              <a:rPr kumimoji="1" lang="ja-JP" altLang="en-US" sz="6000" b="1" dirty="0"/>
              <a:t>１時間</a:t>
            </a:r>
          </a:p>
        </p:txBody>
      </p:sp>
      <p:sp>
        <p:nvSpPr>
          <p:cNvPr id="3" name="矢印: 右 2">
            <a:extLst>
              <a:ext uri="{FF2B5EF4-FFF2-40B4-BE49-F238E27FC236}">
                <a16:creationId xmlns:a16="http://schemas.microsoft.com/office/drawing/2014/main" id="{32A81D41-F388-4324-A4DF-11026A749C14}"/>
              </a:ext>
            </a:extLst>
          </p:cNvPr>
          <p:cNvSpPr/>
          <p:nvPr/>
        </p:nvSpPr>
        <p:spPr>
          <a:xfrm>
            <a:off x="3393693" y="1199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65EB6EA5-9706-46C9-9697-2328436E5C0B}"/>
              </a:ext>
            </a:extLst>
          </p:cNvPr>
          <p:cNvSpPr/>
          <p:nvPr/>
        </p:nvSpPr>
        <p:spPr>
          <a:xfrm>
            <a:off x="7528278" y="1199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0D5112C-94A7-4AF8-AB70-D690ED13119C}"/>
              </a:ext>
            </a:extLst>
          </p:cNvPr>
          <p:cNvSpPr txBox="1"/>
          <p:nvPr/>
        </p:nvSpPr>
        <p:spPr>
          <a:xfrm>
            <a:off x="959717" y="1949559"/>
            <a:ext cx="1971776" cy="1015663"/>
          </a:xfrm>
          <a:prstGeom prst="rect">
            <a:avLst/>
          </a:prstGeom>
          <a:noFill/>
        </p:spPr>
        <p:txBody>
          <a:bodyPr wrap="square" rtlCol="0">
            <a:spAutoFit/>
          </a:bodyPr>
          <a:lstStyle/>
          <a:p>
            <a:r>
              <a:rPr lang="en-US" altLang="ja-JP" sz="6000" b="1" dirty="0"/>
              <a:t>2</a:t>
            </a:r>
            <a:r>
              <a:rPr kumimoji="1" lang="en-US" altLang="ja-JP" sz="6000" b="1" dirty="0"/>
              <a:t>m</a:t>
            </a:r>
            <a:endParaRPr kumimoji="1" lang="ja-JP" altLang="en-US" sz="6000" b="1" dirty="0"/>
          </a:p>
        </p:txBody>
      </p:sp>
      <p:sp>
        <p:nvSpPr>
          <p:cNvPr id="14" name="テキスト ボックス 13">
            <a:extLst>
              <a:ext uri="{FF2B5EF4-FFF2-40B4-BE49-F238E27FC236}">
                <a16:creationId xmlns:a16="http://schemas.microsoft.com/office/drawing/2014/main" id="{1F1AF8D8-9C3C-4AF3-B1A0-B2D375193E9A}"/>
              </a:ext>
            </a:extLst>
          </p:cNvPr>
          <p:cNvSpPr txBox="1"/>
          <p:nvPr/>
        </p:nvSpPr>
        <p:spPr>
          <a:xfrm>
            <a:off x="4801779" y="1916600"/>
            <a:ext cx="2279494" cy="1015663"/>
          </a:xfrm>
          <a:prstGeom prst="rect">
            <a:avLst/>
          </a:prstGeom>
          <a:noFill/>
        </p:spPr>
        <p:txBody>
          <a:bodyPr wrap="square" rtlCol="0">
            <a:spAutoFit/>
          </a:bodyPr>
          <a:lstStyle/>
          <a:p>
            <a:r>
              <a:rPr kumimoji="1" lang="en-US" altLang="ja-JP" sz="6000" b="1" dirty="0"/>
              <a:t>120m</a:t>
            </a:r>
            <a:endParaRPr kumimoji="1" lang="ja-JP" altLang="en-US" sz="6000" b="1" dirty="0"/>
          </a:p>
        </p:txBody>
      </p:sp>
      <p:sp>
        <p:nvSpPr>
          <p:cNvPr id="15" name="テキスト ボックス 14">
            <a:extLst>
              <a:ext uri="{FF2B5EF4-FFF2-40B4-BE49-F238E27FC236}">
                <a16:creationId xmlns:a16="http://schemas.microsoft.com/office/drawing/2014/main" id="{43A54133-A969-4335-8D40-A05AC535B9D9}"/>
              </a:ext>
            </a:extLst>
          </p:cNvPr>
          <p:cNvSpPr txBox="1"/>
          <p:nvPr/>
        </p:nvSpPr>
        <p:spPr>
          <a:xfrm>
            <a:off x="8686800" y="1949557"/>
            <a:ext cx="2754601" cy="1015663"/>
          </a:xfrm>
          <a:prstGeom prst="rect">
            <a:avLst/>
          </a:prstGeom>
          <a:noFill/>
        </p:spPr>
        <p:txBody>
          <a:bodyPr wrap="square" rtlCol="0">
            <a:spAutoFit/>
          </a:bodyPr>
          <a:lstStyle/>
          <a:p>
            <a:r>
              <a:rPr kumimoji="1" lang="en-US" altLang="ja-JP" sz="6000" b="1" dirty="0"/>
              <a:t>7200m</a:t>
            </a:r>
            <a:endParaRPr kumimoji="1" lang="ja-JP" altLang="en-US" sz="6000" b="1" dirty="0"/>
          </a:p>
        </p:txBody>
      </p:sp>
      <p:sp>
        <p:nvSpPr>
          <p:cNvPr id="17" name="矢印: 右 16">
            <a:extLst>
              <a:ext uri="{FF2B5EF4-FFF2-40B4-BE49-F238E27FC236}">
                <a16:creationId xmlns:a16="http://schemas.microsoft.com/office/drawing/2014/main" id="{71BD4790-94B8-49A1-9076-50616024D434}"/>
              </a:ext>
            </a:extLst>
          </p:cNvPr>
          <p:cNvSpPr/>
          <p:nvPr/>
        </p:nvSpPr>
        <p:spPr>
          <a:xfrm>
            <a:off x="7528278" y="2160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9642B0C-D4C4-4084-A04B-D88307262791}"/>
              </a:ext>
            </a:extLst>
          </p:cNvPr>
          <p:cNvSpPr/>
          <p:nvPr/>
        </p:nvSpPr>
        <p:spPr>
          <a:xfrm>
            <a:off x="2956571" y="3960040"/>
            <a:ext cx="6784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58C7CF4A-6586-476E-BD6C-C9335FF372D2}"/>
              </a:ext>
            </a:extLst>
          </p:cNvPr>
          <p:cNvSpPr/>
          <p:nvPr/>
        </p:nvSpPr>
        <p:spPr>
          <a:xfrm>
            <a:off x="7189055" y="4004576"/>
            <a:ext cx="6784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9B6F4E4-A087-4209-8A6D-BD12F07DE5C2}"/>
              </a:ext>
            </a:extLst>
          </p:cNvPr>
          <p:cNvSpPr txBox="1"/>
          <p:nvPr/>
        </p:nvSpPr>
        <p:spPr>
          <a:xfrm>
            <a:off x="2884531" y="260133"/>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1" name="テキスト ボックス 20">
            <a:extLst>
              <a:ext uri="{FF2B5EF4-FFF2-40B4-BE49-F238E27FC236}">
                <a16:creationId xmlns:a16="http://schemas.microsoft.com/office/drawing/2014/main" id="{139B1456-3935-4E95-944A-EDFFE328F135}"/>
              </a:ext>
            </a:extLst>
          </p:cNvPr>
          <p:cNvSpPr txBox="1"/>
          <p:nvPr/>
        </p:nvSpPr>
        <p:spPr>
          <a:xfrm>
            <a:off x="7081273" y="20022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2" name="テキスト ボックス 21">
            <a:extLst>
              <a:ext uri="{FF2B5EF4-FFF2-40B4-BE49-F238E27FC236}">
                <a16:creationId xmlns:a16="http://schemas.microsoft.com/office/drawing/2014/main" id="{9A4452B4-1285-408F-B0E5-7B4E565F4AA3}"/>
              </a:ext>
            </a:extLst>
          </p:cNvPr>
          <p:cNvSpPr txBox="1"/>
          <p:nvPr/>
        </p:nvSpPr>
        <p:spPr>
          <a:xfrm>
            <a:off x="2683173" y="4682402"/>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3" name="テキスト ボックス 22">
            <a:extLst>
              <a:ext uri="{FF2B5EF4-FFF2-40B4-BE49-F238E27FC236}">
                <a16:creationId xmlns:a16="http://schemas.microsoft.com/office/drawing/2014/main" id="{39C7D242-9553-4928-943C-FDC8E522980B}"/>
              </a:ext>
            </a:extLst>
          </p:cNvPr>
          <p:cNvSpPr txBox="1"/>
          <p:nvPr/>
        </p:nvSpPr>
        <p:spPr>
          <a:xfrm>
            <a:off x="7288824" y="464384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4" name="四角形: 角を丸くする 3">
            <a:extLst>
              <a:ext uri="{FF2B5EF4-FFF2-40B4-BE49-F238E27FC236}">
                <a16:creationId xmlns:a16="http://schemas.microsoft.com/office/drawing/2014/main" id="{E2912A5F-D69A-4219-A5ED-338C1040490E}"/>
              </a:ext>
            </a:extLst>
          </p:cNvPr>
          <p:cNvSpPr/>
          <p:nvPr/>
        </p:nvSpPr>
        <p:spPr>
          <a:xfrm>
            <a:off x="4743075" y="1846385"/>
            <a:ext cx="2338198" cy="12076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51D3F38-5F55-47F5-A825-FF272BD58F66}"/>
              </a:ext>
            </a:extLst>
          </p:cNvPr>
          <p:cNvSpPr/>
          <p:nvPr/>
        </p:nvSpPr>
        <p:spPr>
          <a:xfrm>
            <a:off x="8686800" y="1820598"/>
            <a:ext cx="2918414" cy="12076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121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P spid="3" grpId="0" animBg="1"/>
      <p:bldP spid="13" grpId="0"/>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7" name="テキスト ボックス 6">
            <a:extLst>
              <a:ext uri="{FF2B5EF4-FFF2-40B4-BE49-F238E27FC236}">
                <a16:creationId xmlns:a16="http://schemas.microsoft.com/office/drawing/2014/main" id="{33CCACB1-8AA9-4324-A61D-900097DE5DA8}"/>
              </a:ext>
            </a:extLst>
          </p:cNvPr>
          <p:cNvSpPr txBox="1"/>
          <p:nvPr/>
        </p:nvSpPr>
        <p:spPr>
          <a:xfrm>
            <a:off x="4842438" y="3143063"/>
            <a:ext cx="2206894" cy="1015663"/>
          </a:xfrm>
          <a:prstGeom prst="rect">
            <a:avLst/>
          </a:prstGeom>
          <a:noFill/>
        </p:spPr>
        <p:txBody>
          <a:bodyPr wrap="square" rtlCol="0">
            <a:spAutoFit/>
          </a:bodyPr>
          <a:lstStyle/>
          <a:p>
            <a:r>
              <a:rPr kumimoji="1" lang="ja-JP" altLang="en-US" sz="6000" b="1" dirty="0"/>
              <a:t>分速　</a:t>
            </a:r>
          </a:p>
        </p:txBody>
      </p:sp>
      <p:sp>
        <p:nvSpPr>
          <p:cNvPr id="8" name="テキスト ボックス 7">
            <a:extLst>
              <a:ext uri="{FF2B5EF4-FFF2-40B4-BE49-F238E27FC236}">
                <a16:creationId xmlns:a16="http://schemas.microsoft.com/office/drawing/2014/main" id="{E3779F0C-26C4-4743-8031-2A59A731E1C9}"/>
              </a:ext>
            </a:extLst>
          </p:cNvPr>
          <p:cNvSpPr txBox="1"/>
          <p:nvPr/>
        </p:nvSpPr>
        <p:spPr>
          <a:xfrm>
            <a:off x="842158" y="3054051"/>
            <a:ext cx="2206894" cy="1015663"/>
          </a:xfrm>
          <a:prstGeom prst="rect">
            <a:avLst/>
          </a:prstGeom>
          <a:noFill/>
        </p:spPr>
        <p:txBody>
          <a:bodyPr wrap="square" rtlCol="0">
            <a:spAutoFit/>
          </a:bodyPr>
          <a:lstStyle/>
          <a:p>
            <a:r>
              <a:rPr kumimoji="1" lang="ja-JP" altLang="en-US" sz="6000" b="1" dirty="0"/>
              <a:t>秒速　</a:t>
            </a:r>
          </a:p>
        </p:txBody>
      </p:sp>
      <p:sp>
        <p:nvSpPr>
          <p:cNvPr id="9" name="テキスト ボックス 8">
            <a:extLst>
              <a:ext uri="{FF2B5EF4-FFF2-40B4-BE49-F238E27FC236}">
                <a16:creationId xmlns:a16="http://schemas.microsoft.com/office/drawing/2014/main" id="{B861E321-5682-4174-AB11-89FFEE92DD14}"/>
              </a:ext>
            </a:extLst>
          </p:cNvPr>
          <p:cNvSpPr txBox="1"/>
          <p:nvPr/>
        </p:nvSpPr>
        <p:spPr>
          <a:xfrm>
            <a:off x="9305334" y="3143062"/>
            <a:ext cx="2206894" cy="1015663"/>
          </a:xfrm>
          <a:prstGeom prst="rect">
            <a:avLst/>
          </a:prstGeom>
          <a:noFill/>
        </p:spPr>
        <p:txBody>
          <a:bodyPr wrap="square" rtlCol="0">
            <a:spAutoFit/>
          </a:bodyPr>
          <a:lstStyle/>
          <a:p>
            <a:r>
              <a:rPr kumimoji="1" lang="ja-JP" altLang="en-US" sz="6000" b="1" dirty="0"/>
              <a:t>時速　</a:t>
            </a:r>
          </a:p>
        </p:txBody>
      </p:sp>
      <p:sp>
        <p:nvSpPr>
          <p:cNvPr id="6" name="テキスト ボックス 5">
            <a:extLst>
              <a:ext uri="{FF2B5EF4-FFF2-40B4-BE49-F238E27FC236}">
                <a16:creationId xmlns:a16="http://schemas.microsoft.com/office/drawing/2014/main" id="{381927EF-6644-42D6-9397-36BAA3980D0D}"/>
              </a:ext>
            </a:extLst>
          </p:cNvPr>
          <p:cNvSpPr txBox="1"/>
          <p:nvPr/>
        </p:nvSpPr>
        <p:spPr>
          <a:xfrm>
            <a:off x="586786" y="933898"/>
            <a:ext cx="2477396" cy="1015663"/>
          </a:xfrm>
          <a:prstGeom prst="rect">
            <a:avLst/>
          </a:prstGeom>
          <a:noFill/>
        </p:spPr>
        <p:txBody>
          <a:bodyPr wrap="square" rtlCol="0">
            <a:spAutoFit/>
          </a:bodyPr>
          <a:lstStyle/>
          <a:p>
            <a:r>
              <a:rPr kumimoji="1" lang="ja-JP" altLang="en-US" sz="6000" b="1" dirty="0"/>
              <a:t>１秒間</a:t>
            </a:r>
          </a:p>
        </p:txBody>
      </p:sp>
      <p:sp>
        <p:nvSpPr>
          <p:cNvPr id="10" name="テキスト ボックス 9">
            <a:extLst>
              <a:ext uri="{FF2B5EF4-FFF2-40B4-BE49-F238E27FC236}">
                <a16:creationId xmlns:a16="http://schemas.microsoft.com/office/drawing/2014/main" id="{D5C3E467-127E-4D32-AC98-A19F65299E33}"/>
              </a:ext>
            </a:extLst>
          </p:cNvPr>
          <p:cNvSpPr txBox="1"/>
          <p:nvPr/>
        </p:nvSpPr>
        <p:spPr>
          <a:xfrm>
            <a:off x="4702850" y="933897"/>
            <a:ext cx="2585974" cy="1015663"/>
          </a:xfrm>
          <a:prstGeom prst="rect">
            <a:avLst/>
          </a:prstGeom>
          <a:noFill/>
        </p:spPr>
        <p:txBody>
          <a:bodyPr wrap="square" rtlCol="0">
            <a:spAutoFit/>
          </a:bodyPr>
          <a:lstStyle/>
          <a:p>
            <a:r>
              <a:rPr kumimoji="1" lang="ja-JP" altLang="en-US" sz="6000" b="1" dirty="0"/>
              <a:t>１分間</a:t>
            </a:r>
          </a:p>
        </p:txBody>
      </p:sp>
      <p:sp>
        <p:nvSpPr>
          <p:cNvPr id="11" name="テキスト ボックス 10">
            <a:extLst>
              <a:ext uri="{FF2B5EF4-FFF2-40B4-BE49-F238E27FC236}">
                <a16:creationId xmlns:a16="http://schemas.microsoft.com/office/drawing/2014/main" id="{58D1855C-56C9-4220-A073-3EAF717EEE74}"/>
              </a:ext>
            </a:extLst>
          </p:cNvPr>
          <p:cNvSpPr txBox="1"/>
          <p:nvPr/>
        </p:nvSpPr>
        <p:spPr>
          <a:xfrm>
            <a:off x="8926254" y="933896"/>
            <a:ext cx="2585974" cy="1015663"/>
          </a:xfrm>
          <a:prstGeom prst="rect">
            <a:avLst/>
          </a:prstGeom>
          <a:noFill/>
        </p:spPr>
        <p:txBody>
          <a:bodyPr wrap="square" rtlCol="0">
            <a:spAutoFit/>
          </a:bodyPr>
          <a:lstStyle/>
          <a:p>
            <a:r>
              <a:rPr kumimoji="1" lang="ja-JP" altLang="en-US" sz="6000" b="1" dirty="0"/>
              <a:t>１時間</a:t>
            </a:r>
          </a:p>
        </p:txBody>
      </p:sp>
      <p:sp>
        <p:nvSpPr>
          <p:cNvPr id="3" name="矢印: 右 2">
            <a:extLst>
              <a:ext uri="{FF2B5EF4-FFF2-40B4-BE49-F238E27FC236}">
                <a16:creationId xmlns:a16="http://schemas.microsoft.com/office/drawing/2014/main" id="{32A81D41-F388-4324-A4DF-11026A749C14}"/>
              </a:ext>
            </a:extLst>
          </p:cNvPr>
          <p:cNvSpPr/>
          <p:nvPr/>
        </p:nvSpPr>
        <p:spPr>
          <a:xfrm>
            <a:off x="3393693" y="1199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65EB6EA5-9706-46C9-9697-2328436E5C0B}"/>
              </a:ext>
            </a:extLst>
          </p:cNvPr>
          <p:cNvSpPr/>
          <p:nvPr/>
        </p:nvSpPr>
        <p:spPr>
          <a:xfrm>
            <a:off x="7528278" y="1199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0D5112C-94A7-4AF8-AB70-D690ED13119C}"/>
              </a:ext>
            </a:extLst>
          </p:cNvPr>
          <p:cNvSpPr txBox="1"/>
          <p:nvPr/>
        </p:nvSpPr>
        <p:spPr>
          <a:xfrm>
            <a:off x="959717" y="1949559"/>
            <a:ext cx="1971776" cy="1015663"/>
          </a:xfrm>
          <a:prstGeom prst="rect">
            <a:avLst/>
          </a:prstGeom>
          <a:noFill/>
        </p:spPr>
        <p:txBody>
          <a:bodyPr wrap="square" rtlCol="0">
            <a:spAutoFit/>
          </a:bodyPr>
          <a:lstStyle/>
          <a:p>
            <a:r>
              <a:rPr lang="en-US" altLang="ja-JP" sz="6000" b="1" dirty="0"/>
              <a:t>2</a:t>
            </a:r>
            <a:r>
              <a:rPr kumimoji="1" lang="en-US" altLang="ja-JP" sz="6000" b="1" dirty="0"/>
              <a:t>m</a:t>
            </a:r>
            <a:endParaRPr kumimoji="1" lang="ja-JP" altLang="en-US" sz="6000" b="1" dirty="0"/>
          </a:p>
        </p:txBody>
      </p:sp>
      <p:sp>
        <p:nvSpPr>
          <p:cNvPr id="14" name="テキスト ボックス 13">
            <a:extLst>
              <a:ext uri="{FF2B5EF4-FFF2-40B4-BE49-F238E27FC236}">
                <a16:creationId xmlns:a16="http://schemas.microsoft.com/office/drawing/2014/main" id="{1F1AF8D8-9C3C-4AF3-B1A0-B2D375193E9A}"/>
              </a:ext>
            </a:extLst>
          </p:cNvPr>
          <p:cNvSpPr txBox="1"/>
          <p:nvPr/>
        </p:nvSpPr>
        <p:spPr>
          <a:xfrm>
            <a:off x="4801779" y="1916600"/>
            <a:ext cx="2279494" cy="1015663"/>
          </a:xfrm>
          <a:prstGeom prst="rect">
            <a:avLst/>
          </a:prstGeom>
          <a:noFill/>
        </p:spPr>
        <p:txBody>
          <a:bodyPr wrap="square" rtlCol="0">
            <a:spAutoFit/>
          </a:bodyPr>
          <a:lstStyle/>
          <a:p>
            <a:r>
              <a:rPr kumimoji="1" lang="en-US" altLang="ja-JP" sz="6000" b="1" dirty="0"/>
              <a:t>120m</a:t>
            </a:r>
            <a:endParaRPr kumimoji="1" lang="ja-JP" altLang="en-US" sz="6000" b="1" dirty="0"/>
          </a:p>
        </p:txBody>
      </p:sp>
      <p:sp>
        <p:nvSpPr>
          <p:cNvPr id="15" name="テキスト ボックス 14">
            <a:extLst>
              <a:ext uri="{FF2B5EF4-FFF2-40B4-BE49-F238E27FC236}">
                <a16:creationId xmlns:a16="http://schemas.microsoft.com/office/drawing/2014/main" id="{43A54133-A969-4335-8D40-A05AC535B9D9}"/>
              </a:ext>
            </a:extLst>
          </p:cNvPr>
          <p:cNvSpPr txBox="1"/>
          <p:nvPr/>
        </p:nvSpPr>
        <p:spPr>
          <a:xfrm>
            <a:off x="8686800" y="1949557"/>
            <a:ext cx="2754601" cy="1015663"/>
          </a:xfrm>
          <a:prstGeom prst="rect">
            <a:avLst/>
          </a:prstGeom>
          <a:noFill/>
        </p:spPr>
        <p:txBody>
          <a:bodyPr wrap="square" rtlCol="0">
            <a:spAutoFit/>
          </a:bodyPr>
          <a:lstStyle/>
          <a:p>
            <a:r>
              <a:rPr kumimoji="1" lang="en-US" altLang="ja-JP" sz="6000" b="1" dirty="0"/>
              <a:t>7200m</a:t>
            </a:r>
            <a:endParaRPr kumimoji="1" lang="ja-JP" altLang="en-US" sz="6000" b="1" dirty="0"/>
          </a:p>
        </p:txBody>
      </p:sp>
      <p:sp>
        <p:nvSpPr>
          <p:cNvPr id="16" name="矢印: 右 15">
            <a:extLst>
              <a:ext uri="{FF2B5EF4-FFF2-40B4-BE49-F238E27FC236}">
                <a16:creationId xmlns:a16="http://schemas.microsoft.com/office/drawing/2014/main" id="{932AF1BF-09DB-47F4-A97D-A7393BB80393}"/>
              </a:ext>
            </a:extLst>
          </p:cNvPr>
          <p:cNvSpPr/>
          <p:nvPr/>
        </p:nvSpPr>
        <p:spPr>
          <a:xfrm>
            <a:off x="3393693" y="2160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1BD4790-94B8-49A1-9076-50616024D434}"/>
              </a:ext>
            </a:extLst>
          </p:cNvPr>
          <p:cNvSpPr/>
          <p:nvPr/>
        </p:nvSpPr>
        <p:spPr>
          <a:xfrm>
            <a:off x="7528278" y="2160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9642B0C-D4C4-4084-A04B-D88307262791}"/>
              </a:ext>
            </a:extLst>
          </p:cNvPr>
          <p:cNvSpPr/>
          <p:nvPr/>
        </p:nvSpPr>
        <p:spPr>
          <a:xfrm>
            <a:off x="3393693" y="33062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58C7CF4A-6586-476E-BD6C-C9335FF372D2}"/>
              </a:ext>
            </a:extLst>
          </p:cNvPr>
          <p:cNvSpPr/>
          <p:nvPr/>
        </p:nvSpPr>
        <p:spPr>
          <a:xfrm>
            <a:off x="7528278" y="33062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9B6F4E4-A087-4209-8A6D-BD12F07DE5C2}"/>
              </a:ext>
            </a:extLst>
          </p:cNvPr>
          <p:cNvSpPr txBox="1"/>
          <p:nvPr/>
        </p:nvSpPr>
        <p:spPr>
          <a:xfrm>
            <a:off x="2898094" y="21670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1" name="テキスト ボックス 20">
            <a:extLst>
              <a:ext uri="{FF2B5EF4-FFF2-40B4-BE49-F238E27FC236}">
                <a16:creationId xmlns:a16="http://schemas.microsoft.com/office/drawing/2014/main" id="{139B1456-3935-4E95-944A-EDFFE328F135}"/>
              </a:ext>
            </a:extLst>
          </p:cNvPr>
          <p:cNvSpPr txBox="1"/>
          <p:nvPr/>
        </p:nvSpPr>
        <p:spPr>
          <a:xfrm>
            <a:off x="7081273" y="20022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2" name="テキスト ボックス 21">
            <a:extLst>
              <a:ext uri="{FF2B5EF4-FFF2-40B4-BE49-F238E27FC236}">
                <a16:creationId xmlns:a16="http://schemas.microsoft.com/office/drawing/2014/main" id="{9A4452B4-1285-408F-B0E5-7B4E565F4AA3}"/>
              </a:ext>
            </a:extLst>
          </p:cNvPr>
          <p:cNvSpPr txBox="1"/>
          <p:nvPr/>
        </p:nvSpPr>
        <p:spPr>
          <a:xfrm>
            <a:off x="2839390" y="396086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3" name="テキスト ボックス 22">
            <a:extLst>
              <a:ext uri="{FF2B5EF4-FFF2-40B4-BE49-F238E27FC236}">
                <a16:creationId xmlns:a16="http://schemas.microsoft.com/office/drawing/2014/main" id="{39C7D242-9553-4928-943C-FDC8E522980B}"/>
              </a:ext>
            </a:extLst>
          </p:cNvPr>
          <p:cNvSpPr txBox="1"/>
          <p:nvPr/>
        </p:nvSpPr>
        <p:spPr>
          <a:xfrm>
            <a:off x="7022569" y="394438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Tree>
    <p:extLst>
      <p:ext uri="{BB962C8B-B14F-4D97-AF65-F5344CB8AC3E}">
        <p14:creationId xmlns:p14="http://schemas.microsoft.com/office/powerpoint/2010/main" val="32264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6" grpId="0"/>
      <p:bldP spid="10" grpId="0"/>
      <p:bldP spid="3" grpId="0" animBg="1"/>
      <p:bldP spid="12" grpId="0" animBg="1"/>
      <p:bldP spid="13" grpId="0"/>
      <p:bldP spid="14" grpId="0"/>
      <p:bldP spid="15" grpId="0"/>
      <p:bldP spid="16" grpId="0" animBg="1"/>
      <p:bldP spid="17" grpId="0" animBg="1"/>
      <p:bldP spid="18" grpId="0" animBg="1"/>
      <p:bldP spid="19" grpId="0" animBg="1"/>
      <p:bldP spid="20" grpId="0"/>
      <p:bldP spid="21" grpId="0"/>
      <p:bldP spid="22" grpId="0"/>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4F12F6-B346-4645-8275-5C2914D6450E}"/>
              </a:ext>
            </a:extLst>
          </p:cNvPr>
          <p:cNvSpPr txBox="1"/>
          <p:nvPr/>
        </p:nvSpPr>
        <p:spPr>
          <a:xfrm>
            <a:off x="159605" y="0"/>
            <a:ext cx="1600224" cy="646331"/>
          </a:xfrm>
          <a:prstGeom prst="rect">
            <a:avLst/>
          </a:prstGeom>
          <a:noFill/>
        </p:spPr>
        <p:txBody>
          <a:bodyPr wrap="square" rtlCol="0">
            <a:spAutoFit/>
          </a:bodyPr>
          <a:lstStyle/>
          <a:p>
            <a:r>
              <a:rPr kumimoji="1" lang="ja-JP" altLang="en-US" sz="3600" b="1" dirty="0"/>
              <a:t>速さ</a:t>
            </a:r>
            <a:endParaRPr kumimoji="1" lang="ja-JP" altLang="en-US" sz="2000" b="1" dirty="0"/>
          </a:p>
        </p:txBody>
      </p:sp>
      <p:sp>
        <p:nvSpPr>
          <p:cNvPr id="7" name="テキスト ボックス 6">
            <a:extLst>
              <a:ext uri="{FF2B5EF4-FFF2-40B4-BE49-F238E27FC236}">
                <a16:creationId xmlns:a16="http://schemas.microsoft.com/office/drawing/2014/main" id="{33CCACB1-8AA9-4324-A61D-900097DE5DA8}"/>
              </a:ext>
            </a:extLst>
          </p:cNvPr>
          <p:cNvSpPr txBox="1"/>
          <p:nvPr/>
        </p:nvSpPr>
        <p:spPr>
          <a:xfrm>
            <a:off x="4842438" y="3143063"/>
            <a:ext cx="2206894" cy="1015663"/>
          </a:xfrm>
          <a:prstGeom prst="rect">
            <a:avLst/>
          </a:prstGeom>
          <a:noFill/>
        </p:spPr>
        <p:txBody>
          <a:bodyPr wrap="square" rtlCol="0">
            <a:spAutoFit/>
          </a:bodyPr>
          <a:lstStyle/>
          <a:p>
            <a:r>
              <a:rPr kumimoji="1" lang="ja-JP" altLang="en-US" sz="6000" b="1" dirty="0"/>
              <a:t>分速　</a:t>
            </a:r>
          </a:p>
        </p:txBody>
      </p:sp>
      <p:sp>
        <p:nvSpPr>
          <p:cNvPr id="8" name="テキスト ボックス 7">
            <a:extLst>
              <a:ext uri="{FF2B5EF4-FFF2-40B4-BE49-F238E27FC236}">
                <a16:creationId xmlns:a16="http://schemas.microsoft.com/office/drawing/2014/main" id="{E3779F0C-26C4-4743-8031-2A59A731E1C9}"/>
              </a:ext>
            </a:extLst>
          </p:cNvPr>
          <p:cNvSpPr txBox="1"/>
          <p:nvPr/>
        </p:nvSpPr>
        <p:spPr>
          <a:xfrm>
            <a:off x="842158" y="3054051"/>
            <a:ext cx="2206894" cy="1015663"/>
          </a:xfrm>
          <a:prstGeom prst="rect">
            <a:avLst/>
          </a:prstGeom>
          <a:noFill/>
        </p:spPr>
        <p:txBody>
          <a:bodyPr wrap="square" rtlCol="0">
            <a:spAutoFit/>
          </a:bodyPr>
          <a:lstStyle/>
          <a:p>
            <a:r>
              <a:rPr kumimoji="1" lang="ja-JP" altLang="en-US" sz="6000" b="1" dirty="0"/>
              <a:t>秒速　</a:t>
            </a:r>
          </a:p>
        </p:txBody>
      </p:sp>
      <p:sp>
        <p:nvSpPr>
          <p:cNvPr id="9" name="テキスト ボックス 8">
            <a:extLst>
              <a:ext uri="{FF2B5EF4-FFF2-40B4-BE49-F238E27FC236}">
                <a16:creationId xmlns:a16="http://schemas.microsoft.com/office/drawing/2014/main" id="{B861E321-5682-4174-AB11-89FFEE92DD14}"/>
              </a:ext>
            </a:extLst>
          </p:cNvPr>
          <p:cNvSpPr txBox="1"/>
          <p:nvPr/>
        </p:nvSpPr>
        <p:spPr>
          <a:xfrm>
            <a:off x="9305334" y="3143062"/>
            <a:ext cx="2206894" cy="1015663"/>
          </a:xfrm>
          <a:prstGeom prst="rect">
            <a:avLst/>
          </a:prstGeom>
          <a:noFill/>
        </p:spPr>
        <p:txBody>
          <a:bodyPr wrap="square" rtlCol="0">
            <a:spAutoFit/>
          </a:bodyPr>
          <a:lstStyle/>
          <a:p>
            <a:r>
              <a:rPr kumimoji="1" lang="ja-JP" altLang="en-US" sz="6000" b="1" dirty="0"/>
              <a:t>時速　</a:t>
            </a:r>
          </a:p>
        </p:txBody>
      </p:sp>
      <p:sp>
        <p:nvSpPr>
          <p:cNvPr id="6" name="テキスト ボックス 5">
            <a:extLst>
              <a:ext uri="{FF2B5EF4-FFF2-40B4-BE49-F238E27FC236}">
                <a16:creationId xmlns:a16="http://schemas.microsoft.com/office/drawing/2014/main" id="{381927EF-6644-42D6-9397-36BAA3980D0D}"/>
              </a:ext>
            </a:extLst>
          </p:cNvPr>
          <p:cNvSpPr txBox="1"/>
          <p:nvPr/>
        </p:nvSpPr>
        <p:spPr>
          <a:xfrm>
            <a:off x="586786" y="933898"/>
            <a:ext cx="2477396" cy="1015663"/>
          </a:xfrm>
          <a:prstGeom prst="rect">
            <a:avLst/>
          </a:prstGeom>
          <a:noFill/>
        </p:spPr>
        <p:txBody>
          <a:bodyPr wrap="square" rtlCol="0">
            <a:spAutoFit/>
          </a:bodyPr>
          <a:lstStyle/>
          <a:p>
            <a:r>
              <a:rPr kumimoji="1" lang="ja-JP" altLang="en-US" sz="6000" b="1" dirty="0"/>
              <a:t>１秒間</a:t>
            </a:r>
          </a:p>
        </p:txBody>
      </p:sp>
      <p:sp>
        <p:nvSpPr>
          <p:cNvPr id="10" name="テキスト ボックス 9">
            <a:extLst>
              <a:ext uri="{FF2B5EF4-FFF2-40B4-BE49-F238E27FC236}">
                <a16:creationId xmlns:a16="http://schemas.microsoft.com/office/drawing/2014/main" id="{D5C3E467-127E-4D32-AC98-A19F65299E33}"/>
              </a:ext>
            </a:extLst>
          </p:cNvPr>
          <p:cNvSpPr txBox="1"/>
          <p:nvPr/>
        </p:nvSpPr>
        <p:spPr>
          <a:xfrm>
            <a:off x="4702850" y="933897"/>
            <a:ext cx="2585974" cy="1015663"/>
          </a:xfrm>
          <a:prstGeom prst="rect">
            <a:avLst/>
          </a:prstGeom>
          <a:noFill/>
        </p:spPr>
        <p:txBody>
          <a:bodyPr wrap="square" rtlCol="0">
            <a:spAutoFit/>
          </a:bodyPr>
          <a:lstStyle/>
          <a:p>
            <a:r>
              <a:rPr kumimoji="1" lang="ja-JP" altLang="en-US" sz="6000" b="1" dirty="0"/>
              <a:t>１分間</a:t>
            </a:r>
          </a:p>
        </p:txBody>
      </p:sp>
      <p:sp>
        <p:nvSpPr>
          <p:cNvPr id="11" name="テキスト ボックス 10">
            <a:extLst>
              <a:ext uri="{FF2B5EF4-FFF2-40B4-BE49-F238E27FC236}">
                <a16:creationId xmlns:a16="http://schemas.microsoft.com/office/drawing/2014/main" id="{58D1855C-56C9-4220-A073-3EAF717EEE74}"/>
              </a:ext>
            </a:extLst>
          </p:cNvPr>
          <p:cNvSpPr txBox="1"/>
          <p:nvPr/>
        </p:nvSpPr>
        <p:spPr>
          <a:xfrm>
            <a:off x="8926254" y="933896"/>
            <a:ext cx="2585974" cy="1015663"/>
          </a:xfrm>
          <a:prstGeom prst="rect">
            <a:avLst/>
          </a:prstGeom>
          <a:noFill/>
        </p:spPr>
        <p:txBody>
          <a:bodyPr wrap="square" rtlCol="0">
            <a:spAutoFit/>
          </a:bodyPr>
          <a:lstStyle/>
          <a:p>
            <a:r>
              <a:rPr kumimoji="1" lang="ja-JP" altLang="en-US" sz="6000" b="1" dirty="0"/>
              <a:t>１時間</a:t>
            </a:r>
          </a:p>
        </p:txBody>
      </p:sp>
      <p:sp>
        <p:nvSpPr>
          <p:cNvPr id="3" name="矢印: 右 2">
            <a:extLst>
              <a:ext uri="{FF2B5EF4-FFF2-40B4-BE49-F238E27FC236}">
                <a16:creationId xmlns:a16="http://schemas.microsoft.com/office/drawing/2014/main" id="{32A81D41-F388-4324-A4DF-11026A749C14}"/>
              </a:ext>
            </a:extLst>
          </p:cNvPr>
          <p:cNvSpPr/>
          <p:nvPr/>
        </p:nvSpPr>
        <p:spPr>
          <a:xfrm rot="10800000">
            <a:off x="3393693" y="1199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65EB6EA5-9706-46C9-9697-2328436E5C0B}"/>
              </a:ext>
            </a:extLst>
          </p:cNvPr>
          <p:cNvSpPr/>
          <p:nvPr/>
        </p:nvSpPr>
        <p:spPr>
          <a:xfrm rot="10800000">
            <a:off x="7528278" y="1199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0D5112C-94A7-4AF8-AB70-D690ED13119C}"/>
              </a:ext>
            </a:extLst>
          </p:cNvPr>
          <p:cNvSpPr txBox="1"/>
          <p:nvPr/>
        </p:nvSpPr>
        <p:spPr>
          <a:xfrm>
            <a:off x="959717" y="1949559"/>
            <a:ext cx="1971776" cy="1015663"/>
          </a:xfrm>
          <a:prstGeom prst="rect">
            <a:avLst/>
          </a:prstGeom>
          <a:noFill/>
        </p:spPr>
        <p:txBody>
          <a:bodyPr wrap="square" rtlCol="0">
            <a:spAutoFit/>
          </a:bodyPr>
          <a:lstStyle/>
          <a:p>
            <a:r>
              <a:rPr lang="en-US" altLang="ja-JP" sz="6000" b="1" dirty="0"/>
              <a:t>2</a:t>
            </a:r>
            <a:r>
              <a:rPr kumimoji="1" lang="en-US" altLang="ja-JP" sz="6000" b="1" dirty="0"/>
              <a:t>m</a:t>
            </a:r>
            <a:endParaRPr kumimoji="1" lang="ja-JP" altLang="en-US" sz="6000" b="1" dirty="0"/>
          </a:p>
        </p:txBody>
      </p:sp>
      <p:sp>
        <p:nvSpPr>
          <p:cNvPr id="14" name="テキスト ボックス 13">
            <a:extLst>
              <a:ext uri="{FF2B5EF4-FFF2-40B4-BE49-F238E27FC236}">
                <a16:creationId xmlns:a16="http://schemas.microsoft.com/office/drawing/2014/main" id="{1F1AF8D8-9C3C-4AF3-B1A0-B2D375193E9A}"/>
              </a:ext>
            </a:extLst>
          </p:cNvPr>
          <p:cNvSpPr txBox="1"/>
          <p:nvPr/>
        </p:nvSpPr>
        <p:spPr>
          <a:xfrm>
            <a:off x="4801779" y="1916600"/>
            <a:ext cx="2279494" cy="1015663"/>
          </a:xfrm>
          <a:prstGeom prst="rect">
            <a:avLst/>
          </a:prstGeom>
          <a:noFill/>
        </p:spPr>
        <p:txBody>
          <a:bodyPr wrap="square" rtlCol="0">
            <a:spAutoFit/>
          </a:bodyPr>
          <a:lstStyle/>
          <a:p>
            <a:r>
              <a:rPr kumimoji="1" lang="en-US" altLang="ja-JP" sz="6000" b="1" dirty="0"/>
              <a:t>120m</a:t>
            </a:r>
            <a:endParaRPr kumimoji="1" lang="ja-JP" altLang="en-US" sz="6000" b="1" dirty="0"/>
          </a:p>
        </p:txBody>
      </p:sp>
      <p:sp>
        <p:nvSpPr>
          <p:cNvPr id="15" name="テキスト ボックス 14">
            <a:extLst>
              <a:ext uri="{FF2B5EF4-FFF2-40B4-BE49-F238E27FC236}">
                <a16:creationId xmlns:a16="http://schemas.microsoft.com/office/drawing/2014/main" id="{43A54133-A969-4335-8D40-A05AC535B9D9}"/>
              </a:ext>
            </a:extLst>
          </p:cNvPr>
          <p:cNvSpPr txBox="1"/>
          <p:nvPr/>
        </p:nvSpPr>
        <p:spPr>
          <a:xfrm>
            <a:off x="8686800" y="1949557"/>
            <a:ext cx="2754601" cy="1015663"/>
          </a:xfrm>
          <a:prstGeom prst="rect">
            <a:avLst/>
          </a:prstGeom>
          <a:noFill/>
        </p:spPr>
        <p:txBody>
          <a:bodyPr wrap="square" rtlCol="0">
            <a:spAutoFit/>
          </a:bodyPr>
          <a:lstStyle/>
          <a:p>
            <a:r>
              <a:rPr kumimoji="1" lang="en-US" altLang="ja-JP" sz="6000" b="1" dirty="0"/>
              <a:t>7200m</a:t>
            </a:r>
            <a:endParaRPr kumimoji="1" lang="ja-JP" altLang="en-US" sz="6000" b="1" dirty="0"/>
          </a:p>
        </p:txBody>
      </p:sp>
      <p:sp>
        <p:nvSpPr>
          <p:cNvPr id="16" name="矢印: 右 15">
            <a:extLst>
              <a:ext uri="{FF2B5EF4-FFF2-40B4-BE49-F238E27FC236}">
                <a16:creationId xmlns:a16="http://schemas.microsoft.com/office/drawing/2014/main" id="{932AF1BF-09DB-47F4-A97D-A7393BB80393}"/>
              </a:ext>
            </a:extLst>
          </p:cNvPr>
          <p:cNvSpPr/>
          <p:nvPr/>
        </p:nvSpPr>
        <p:spPr>
          <a:xfrm rot="10800000">
            <a:off x="3393693" y="2160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1BD4790-94B8-49A1-9076-50616024D434}"/>
              </a:ext>
            </a:extLst>
          </p:cNvPr>
          <p:cNvSpPr/>
          <p:nvPr/>
        </p:nvSpPr>
        <p:spPr>
          <a:xfrm rot="10800000">
            <a:off x="7528278" y="2160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9642B0C-D4C4-4084-A04B-D88307262791}"/>
              </a:ext>
            </a:extLst>
          </p:cNvPr>
          <p:cNvSpPr/>
          <p:nvPr/>
        </p:nvSpPr>
        <p:spPr>
          <a:xfrm rot="10800000">
            <a:off x="3393693" y="33062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58C7CF4A-6586-476E-BD6C-C9335FF372D2}"/>
              </a:ext>
            </a:extLst>
          </p:cNvPr>
          <p:cNvSpPr/>
          <p:nvPr/>
        </p:nvSpPr>
        <p:spPr>
          <a:xfrm rot="10800000">
            <a:off x="7528278" y="33062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9B6F4E4-A087-4209-8A6D-BD12F07DE5C2}"/>
              </a:ext>
            </a:extLst>
          </p:cNvPr>
          <p:cNvSpPr txBox="1"/>
          <p:nvPr/>
        </p:nvSpPr>
        <p:spPr>
          <a:xfrm>
            <a:off x="2898094" y="21670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1" name="テキスト ボックス 20">
            <a:extLst>
              <a:ext uri="{FF2B5EF4-FFF2-40B4-BE49-F238E27FC236}">
                <a16:creationId xmlns:a16="http://schemas.microsoft.com/office/drawing/2014/main" id="{139B1456-3935-4E95-944A-EDFFE328F135}"/>
              </a:ext>
            </a:extLst>
          </p:cNvPr>
          <p:cNvSpPr txBox="1"/>
          <p:nvPr/>
        </p:nvSpPr>
        <p:spPr>
          <a:xfrm>
            <a:off x="7081273" y="20022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2" name="テキスト ボックス 21">
            <a:extLst>
              <a:ext uri="{FF2B5EF4-FFF2-40B4-BE49-F238E27FC236}">
                <a16:creationId xmlns:a16="http://schemas.microsoft.com/office/drawing/2014/main" id="{9A4452B4-1285-408F-B0E5-7B4E565F4AA3}"/>
              </a:ext>
            </a:extLst>
          </p:cNvPr>
          <p:cNvSpPr txBox="1"/>
          <p:nvPr/>
        </p:nvSpPr>
        <p:spPr>
          <a:xfrm>
            <a:off x="2839390" y="396086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
        <p:nvSpPr>
          <p:cNvPr id="23" name="テキスト ボックス 22">
            <a:extLst>
              <a:ext uri="{FF2B5EF4-FFF2-40B4-BE49-F238E27FC236}">
                <a16:creationId xmlns:a16="http://schemas.microsoft.com/office/drawing/2014/main" id="{39C7D242-9553-4928-943C-FDC8E522980B}"/>
              </a:ext>
            </a:extLst>
          </p:cNvPr>
          <p:cNvSpPr txBox="1"/>
          <p:nvPr/>
        </p:nvSpPr>
        <p:spPr>
          <a:xfrm>
            <a:off x="7022569" y="3944388"/>
            <a:ext cx="1903685" cy="1015663"/>
          </a:xfrm>
          <a:prstGeom prst="rect">
            <a:avLst/>
          </a:prstGeom>
          <a:noFill/>
        </p:spPr>
        <p:txBody>
          <a:bodyPr wrap="square" rtlCol="0">
            <a:spAutoFit/>
          </a:bodyPr>
          <a:lstStyle/>
          <a:p>
            <a:r>
              <a:rPr lang="en-US" altLang="ja-JP" sz="6000" b="1" dirty="0"/>
              <a:t>÷60</a:t>
            </a:r>
            <a:r>
              <a:rPr kumimoji="1" lang="ja-JP" altLang="en-US" sz="6000" b="1" dirty="0"/>
              <a:t>　</a:t>
            </a:r>
          </a:p>
        </p:txBody>
      </p:sp>
    </p:spTree>
    <p:extLst>
      <p:ext uri="{BB962C8B-B14F-4D97-AF65-F5344CB8AC3E}">
        <p14:creationId xmlns:p14="http://schemas.microsoft.com/office/powerpoint/2010/main" val="210657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6" grpId="0"/>
      <p:bldP spid="10" grpId="0"/>
      <p:bldP spid="11" grpId="0"/>
      <p:bldP spid="3" grpId="0" animBg="1"/>
      <p:bldP spid="12" grpId="0" animBg="1"/>
      <p:bldP spid="13" grpId="0"/>
      <p:bldP spid="14" grpId="0"/>
      <p:bldP spid="15" grpId="0"/>
      <p:bldP spid="16" grpId="0" animBg="1"/>
      <p:bldP spid="18" grpId="0" animBg="1"/>
      <p:bldP spid="19" grpId="0" animBg="1"/>
      <p:bldP spid="20" grpId="0"/>
      <p:bldP spid="21" grpId="0"/>
      <p:bldP spid="22" grpId="0"/>
      <p:bldP spid="2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3672E16-6167-416D-85E6-0412352E136F}"/>
              </a:ext>
            </a:extLst>
          </p:cNvPr>
          <p:cNvSpPr txBox="1"/>
          <p:nvPr/>
        </p:nvSpPr>
        <p:spPr>
          <a:xfrm>
            <a:off x="939890" y="758100"/>
            <a:ext cx="2318213" cy="1446550"/>
          </a:xfrm>
          <a:prstGeom prst="rect">
            <a:avLst/>
          </a:prstGeom>
          <a:noFill/>
        </p:spPr>
        <p:txBody>
          <a:bodyPr wrap="square" rtlCol="0">
            <a:spAutoFit/>
          </a:bodyPr>
          <a:lstStyle/>
          <a:p>
            <a:r>
              <a:rPr lang="ja-JP" altLang="en-US" sz="4400" b="1" dirty="0"/>
              <a:t>飛行機</a:t>
            </a:r>
            <a:endParaRPr lang="en-US" altLang="ja-JP" sz="4400" b="1" dirty="0"/>
          </a:p>
          <a:p>
            <a:r>
              <a:rPr kumimoji="1" lang="ja-JP" altLang="en-US" sz="4400" b="1" dirty="0"/>
              <a:t>旅客機</a:t>
            </a:r>
          </a:p>
        </p:txBody>
      </p:sp>
      <p:sp>
        <p:nvSpPr>
          <p:cNvPr id="4" name="テキスト ボックス 3">
            <a:extLst>
              <a:ext uri="{FF2B5EF4-FFF2-40B4-BE49-F238E27FC236}">
                <a16:creationId xmlns:a16="http://schemas.microsoft.com/office/drawing/2014/main" id="{37D16B20-0ACD-4A73-9A88-B7A277937C9B}"/>
              </a:ext>
            </a:extLst>
          </p:cNvPr>
          <p:cNvSpPr txBox="1"/>
          <p:nvPr/>
        </p:nvSpPr>
        <p:spPr>
          <a:xfrm>
            <a:off x="4527374" y="758098"/>
            <a:ext cx="2318214" cy="1446550"/>
          </a:xfrm>
          <a:prstGeom prst="rect">
            <a:avLst/>
          </a:prstGeom>
          <a:noFill/>
        </p:spPr>
        <p:txBody>
          <a:bodyPr wrap="square" rtlCol="0">
            <a:spAutoFit/>
          </a:bodyPr>
          <a:lstStyle/>
          <a:p>
            <a:r>
              <a:rPr kumimoji="1" lang="ja-JP" altLang="en-US" sz="4400" b="1" dirty="0"/>
              <a:t>新幹線</a:t>
            </a:r>
            <a:endParaRPr kumimoji="1" lang="en-US" altLang="ja-JP" sz="4400" b="1" dirty="0"/>
          </a:p>
          <a:p>
            <a:r>
              <a:rPr lang="ja-JP" altLang="en-US" sz="4400" b="1" dirty="0"/>
              <a:t>のぞみ</a:t>
            </a:r>
            <a:endParaRPr kumimoji="1" lang="ja-JP" altLang="en-US" sz="4400" b="1" dirty="0"/>
          </a:p>
        </p:txBody>
      </p:sp>
      <p:sp>
        <p:nvSpPr>
          <p:cNvPr id="5" name="テキスト ボックス 4">
            <a:extLst>
              <a:ext uri="{FF2B5EF4-FFF2-40B4-BE49-F238E27FC236}">
                <a16:creationId xmlns:a16="http://schemas.microsoft.com/office/drawing/2014/main" id="{6E68D970-6D94-4482-AC6F-B504B32D31A8}"/>
              </a:ext>
            </a:extLst>
          </p:cNvPr>
          <p:cNvSpPr txBox="1"/>
          <p:nvPr/>
        </p:nvSpPr>
        <p:spPr>
          <a:xfrm>
            <a:off x="8085415" y="758098"/>
            <a:ext cx="2555338" cy="1446550"/>
          </a:xfrm>
          <a:prstGeom prst="rect">
            <a:avLst/>
          </a:prstGeom>
          <a:noFill/>
        </p:spPr>
        <p:txBody>
          <a:bodyPr wrap="square" rtlCol="0">
            <a:spAutoFit/>
          </a:bodyPr>
          <a:lstStyle/>
          <a:p>
            <a:r>
              <a:rPr lang="ja-JP" altLang="en-US" sz="4400" b="1" dirty="0"/>
              <a:t>家庭用の</a:t>
            </a:r>
            <a:endParaRPr lang="en-US" altLang="ja-JP" sz="4400" b="1" dirty="0"/>
          </a:p>
          <a:p>
            <a:r>
              <a:rPr lang="ja-JP" altLang="en-US" sz="4400" b="1" dirty="0"/>
              <a:t>自動車</a:t>
            </a:r>
            <a:endParaRPr kumimoji="1" lang="ja-JP" altLang="en-US" sz="4400" b="1" dirty="0"/>
          </a:p>
        </p:txBody>
      </p:sp>
      <p:sp>
        <p:nvSpPr>
          <p:cNvPr id="6" name="テキスト ボックス 5">
            <a:extLst>
              <a:ext uri="{FF2B5EF4-FFF2-40B4-BE49-F238E27FC236}">
                <a16:creationId xmlns:a16="http://schemas.microsoft.com/office/drawing/2014/main" id="{F02E1514-FDAF-4D49-9B4B-29DE9EE9F5E6}"/>
              </a:ext>
            </a:extLst>
          </p:cNvPr>
          <p:cNvSpPr txBox="1"/>
          <p:nvPr/>
        </p:nvSpPr>
        <p:spPr>
          <a:xfrm>
            <a:off x="387438" y="177526"/>
            <a:ext cx="1880092" cy="646331"/>
          </a:xfrm>
          <a:prstGeom prst="rect">
            <a:avLst/>
          </a:prstGeom>
          <a:noFill/>
        </p:spPr>
        <p:txBody>
          <a:bodyPr wrap="square" rtlCol="0">
            <a:spAutoFit/>
          </a:bodyPr>
          <a:lstStyle/>
          <a:p>
            <a:r>
              <a:rPr lang="ja-JP" altLang="en-US" sz="3600" b="1" dirty="0"/>
              <a:t>速さ</a:t>
            </a:r>
            <a:endParaRPr kumimoji="1" lang="ja-JP" altLang="en-US" sz="3600" b="1" dirty="0"/>
          </a:p>
        </p:txBody>
      </p:sp>
      <p:sp>
        <p:nvSpPr>
          <p:cNvPr id="11" name="テキスト ボックス 10">
            <a:extLst>
              <a:ext uri="{FF2B5EF4-FFF2-40B4-BE49-F238E27FC236}">
                <a16:creationId xmlns:a16="http://schemas.microsoft.com/office/drawing/2014/main" id="{8E7DB60E-CF70-4B43-B4FB-8D82BD75B924}"/>
              </a:ext>
            </a:extLst>
          </p:cNvPr>
          <p:cNvSpPr txBox="1"/>
          <p:nvPr/>
        </p:nvSpPr>
        <p:spPr>
          <a:xfrm>
            <a:off x="108680" y="4399582"/>
            <a:ext cx="3927588" cy="769441"/>
          </a:xfrm>
          <a:prstGeom prst="rect">
            <a:avLst/>
          </a:prstGeom>
          <a:noFill/>
        </p:spPr>
        <p:txBody>
          <a:bodyPr wrap="square" rtlCol="0">
            <a:spAutoFit/>
          </a:bodyPr>
          <a:lstStyle/>
          <a:p>
            <a:r>
              <a:rPr lang="ja-JP" altLang="en-US" sz="4400" b="1" dirty="0"/>
              <a:t>時速 </a:t>
            </a:r>
            <a:r>
              <a:rPr lang="en-US" altLang="ja-JP" sz="4400" b="1" dirty="0"/>
              <a:t>1080km</a:t>
            </a:r>
          </a:p>
        </p:txBody>
      </p:sp>
      <p:sp>
        <p:nvSpPr>
          <p:cNvPr id="12" name="テキスト ボックス 11">
            <a:extLst>
              <a:ext uri="{FF2B5EF4-FFF2-40B4-BE49-F238E27FC236}">
                <a16:creationId xmlns:a16="http://schemas.microsoft.com/office/drawing/2014/main" id="{DAEA6299-341D-4352-8A3D-31B81E2DD474}"/>
              </a:ext>
            </a:extLst>
          </p:cNvPr>
          <p:cNvSpPr txBox="1"/>
          <p:nvPr/>
        </p:nvSpPr>
        <p:spPr>
          <a:xfrm>
            <a:off x="135202" y="3299133"/>
            <a:ext cx="3927588" cy="769441"/>
          </a:xfrm>
          <a:prstGeom prst="rect">
            <a:avLst/>
          </a:prstGeom>
          <a:noFill/>
        </p:spPr>
        <p:txBody>
          <a:bodyPr wrap="square" rtlCol="0">
            <a:spAutoFit/>
          </a:bodyPr>
          <a:lstStyle/>
          <a:p>
            <a:r>
              <a:rPr lang="ja-JP" altLang="en-US" sz="4400" b="1" dirty="0"/>
              <a:t>分速 </a:t>
            </a:r>
            <a:r>
              <a:rPr lang="en-US" altLang="ja-JP" sz="4400" b="1" dirty="0"/>
              <a:t>18km</a:t>
            </a:r>
          </a:p>
        </p:txBody>
      </p:sp>
      <p:sp>
        <p:nvSpPr>
          <p:cNvPr id="13" name="テキスト ボックス 12">
            <a:extLst>
              <a:ext uri="{FF2B5EF4-FFF2-40B4-BE49-F238E27FC236}">
                <a16:creationId xmlns:a16="http://schemas.microsoft.com/office/drawing/2014/main" id="{C8D1435F-B529-45B5-9509-53A9E4E432E8}"/>
              </a:ext>
            </a:extLst>
          </p:cNvPr>
          <p:cNvSpPr txBox="1"/>
          <p:nvPr/>
        </p:nvSpPr>
        <p:spPr>
          <a:xfrm>
            <a:off x="178998" y="2281017"/>
            <a:ext cx="3927588" cy="769441"/>
          </a:xfrm>
          <a:prstGeom prst="rect">
            <a:avLst/>
          </a:prstGeom>
          <a:noFill/>
        </p:spPr>
        <p:txBody>
          <a:bodyPr wrap="square" rtlCol="0">
            <a:spAutoFit/>
          </a:bodyPr>
          <a:lstStyle/>
          <a:p>
            <a:r>
              <a:rPr lang="ja-JP" altLang="en-US" sz="4400" b="1" dirty="0"/>
              <a:t>秒速 </a:t>
            </a:r>
            <a:r>
              <a:rPr lang="en-US" altLang="ja-JP" sz="4400" b="1" dirty="0"/>
              <a:t>300m</a:t>
            </a:r>
          </a:p>
        </p:txBody>
      </p:sp>
      <p:sp>
        <p:nvSpPr>
          <p:cNvPr id="15" name="テキスト ボックス 14">
            <a:extLst>
              <a:ext uri="{FF2B5EF4-FFF2-40B4-BE49-F238E27FC236}">
                <a16:creationId xmlns:a16="http://schemas.microsoft.com/office/drawing/2014/main" id="{43216263-84B5-4BB0-BCF8-D43AE99A91F2}"/>
              </a:ext>
            </a:extLst>
          </p:cNvPr>
          <p:cNvSpPr txBox="1"/>
          <p:nvPr/>
        </p:nvSpPr>
        <p:spPr>
          <a:xfrm>
            <a:off x="4157827" y="3299133"/>
            <a:ext cx="3927588" cy="769441"/>
          </a:xfrm>
          <a:prstGeom prst="rect">
            <a:avLst/>
          </a:prstGeom>
          <a:noFill/>
        </p:spPr>
        <p:txBody>
          <a:bodyPr wrap="square" rtlCol="0">
            <a:spAutoFit/>
          </a:bodyPr>
          <a:lstStyle/>
          <a:p>
            <a:r>
              <a:rPr lang="ja-JP" altLang="en-US" sz="4400" b="1" dirty="0"/>
              <a:t>分速 </a:t>
            </a:r>
            <a:r>
              <a:rPr lang="en-US" altLang="ja-JP" sz="4400" b="1" dirty="0"/>
              <a:t>4.8km</a:t>
            </a:r>
          </a:p>
        </p:txBody>
      </p:sp>
      <p:sp>
        <p:nvSpPr>
          <p:cNvPr id="16" name="テキスト ボックス 15">
            <a:extLst>
              <a:ext uri="{FF2B5EF4-FFF2-40B4-BE49-F238E27FC236}">
                <a16:creationId xmlns:a16="http://schemas.microsoft.com/office/drawing/2014/main" id="{DC0F7DC5-22D3-4556-A981-A5816065A9AA}"/>
              </a:ext>
            </a:extLst>
          </p:cNvPr>
          <p:cNvSpPr txBox="1"/>
          <p:nvPr/>
        </p:nvSpPr>
        <p:spPr>
          <a:xfrm>
            <a:off x="4156024" y="2307481"/>
            <a:ext cx="3927588" cy="769441"/>
          </a:xfrm>
          <a:prstGeom prst="rect">
            <a:avLst/>
          </a:prstGeom>
          <a:noFill/>
        </p:spPr>
        <p:txBody>
          <a:bodyPr wrap="square" rtlCol="0">
            <a:spAutoFit/>
          </a:bodyPr>
          <a:lstStyle/>
          <a:p>
            <a:r>
              <a:rPr lang="ja-JP" altLang="en-US" sz="4400" b="1" dirty="0"/>
              <a:t>秒速 </a:t>
            </a:r>
            <a:r>
              <a:rPr lang="en-US" altLang="ja-JP" sz="4400" b="1" dirty="0"/>
              <a:t>80m</a:t>
            </a:r>
          </a:p>
        </p:txBody>
      </p:sp>
      <p:sp>
        <p:nvSpPr>
          <p:cNvPr id="17" name="テキスト ボックス 16">
            <a:extLst>
              <a:ext uri="{FF2B5EF4-FFF2-40B4-BE49-F238E27FC236}">
                <a16:creationId xmlns:a16="http://schemas.microsoft.com/office/drawing/2014/main" id="{B3868635-1DC6-4ADE-83BD-ECE28FAB437D}"/>
              </a:ext>
            </a:extLst>
          </p:cNvPr>
          <p:cNvSpPr txBox="1"/>
          <p:nvPr/>
        </p:nvSpPr>
        <p:spPr>
          <a:xfrm>
            <a:off x="7957070" y="4335259"/>
            <a:ext cx="1371568" cy="769441"/>
          </a:xfrm>
          <a:prstGeom prst="rect">
            <a:avLst/>
          </a:prstGeom>
          <a:noFill/>
        </p:spPr>
        <p:txBody>
          <a:bodyPr wrap="square" rtlCol="0">
            <a:spAutoFit/>
          </a:bodyPr>
          <a:lstStyle/>
          <a:p>
            <a:r>
              <a:rPr lang="ja-JP" altLang="en-US" sz="4400" b="1" dirty="0"/>
              <a:t>時速</a:t>
            </a:r>
            <a:endParaRPr lang="en-US" altLang="ja-JP" sz="4400" b="1" dirty="0"/>
          </a:p>
        </p:txBody>
      </p:sp>
      <p:sp>
        <p:nvSpPr>
          <p:cNvPr id="18" name="テキスト ボックス 17">
            <a:extLst>
              <a:ext uri="{FF2B5EF4-FFF2-40B4-BE49-F238E27FC236}">
                <a16:creationId xmlns:a16="http://schemas.microsoft.com/office/drawing/2014/main" id="{3827F118-EF79-49CA-90C3-DD3D89C52821}"/>
              </a:ext>
            </a:extLst>
          </p:cNvPr>
          <p:cNvSpPr txBox="1"/>
          <p:nvPr/>
        </p:nvSpPr>
        <p:spPr>
          <a:xfrm>
            <a:off x="7957070" y="3299133"/>
            <a:ext cx="3927588" cy="769441"/>
          </a:xfrm>
          <a:prstGeom prst="rect">
            <a:avLst/>
          </a:prstGeom>
          <a:noFill/>
        </p:spPr>
        <p:txBody>
          <a:bodyPr wrap="square" rtlCol="0">
            <a:spAutoFit/>
          </a:bodyPr>
          <a:lstStyle/>
          <a:p>
            <a:r>
              <a:rPr lang="ja-JP" altLang="en-US" sz="4400" b="1" dirty="0"/>
              <a:t>分速 </a:t>
            </a:r>
            <a:r>
              <a:rPr lang="en-US" altLang="ja-JP" sz="4400" b="1" dirty="0"/>
              <a:t>0.9km</a:t>
            </a:r>
          </a:p>
        </p:txBody>
      </p:sp>
      <p:sp>
        <p:nvSpPr>
          <p:cNvPr id="19" name="テキスト ボックス 18">
            <a:extLst>
              <a:ext uri="{FF2B5EF4-FFF2-40B4-BE49-F238E27FC236}">
                <a16:creationId xmlns:a16="http://schemas.microsoft.com/office/drawing/2014/main" id="{365D0F71-F29F-410D-B966-12D0AFF457A6}"/>
              </a:ext>
            </a:extLst>
          </p:cNvPr>
          <p:cNvSpPr txBox="1"/>
          <p:nvPr/>
        </p:nvSpPr>
        <p:spPr>
          <a:xfrm>
            <a:off x="7859793" y="2296701"/>
            <a:ext cx="3927588" cy="769441"/>
          </a:xfrm>
          <a:prstGeom prst="rect">
            <a:avLst/>
          </a:prstGeom>
          <a:noFill/>
        </p:spPr>
        <p:txBody>
          <a:bodyPr wrap="square" rtlCol="0">
            <a:spAutoFit/>
          </a:bodyPr>
          <a:lstStyle/>
          <a:p>
            <a:r>
              <a:rPr lang="ja-JP" altLang="en-US" sz="4400" b="1" dirty="0"/>
              <a:t>秒速 </a:t>
            </a:r>
            <a:r>
              <a:rPr lang="en-US" altLang="ja-JP" sz="4400" b="1" dirty="0"/>
              <a:t>15m</a:t>
            </a:r>
          </a:p>
        </p:txBody>
      </p:sp>
      <p:pic>
        <p:nvPicPr>
          <p:cNvPr id="8" name="図 7">
            <a:extLst>
              <a:ext uri="{FF2B5EF4-FFF2-40B4-BE49-F238E27FC236}">
                <a16:creationId xmlns:a16="http://schemas.microsoft.com/office/drawing/2014/main" id="{1AB32EA8-8D5D-4C5F-8CE1-C27AE4B59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520" y="5389478"/>
            <a:ext cx="2070135" cy="993939"/>
          </a:xfrm>
          <a:prstGeom prst="rect">
            <a:avLst/>
          </a:prstGeom>
        </p:spPr>
      </p:pic>
      <p:pic>
        <p:nvPicPr>
          <p:cNvPr id="23" name="図 22">
            <a:extLst>
              <a:ext uri="{FF2B5EF4-FFF2-40B4-BE49-F238E27FC236}">
                <a16:creationId xmlns:a16="http://schemas.microsoft.com/office/drawing/2014/main" id="{0FE04E5E-883E-4829-9783-D85F155F2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941" y="5565308"/>
            <a:ext cx="4451129" cy="769441"/>
          </a:xfrm>
          <a:prstGeom prst="rect">
            <a:avLst/>
          </a:prstGeom>
        </p:spPr>
      </p:pic>
      <p:pic>
        <p:nvPicPr>
          <p:cNvPr id="25" name="図 24">
            <a:extLst>
              <a:ext uri="{FF2B5EF4-FFF2-40B4-BE49-F238E27FC236}">
                <a16:creationId xmlns:a16="http://schemas.microsoft.com/office/drawing/2014/main" id="{5BBB1956-3A80-4147-B0BA-0FB3512B7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80" y="5516642"/>
            <a:ext cx="3190875" cy="866775"/>
          </a:xfrm>
          <a:prstGeom prst="rect">
            <a:avLst/>
          </a:prstGeom>
        </p:spPr>
      </p:pic>
      <p:sp>
        <p:nvSpPr>
          <p:cNvPr id="20" name="テキスト ボックス 19">
            <a:extLst>
              <a:ext uri="{FF2B5EF4-FFF2-40B4-BE49-F238E27FC236}">
                <a16:creationId xmlns:a16="http://schemas.microsoft.com/office/drawing/2014/main" id="{46ABB91B-B6CF-4B61-BEC5-057E1F9026BA}"/>
              </a:ext>
            </a:extLst>
          </p:cNvPr>
          <p:cNvSpPr txBox="1"/>
          <p:nvPr/>
        </p:nvSpPr>
        <p:spPr>
          <a:xfrm>
            <a:off x="9340360" y="4367051"/>
            <a:ext cx="1922585" cy="769441"/>
          </a:xfrm>
          <a:prstGeom prst="rect">
            <a:avLst/>
          </a:prstGeom>
          <a:noFill/>
        </p:spPr>
        <p:txBody>
          <a:bodyPr wrap="square" rtlCol="0">
            <a:spAutoFit/>
          </a:bodyPr>
          <a:lstStyle/>
          <a:p>
            <a:r>
              <a:rPr lang="en-US" altLang="ja-JP" sz="4400" b="1" dirty="0"/>
              <a:t>54km</a:t>
            </a:r>
          </a:p>
        </p:txBody>
      </p:sp>
      <p:sp>
        <p:nvSpPr>
          <p:cNvPr id="21" name="テキスト ボックス 20">
            <a:extLst>
              <a:ext uri="{FF2B5EF4-FFF2-40B4-BE49-F238E27FC236}">
                <a16:creationId xmlns:a16="http://schemas.microsoft.com/office/drawing/2014/main" id="{59E5B1E1-88A9-4D95-AC37-0282A812445A}"/>
              </a:ext>
            </a:extLst>
          </p:cNvPr>
          <p:cNvSpPr txBox="1"/>
          <p:nvPr/>
        </p:nvSpPr>
        <p:spPr>
          <a:xfrm>
            <a:off x="4182332" y="4398039"/>
            <a:ext cx="1371568" cy="769441"/>
          </a:xfrm>
          <a:prstGeom prst="rect">
            <a:avLst/>
          </a:prstGeom>
          <a:noFill/>
        </p:spPr>
        <p:txBody>
          <a:bodyPr wrap="square" rtlCol="0">
            <a:spAutoFit/>
          </a:bodyPr>
          <a:lstStyle/>
          <a:p>
            <a:r>
              <a:rPr lang="ja-JP" altLang="en-US" sz="4400" b="1" dirty="0"/>
              <a:t>時速</a:t>
            </a:r>
            <a:endParaRPr lang="en-US" altLang="ja-JP" sz="4400" b="1" dirty="0"/>
          </a:p>
        </p:txBody>
      </p:sp>
      <p:sp>
        <p:nvSpPr>
          <p:cNvPr id="22" name="テキスト ボックス 21">
            <a:extLst>
              <a:ext uri="{FF2B5EF4-FFF2-40B4-BE49-F238E27FC236}">
                <a16:creationId xmlns:a16="http://schemas.microsoft.com/office/drawing/2014/main" id="{446E64A2-77C4-4EC4-B5E6-AA8AD29DF1C6}"/>
              </a:ext>
            </a:extLst>
          </p:cNvPr>
          <p:cNvSpPr txBox="1"/>
          <p:nvPr/>
        </p:nvSpPr>
        <p:spPr>
          <a:xfrm>
            <a:off x="5460114" y="4398038"/>
            <a:ext cx="2127647" cy="769441"/>
          </a:xfrm>
          <a:prstGeom prst="rect">
            <a:avLst/>
          </a:prstGeom>
          <a:noFill/>
        </p:spPr>
        <p:txBody>
          <a:bodyPr wrap="square" rtlCol="0">
            <a:spAutoFit/>
          </a:bodyPr>
          <a:lstStyle/>
          <a:p>
            <a:r>
              <a:rPr lang="en-US" altLang="ja-JP" sz="4400" b="1" dirty="0"/>
              <a:t>288km</a:t>
            </a:r>
          </a:p>
        </p:txBody>
      </p:sp>
    </p:spTree>
    <p:extLst>
      <p:ext uri="{BB962C8B-B14F-4D97-AF65-F5344CB8AC3E}">
        <p14:creationId xmlns:p14="http://schemas.microsoft.com/office/powerpoint/2010/main" val="23951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p:bldP spid="12" grpId="0"/>
      <p:bldP spid="13" grpId="0"/>
      <p:bldP spid="15" grpId="0"/>
      <p:bldP spid="16" grpId="0"/>
      <p:bldP spid="17" grpId="0"/>
      <p:bldP spid="18" grpId="0"/>
      <p:bldP spid="19" grpId="0"/>
      <p:bldP spid="20" grpId="0"/>
      <p:bldP spid="21"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35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覆い, 多い, 異なる, 記号 が含まれている画像&#10;&#10;自動的に生成された説明">
            <a:extLst>
              <a:ext uri="{FF2B5EF4-FFF2-40B4-BE49-F238E27FC236}">
                <a16:creationId xmlns:a16="http://schemas.microsoft.com/office/drawing/2014/main" id="{85C077D6-F6E7-432E-9EA5-7A55D6EFE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584" y="936896"/>
            <a:ext cx="2052943" cy="2052943"/>
          </a:xfrm>
          <a:prstGeom prst="rect">
            <a:avLst/>
          </a:prstGeom>
        </p:spPr>
      </p:pic>
      <p:sp>
        <p:nvSpPr>
          <p:cNvPr id="7" name="テキスト ボックス 6">
            <a:extLst>
              <a:ext uri="{FF2B5EF4-FFF2-40B4-BE49-F238E27FC236}">
                <a16:creationId xmlns:a16="http://schemas.microsoft.com/office/drawing/2014/main" id="{3BA6B9FA-2F42-4798-890B-03AC9ABEA55A}"/>
              </a:ext>
            </a:extLst>
          </p:cNvPr>
          <p:cNvSpPr txBox="1"/>
          <p:nvPr/>
        </p:nvSpPr>
        <p:spPr>
          <a:xfrm>
            <a:off x="343136" y="2885701"/>
            <a:ext cx="5084467" cy="1569660"/>
          </a:xfrm>
          <a:prstGeom prst="rect">
            <a:avLst/>
          </a:prstGeom>
          <a:noFill/>
        </p:spPr>
        <p:txBody>
          <a:bodyPr wrap="square" rtlCol="0">
            <a:spAutoFit/>
          </a:bodyPr>
          <a:lstStyle/>
          <a:p>
            <a:r>
              <a:rPr lang="en-US" altLang="ja-JP" sz="4800" b="1" dirty="0"/>
              <a:t>14</a:t>
            </a:r>
            <a:r>
              <a:rPr kumimoji="1" lang="ja-JP" altLang="en-US" sz="4800" b="1" dirty="0"/>
              <a:t>本　</a:t>
            </a:r>
            <a:r>
              <a:rPr kumimoji="1" lang="en-US" altLang="ja-JP" sz="4800" b="1" dirty="0"/>
              <a:t>210</a:t>
            </a:r>
            <a:r>
              <a:rPr kumimoji="1" lang="ja-JP" altLang="en-US" sz="4800" b="1" dirty="0"/>
              <a:t>円の</a:t>
            </a:r>
            <a:endParaRPr kumimoji="1" lang="en-US" altLang="ja-JP" sz="4800" b="1" dirty="0"/>
          </a:p>
          <a:p>
            <a:r>
              <a:rPr kumimoji="1" lang="ja-JP" altLang="en-US" sz="4800" b="1" dirty="0"/>
              <a:t>　　うまいぼう</a:t>
            </a:r>
          </a:p>
        </p:txBody>
      </p:sp>
      <p:sp>
        <p:nvSpPr>
          <p:cNvPr id="8" name="テキスト ボックス 7">
            <a:extLst>
              <a:ext uri="{FF2B5EF4-FFF2-40B4-BE49-F238E27FC236}">
                <a16:creationId xmlns:a16="http://schemas.microsoft.com/office/drawing/2014/main" id="{C54BC589-1A6D-4190-9FF1-7D658885D612}"/>
              </a:ext>
            </a:extLst>
          </p:cNvPr>
          <p:cNvSpPr txBox="1"/>
          <p:nvPr/>
        </p:nvSpPr>
        <p:spPr>
          <a:xfrm>
            <a:off x="5696035" y="2966131"/>
            <a:ext cx="5374391" cy="1569660"/>
          </a:xfrm>
          <a:prstGeom prst="rect">
            <a:avLst/>
          </a:prstGeom>
          <a:noFill/>
        </p:spPr>
        <p:txBody>
          <a:bodyPr wrap="square" rtlCol="0">
            <a:spAutoFit/>
          </a:bodyPr>
          <a:lstStyle/>
          <a:p>
            <a:r>
              <a:rPr lang="en-US" altLang="ja-JP" sz="4800" b="1" dirty="0"/>
              <a:t>360</a:t>
            </a:r>
            <a:r>
              <a:rPr kumimoji="1" lang="ja-JP" altLang="en-US" sz="4800" b="1" dirty="0"/>
              <a:t>本　</a:t>
            </a:r>
            <a:r>
              <a:rPr kumimoji="1" lang="en-US" altLang="ja-JP" sz="4800" b="1" dirty="0"/>
              <a:t>4320</a:t>
            </a:r>
            <a:r>
              <a:rPr kumimoji="1" lang="ja-JP" altLang="en-US" sz="4800" b="1" dirty="0"/>
              <a:t>円の</a:t>
            </a:r>
            <a:endParaRPr kumimoji="1" lang="en-US" altLang="ja-JP" sz="4800" b="1" dirty="0"/>
          </a:p>
          <a:p>
            <a:r>
              <a:rPr lang="ja-JP" altLang="en-US" sz="4800" b="1" dirty="0"/>
              <a:t>　　　</a:t>
            </a:r>
            <a:r>
              <a:rPr kumimoji="1" lang="ja-JP" altLang="en-US" sz="4800" b="1" dirty="0"/>
              <a:t>うまいぼう</a:t>
            </a:r>
          </a:p>
        </p:txBody>
      </p:sp>
      <p:sp>
        <p:nvSpPr>
          <p:cNvPr id="2" name="矢印: 右 1">
            <a:extLst>
              <a:ext uri="{FF2B5EF4-FFF2-40B4-BE49-F238E27FC236}">
                <a16:creationId xmlns:a16="http://schemas.microsoft.com/office/drawing/2014/main" id="{8E484BFE-B1CC-4BBA-A9DF-887AC8404D21}"/>
              </a:ext>
            </a:extLst>
          </p:cNvPr>
          <p:cNvSpPr/>
          <p:nvPr/>
        </p:nvSpPr>
        <p:spPr>
          <a:xfrm rot="5400000">
            <a:off x="629353" y="38753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B9905DD-0C85-4F7E-ADC6-693E8F943A39}"/>
              </a:ext>
            </a:extLst>
          </p:cNvPr>
          <p:cNvSpPr txBox="1"/>
          <p:nvPr/>
        </p:nvSpPr>
        <p:spPr>
          <a:xfrm>
            <a:off x="463859" y="5328665"/>
            <a:ext cx="3535385" cy="830997"/>
          </a:xfrm>
          <a:prstGeom prst="rect">
            <a:avLst/>
          </a:prstGeom>
          <a:noFill/>
        </p:spPr>
        <p:txBody>
          <a:bodyPr wrap="square" rtlCol="0">
            <a:spAutoFit/>
          </a:bodyPr>
          <a:lstStyle/>
          <a:p>
            <a:r>
              <a:rPr lang="en-US" altLang="ja-JP" sz="4800" b="1" dirty="0"/>
              <a:t>1</a:t>
            </a:r>
            <a:r>
              <a:rPr kumimoji="1" lang="ja-JP" altLang="en-US" sz="4800" b="1" dirty="0"/>
              <a:t>本　</a:t>
            </a:r>
            <a:r>
              <a:rPr kumimoji="1" lang="en-US" altLang="ja-JP" sz="4800" b="1" dirty="0"/>
              <a:t>15</a:t>
            </a:r>
            <a:r>
              <a:rPr kumimoji="1" lang="ja-JP" altLang="en-US" sz="4800" b="1" dirty="0"/>
              <a:t>円</a:t>
            </a:r>
          </a:p>
        </p:txBody>
      </p:sp>
      <p:sp>
        <p:nvSpPr>
          <p:cNvPr id="15" name="テキスト ボックス 14">
            <a:extLst>
              <a:ext uri="{FF2B5EF4-FFF2-40B4-BE49-F238E27FC236}">
                <a16:creationId xmlns:a16="http://schemas.microsoft.com/office/drawing/2014/main" id="{FBEDA901-82F0-443F-A934-EB47514C5B75}"/>
              </a:ext>
            </a:extLst>
          </p:cNvPr>
          <p:cNvSpPr txBox="1"/>
          <p:nvPr/>
        </p:nvSpPr>
        <p:spPr>
          <a:xfrm>
            <a:off x="5781293" y="5328665"/>
            <a:ext cx="3270234" cy="830997"/>
          </a:xfrm>
          <a:prstGeom prst="rect">
            <a:avLst/>
          </a:prstGeom>
          <a:noFill/>
        </p:spPr>
        <p:txBody>
          <a:bodyPr wrap="square" rtlCol="0">
            <a:spAutoFit/>
          </a:bodyPr>
          <a:lstStyle/>
          <a:p>
            <a:r>
              <a:rPr kumimoji="1" lang="en-US" altLang="ja-JP" sz="4800" b="1" dirty="0"/>
              <a:t>1</a:t>
            </a:r>
            <a:r>
              <a:rPr kumimoji="1" lang="ja-JP" altLang="en-US" sz="4800" b="1" dirty="0"/>
              <a:t>本　</a:t>
            </a:r>
            <a:r>
              <a:rPr kumimoji="1" lang="en-US" altLang="ja-JP" sz="4800" b="1" dirty="0"/>
              <a:t>12</a:t>
            </a:r>
            <a:r>
              <a:rPr kumimoji="1" lang="ja-JP" altLang="en-US" sz="4800" b="1" dirty="0"/>
              <a:t>円</a:t>
            </a:r>
          </a:p>
        </p:txBody>
      </p:sp>
      <p:sp>
        <p:nvSpPr>
          <p:cNvPr id="17" name="矢印: 右 16">
            <a:extLst>
              <a:ext uri="{FF2B5EF4-FFF2-40B4-BE49-F238E27FC236}">
                <a16:creationId xmlns:a16="http://schemas.microsoft.com/office/drawing/2014/main" id="{2F5DFED7-9310-464D-828F-0B36335181F2}"/>
              </a:ext>
            </a:extLst>
          </p:cNvPr>
          <p:cNvSpPr/>
          <p:nvPr/>
        </p:nvSpPr>
        <p:spPr>
          <a:xfrm rot="5400000">
            <a:off x="5948505" y="40308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8D40321-58BD-4456-9576-42EB5DEF963B}"/>
              </a:ext>
            </a:extLst>
          </p:cNvPr>
          <p:cNvSpPr txBox="1"/>
          <p:nvPr/>
        </p:nvSpPr>
        <p:spPr>
          <a:xfrm>
            <a:off x="0" y="6022143"/>
            <a:ext cx="4561952" cy="830997"/>
          </a:xfrm>
          <a:prstGeom prst="rect">
            <a:avLst/>
          </a:prstGeom>
          <a:noFill/>
        </p:spPr>
        <p:txBody>
          <a:bodyPr wrap="square" rtlCol="0">
            <a:spAutoFit/>
          </a:bodyPr>
          <a:lstStyle/>
          <a:p>
            <a:r>
              <a:rPr lang="en-US" altLang="ja-JP" sz="4800" b="1" dirty="0">
                <a:solidFill>
                  <a:srgbClr val="FF0000"/>
                </a:solidFill>
              </a:rPr>
              <a:t>1</a:t>
            </a:r>
            <a:r>
              <a:rPr lang="ja-JP" altLang="en-US" sz="4800" b="1" dirty="0">
                <a:solidFill>
                  <a:srgbClr val="FF0000"/>
                </a:solidFill>
              </a:rPr>
              <a:t>本</a:t>
            </a:r>
            <a:r>
              <a:rPr kumimoji="1" lang="ja-JP" altLang="en-US" sz="4800" b="1" dirty="0">
                <a:solidFill>
                  <a:srgbClr val="FF0000"/>
                </a:solidFill>
              </a:rPr>
              <a:t>あたり</a:t>
            </a:r>
            <a:r>
              <a:rPr kumimoji="1" lang="en-US" altLang="ja-JP" sz="4800" b="1" dirty="0">
                <a:solidFill>
                  <a:srgbClr val="FF0000"/>
                </a:solidFill>
              </a:rPr>
              <a:t>15</a:t>
            </a:r>
            <a:r>
              <a:rPr kumimoji="1" lang="ja-JP" altLang="en-US" sz="4800" b="1" dirty="0">
                <a:solidFill>
                  <a:srgbClr val="FF0000"/>
                </a:solidFill>
              </a:rPr>
              <a:t>円</a:t>
            </a:r>
            <a:endParaRPr kumimoji="1" lang="ja-JP" altLang="en-US" sz="3200" b="1" dirty="0">
              <a:solidFill>
                <a:srgbClr val="FF0000"/>
              </a:solidFill>
            </a:endParaRPr>
          </a:p>
        </p:txBody>
      </p:sp>
      <p:sp>
        <p:nvSpPr>
          <p:cNvPr id="14" name="テキスト ボックス 13">
            <a:extLst>
              <a:ext uri="{FF2B5EF4-FFF2-40B4-BE49-F238E27FC236}">
                <a16:creationId xmlns:a16="http://schemas.microsoft.com/office/drawing/2014/main" id="{B9623793-1A5F-45B6-B386-EDD5DDB65AC5}"/>
              </a:ext>
            </a:extLst>
          </p:cNvPr>
          <p:cNvSpPr txBox="1"/>
          <p:nvPr/>
        </p:nvSpPr>
        <p:spPr>
          <a:xfrm>
            <a:off x="2222034" y="791082"/>
            <a:ext cx="4772276" cy="1015663"/>
          </a:xfrm>
          <a:prstGeom prst="rect">
            <a:avLst/>
          </a:prstGeom>
          <a:noFill/>
        </p:spPr>
        <p:txBody>
          <a:bodyPr wrap="square" rtlCol="0">
            <a:spAutoFit/>
          </a:bodyPr>
          <a:lstStyle/>
          <a:p>
            <a:r>
              <a:rPr kumimoji="1" lang="ja-JP" altLang="en-US" sz="6000" b="1" dirty="0"/>
              <a:t>どっちが高い</a:t>
            </a:r>
            <a:endParaRPr kumimoji="1" lang="ja-JP" altLang="en-US" sz="4000" b="1" dirty="0"/>
          </a:p>
        </p:txBody>
      </p:sp>
      <p:sp>
        <p:nvSpPr>
          <p:cNvPr id="16" name="テキスト ボックス 15">
            <a:extLst>
              <a:ext uri="{FF2B5EF4-FFF2-40B4-BE49-F238E27FC236}">
                <a16:creationId xmlns:a16="http://schemas.microsoft.com/office/drawing/2014/main" id="{50B90B07-7CEF-4FFF-83C5-B8CC605EDD5B}"/>
              </a:ext>
            </a:extLst>
          </p:cNvPr>
          <p:cNvSpPr txBox="1"/>
          <p:nvPr/>
        </p:nvSpPr>
        <p:spPr>
          <a:xfrm>
            <a:off x="5697204" y="6069097"/>
            <a:ext cx="4561953" cy="830997"/>
          </a:xfrm>
          <a:prstGeom prst="rect">
            <a:avLst/>
          </a:prstGeom>
          <a:noFill/>
        </p:spPr>
        <p:txBody>
          <a:bodyPr wrap="square" rtlCol="0">
            <a:spAutoFit/>
          </a:bodyPr>
          <a:lstStyle/>
          <a:p>
            <a:r>
              <a:rPr lang="en-US" altLang="ja-JP" sz="4800" b="1" dirty="0">
                <a:solidFill>
                  <a:srgbClr val="FF0000"/>
                </a:solidFill>
              </a:rPr>
              <a:t>1</a:t>
            </a:r>
            <a:r>
              <a:rPr lang="ja-JP" altLang="en-US" sz="4800" b="1" dirty="0">
                <a:solidFill>
                  <a:srgbClr val="FF0000"/>
                </a:solidFill>
              </a:rPr>
              <a:t>本</a:t>
            </a:r>
            <a:r>
              <a:rPr kumimoji="1" lang="ja-JP" altLang="en-US" sz="4800" b="1" dirty="0">
                <a:solidFill>
                  <a:srgbClr val="FF0000"/>
                </a:solidFill>
              </a:rPr>
              <a:t>あたり</a:t>
            </a:r>
            <a:r>
              <a:rPr kumimoji="1" lang="en-US" altLang="ja-JP" sz="4800" b="1" dirty="0">
                <a:solidFill>
                  <a:srgbClr val="FF0000"/>
                </a:solidFill>
              </a:rPr>
              <a:t>12</a:t>
            </a:r>
            <a:r>
              <a:rPr kumimoji="1" lang="ja-JP" altLang="en-US" sz="4800" b="1" dirty="0">
                <a:solidFill>
                  <a:srgbClr val="FF0000"/>
                </a:solidFill>
              </a:rPr>
              <a:t>円</a:t>
            </a:r>
            <a:endParaRPr kumimoji="1" lang="ja-JP" altLang="en-US" sz="3200" b="1" dirty="0">
              <a:solidFill>
                <a:srgbClr val="FF0000"/>
              </a:solidFill>
            </a:endParaRPr>
          </a:p>
        </p:txBody>
      </p:sp>
      <p:pic>
        <p:nvPicPr>
          <p:cNvPr id="4" name="図 3" descr="カラフルな缶&#10;&#10;中程度の精度で自動的に生成された説明">
            <a:extLst>
              <a:ext uri="{FF2B5EF4-FFF2-40B4-BE49-F238E27FC236}">
                <a16:creationId xmlns:a16="http://schemas.microsoft.com/office/drawing/2014/main" id="{F41DCD06-9A04-417E-BC85-EF4381A8E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8" y="516254"/>
            <a:ext cx="2322209" cy="2322209"/>
          </a:xfrm>
          <a:prstGeom prst="rect">
            <a:avLst/>
          </a:prstGeom>
        </p:spPr>
      </p:pic>
      <p:sp>
        <p:nvSpPr>
          <p:cNvPr id="12" name="テキスト ボックス 11">
            <a:extLst>
              <a:ext uri="{FF2B5EF4-FFF2-40B4-BE49-F238E27FC236}">
                <a16:creationId xmlns:a16="http://schemas.microsoft.com/office/drawing/2014/main" id="{0EE081E8-CBB6-4B19-BA2C-CA503542E12C}"/>
              </a:ext>
            </a:extLst>
          </p:cNvPr>
          <p:cNvSpPr txBox="1"/>
          <p:nvPr/>
        </p:nvSpPr>
        <p:spPr>
          <a:xfrm>
            <a:off x="1901392" y="53517"/>
            <a:ext cx="8228572" cy="830997"/>
          </a:xfrm>
          <a:prstGeom prst="rect">
            <a:avLst/>
          </a:prstGeom>
          <a:noFill/>
        </p:spPr>
        <p:txBody>
          <a:bodyPr wrap="square" rtlCol="0">
            <a:spAutoFit/>
          </a:bodyPr>
          <a:lstStyle/>
          <a:p>
            <a:r>
              <a:rPr kumimoji="1" lang="ja-JP" altLang="en-US" sz="4800" b="1" dirty="0"/>
              <a:t>単位量あたり　</a:t>
            </a:r>
            <a:r>
              <a:rPr kumimoji="1" lang="en-US" altLang="ja-JP" sz="4800" b="1" dirty="0"/>
              <a:t>1</a:t>
            </a:r>
            <a:r>
              <a:rPr kumimoji="1" lang="ja-JP" altLang="en-US" sz="4800" b="1" dirty="0"/>
              <a:t>本あたり</a:t>
            </a:r>
            <a:endParaRPr kumimoji="1" lang="ja-JP" altLang="en-US" sz="3200" b="1" dirty="0"/>
          </a:p>
        </p:txBody>
      </p:sp>
      <p:sp>
        <p:nvSpPr>
          <p:cNvPr id="19" name="テキスト ボックス 18">
            <a:extLst>
              <a:ext uri="{FF2B5EF4-FFF2-40B4-BE49-F238E27FC236}">
                <a16:creationId xmlns:a16="http://schemas.microsoft.com/office/drawing/2014/main" id="{1DF32613-7D8D-4089-AAD2-37AC590ACE15}"/>
              </a:ext>
            </a:extLst>
          </p:cNvPr>
          <p:cNvSpPr txBox="1"/>
          <p:nvPr/>
        </p:nvSpPr>
        <p:spPr>
          <a:xfrm>
            <a:off x="9055801" y="1266622"/>
            <a:ext cx="1895758" cy="830997"/>
          </a:xfrm>
          <a:prstGeom prst="rect">
            <a:avLst/>
          </a:prstGeom>
          <a:noFill/>
        </p:spPr>
        <p:txBody>
          <a:bodyPr wrap="square" rtlCol="0">
            <a:spAutoFit/>
          </a:bodyPr>
          <a:lstStyle/>
          <a:p>
            <a:r>
              <a:rPr lang="en-US" altLang="ja-JP" sz="4800" b="1" dirty="0"/>
              <a:t>1</a:t>
            </a:r>
            <a:r>
              <a:rPr lang="ja-JP" altLang="en-US" sz="4800" b="1" dirty="0"/>
              <a:t>年分</a:t>
            </a:r>
            <a:endParaRPr kumimoji="1" lang="ja-JP" altLang="en-US" sz="4800" b="1" dirty="0"/>
          </a:p>
        </p:txBody>
      </p:sp>
      <p:sp>
        <p:nvSpPr>
          <p:cNvPr id="21" name="テキスト ボックス 20">
            <a:extLst>
              <a:ext uri="{FF2B5EF4-FFF2-40B4-BE49-F238E27FC236}">
                <a16:creationId xmlns:a16="http://schemas.microsoft.com/office/drawing/2014/main" id="{E80BB2B5-5663-46F4-A856-A37B5E8B2DE4}"/>
              </a:ext>
            </a:extLst>
          </p:cNvPr>
          <p:cNvSpPr txBox="1"/>
          <p:nvPr/>
        </p:nvSpPr>
        <p:spPr>
          <a:xfrm>
            <a:off x="1899263" y="1869964"/>
            <a:ext cx="5941491" cy="830997"/>
          </a:xfrm>
          <a:prstGeom prst="rect">
            <a:avLst/>
          </a:prstGeom>
          <a:noFill/>
        </p:spPr>
        <p:txBody>
          <a:bodyPr wrap="square" rtlCol="0">
            <a:spAutoFit/>
          </a:bodyPr>
          <a:lstStyle/>
          <a:p>
            <a:r>
              <a:rPr kumimoji="1" lang="ja-JP" altLang="en-US" sz="4800" b="1" dirty="0"/>
              <a:t>くらべやすくしよう</a:t>
            </a:r>
          </a:p>
        </p:txBody>
      </p:sp>
      <p:sp>
        <p:nvSpPr>
          <p:cNvPr id="23" name="テキスト ボックス 22">
            <a:extLst>
              <a:ext uri="{FF2B5EF4-FFF2-40B4-BE49-F238E27FC236}">
                <a16:creationId xmlns:a16="http://schemas.microsoft.com/office/drawing/2014/main" id="{8472BB5A-C11B-4520-BE79-4EE806A148CB}"/>
              </a:ext>
            </a:extLst>
          </p:cNvPr>
          <p:cNvSpPr txBox="1"/>
          <p:nvPr/>
        </p:nvSpPr>
        <p:spPr>
          <a:xfrm>
            <a:off x="645350" y="1445990"/>
            <a:ext cx="1895758" cy="830997"/>
          </a:xfrm>
          <a:prstGeom prst="rect">
            <a:avLst/>
          </a:prstGeom>
          <a:noFill/>
        </p:spPr>
        <p:txBody>
          <a:bodyPr wrap="square" rtlCol="0">
            <a:spAutoFit/>
          </a:bodyPr>
          <a:lstStyle/>
          <a:p>
            <a:r>
              <a:rPr lang="en-US" altLang="ja-JP" sz="4800" b="1" dirty="0"/>
              <a:t>14</a:t>
            </a:r>
            <a:r>
              <a:rPr lang="ja-JP" altLang="en-US" sz="4800" b="1" dirty="0"/>
              <a:t>本</a:t>
            </a:r>
            <a:endParaRPr kumimoji="1" lang="ja-JP" altLang="en-US" sz="4800" b="1" dirty="0"/>
          </a:p>
        </p:txBody>
      </p:sp>
      <p:sp>
        <p:nvSpPr>
          <p:cNvPr id="18" name="テキスト ボックス 17">
            <a:extLst>
              <a:ext uri="{FF2B5EF4-FFF2-40B4-BE49-F238E27FC236}">
                <a16:creationId xmlns:a16="http://schemas.microsoft.com/office/drawing/2014/main" id="{FB16E1BE-9E48-4E1C-9EF6-9834FBB78E4B}"/>
              </a:ext>
            </a:extLst>
          </p:cNvPr>
          <p:cNvSpPr txBox="1"/>
          <p:nvPr/>
        </p:nvSpPr>
        <p:spPr>
          <a:xfrm>
            <a:off x="59235" y="4346852"/>
            <a:ext cx="962498" cy="830997"/>
          </a:xfrm>
          <a:prstGeom prst="rect">
            <a:avLst/>
          </a:prstGeom>
          <a:noFill/>
        </p:spPr>
        <p:txBody>
          <a:bodyPr wrap="square" rtlCol="0">
            <a:spAutoFit/>
          </a:bodyPr>
          <a:lstStyle/>
          <a:p>
            <a:r>
              <a:rPr lang="ja-JP" altLang="en-US" sz="4800" b="1" dirty="0"/>
              <a:t>式</a:t>
            </a:r>
            <a:endParaRPr kumimoji="1" lang="ja-JP" altLang="en-US" sz="4800" b="1" dirty="0"/>
          </a:p>
        </p:txBody>
      </p:sp>
      <p:sp>
        <p:nvSpPr>
          <p:cNvPr id="20" name="テキスト ボックス 19">
            <a:extLst>
              <a:ext uri="{FF2B5EF4-FFF2-40B4-BE49-F238E27FC236}">
                <a16:creationId xmlns:a16="http://schemas.microsoft.com/office/drawing/2014/main" id="{6E768E4C-480C-4C96-A626-639B35DEF40A}"/>
              </a:ext>
            </a:extLst>
          </p:cNvPr>
          <p:cNvSpPr txBox="1"/>
          <p:nvPr/>
        </p:nvSpPr>
        <p:spPr>
          <a:xfrm>
            <a:off x="794010" y="4531692"/>
            <a:ext cx="3205234" cy="830997"/>
          </a:xfrm>
          <a:prstGeom prst="rect">
            <a:avLst/>
          </a:prstGeom>
          <a:noFill/>
        </p:spPr>
        <p:txBody>
          <a:bodyPr wrap="square" rtlCol="0">
            <a:spAutoFit/>
          </a:bodyPr>
          <a:lstStyle/>
          <a:p>
            <a:r>
              <a:rPr lang="en-US" altLang="ja-JP" sz="4800" b="1" dirty="0"/>
              <a:t>210÷14</a:t>
            </a:r>
            <a:r>
              <a:rPr lang="ja-JP" altLang="en-US" sz="4800" b="1" dirty="0"/>
              <a:t>＝</a:t>
            </a:r>
            <a:endParaRPr kumimoji="1" lang="ja-JP" altLang="en-US" sz="4800" b="1" dirty="0"/>
          </a:p>
        </p:txBody>
      </p:sp>
      <p:sp>
        <p:nvSpPr>
          <p:cNvPr id="24" name="テキスト ボックス 23">
            <a:extLst>
              <a:ext uri="{FF2B5EF4-FFF2-40B4-BE49-F238E27FC236}">
                <a16:creationId xmlns:a16="http://schemas.microsoft.com/office/drawing/2014/main" id="{A9FD5B6E-C40D-4810-B331-B055C7AEC52F}"/>
              </a:ext>
            </a:extLst>
          </p:cNvPr>
          <p:cNvSpPr txBox="1"/>
          <p:nvPr/>
        </p:nvSpPr>
        <p:spPr>
          <a:xfrm>
            <a:off x="6015678" y="4651551"/>
            <a:ext cx="3861852" cy="830997"/>
          </a:xfrm>
          <a:prstGeom prst="rect">
            <a:avLst/>
          </a:prstGeom>
          <a:noFill/>
        </p:spPr>
        <p:txBody>
          <a:bodyPr wrap="square" rtlCol="0">
            <a:spAutoFit/>
          </a:bodyPr>
          <a:lstStyle/>
          <a:p>
            <a:r>
              <a:rPr lang="en-US" altLang="ja-JP" sz="4800" b="1" dirty="0"/>
              <a:t>4320÷360</a:t>
            </a:r>
            <a:r>
              <a:rPr lang="ja-JP" altLang="en-US" sz="4800" b="1" dirty="0"/>
              <a:t>＝</a:t>
            </a:r>
            <a:endParaRPr kumimoji="1" lang="ja-JP" altLang="en-US" sz="4800" b="1" dirty="0"/>
          </a:p>
        </p:txBody>
      </p:sp>
      <p:sp>
        <p:nvSpPr>
          <p:cNvPr id="25" name="テキスト ボックス 24">
            <a:extLst>
              <a:ext uri="{FF2B5EF4-FFF2-40B4-BE49-F238E27FC236}">
                <a16:creationId xmlns:a16="http://schemas.microsoft.com/office/drawing/2014/main" id="{D92F3E92-1ACC-4C86-9D20-51C8256DA8B2}"/>
              </a:ext>
            </a:extLst>
          </p:cNvPr>
          <p:cNvSpPr txBox="1"/>
          <p:nvPr/>
        </p:nvSpPr>
        <p:spPr>
          <a:xfrm>
            <a:off x="9684329" y="4651550"/>
            <a:ext cx="987020" cy="830997"/>
          </a:xfrm>
          <a:prstGeom prst="rect">
            <a:avLst/>
          </a:prstGeom>
          <a:noFill/>
        </p:spPr>
        <p:txBody>
          <a:bodyPr wrap="square" rtlCol="0">
            <a:spAutoFit/>
          </a:bodyPr>
          <a:lstStyle/>
          <a:p>
            <a:r>
              <a:rPr kumimoji="1" lang="en-US" altLang="ja-JP" sz="4800" b="1" dirty="0"/>
              <a:t>12</a:t>
            </a:r>
            <a:endParaRPr kumimoji="1" lang="ja-JP" altLang="en-US" sz="4800" b="1" dirty="0"/>
          </a:p>
        </p:txBody>
      </p:sp>
      <p:sp>
        <p:nvSpPr>
          <p:cNvPr id="26" name="テキスト ボックス 25">
            <a:extLst>
              <a:ext uri="{FF2B5EF4-FFF2-40B4-BE49-F238E27FC236}">
                <a16:creationId xmlns:a16="http://schemas.microsoft.com/office/drawing/2014/main" id="{E08B167F-E27F-425C-9402-A68C9E67AE5F}"/>
              </a:ext>
            </a:extLst>
          </p:cNvPr>
          <p:cNvSpPr txBox="1"/>
          <p:nvPr/>
        </p:nvSpPr>
        <p:spPr>
          <a:xfrm>
            <a:off x="3646700" y="4531692"/>
            <a:ext cx="987020" cy="830997"/>
          </a:xfrm>
          <a:prstGeom prst="rect">
            <a:avLst/>
          </a:prstGeom>
          <a:noFill/>
        </p:spPr>
        <p:txBody>
          <a:bodyPr wrap="square" rtlCol="0">
            <a:spAutoFit/>
          </a:bodyPr>
          <a:lstStyle/>
          <a:p>
            <a:r>
              <a:rPr kumimoji="1" lang="en-US" altLang="ja-JP" sz="4800" b="1" dirty="0"/>
              <a:t>15</a:t>
            </a:r>
            <a:endParaRPr kumimoji="1" lang="ja-JP" altLang="en-US" sz="4800" b="1" dirty="0"/>
          </a:p>
        </p:txBody>
      </p:sp>
      <p:sp>
        <p:nvSpPr>
          <p:cNvPr id="27" name="テキスト ボックス 26">
            <a:extLst>
              <a:ext uri="{FF2B5EF4-FFF2-40B4-BE49-F238E27FC236}">
                <a16:creationId xmlns:a16="http://schemas.microsoft.com/office/drawing/2014/main" id="{093ED932-89BC-4042-BF1B-219357956DA2}"/>
              </a:ext>
            </a:extLst>
          </p:cNvPr>
          <p:cNvSpPr txBox="1"/>
          <p:nvPr/>
        </p:nvSpPr>
        <p:spPr>
          <a:xfrm>
            <a:off x="5173374" y="4432095"/>
            <a:ext cx="962498" cy="830997"/>
          </a:xfrm>
          <a:prstGeom prst="rect">
            <a:avLst/>
          </a:prstGeom>
          <a:noFill/>
        </p:spPr>
        <p:txBody>
          <a:bodyPr wrap="square" rtlCol="0">
            <a:spAutoFit/>
          </a:bodyPr>
          <a:lstStyle/>
          <a:p>
            <a:r>
              <a:rPr lang="ja-JP" altLang="en-US" sz="4800" b="1" dirty="0"/>
              <a:t>式</a:t>
            </a:r>
            <a:endParaRPr kumimoji="1" lang="ja-JP" altLang="en-US" sz="4800" b="1" dirty="0"/>
          </a:p>
        </p:txBody>
      </p:sp>
    </p:spTree>
    <p:extLst>
      <p:ext uri="{BB962C8B-B14F-4D97-AF65-F5344CB8AC3E}">
        <p14:creationId xmlns:p14="http://schemas.microsoft.com/office/powerpoint/2010/main" val="32743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10" grpId="0"/>
      <p:bldP spid="15" grpId="0"/>
      <p:bldP spid="17" grpId="0" animBg="1"/>
      <p:bldP spid="22" grpId="0"/>
      <p:bldP spid="14" grpId="0"/>
      <p:bldP spid="16" grpId="0"/>
      <p:bldP spid="12" grpId="0"/>
      <p:bldP spid="19" grpId="0"/>
      <p:bldP spid="21" grpId="0"/>
      <p:bldP spid="23" grpId="0"/>
      <p:bldP spid="18" grpId="0"/>
      <p:bldP spid="20"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descr="シルバーの車&#10;&#10;自動的に生成された説明">
            <a:extLst>
              <a:ext uri="{FF2B5EF4-FFF2-40B4-BE49-F238E27FC236}">
                <a16:creationId xmlns:a16="http://schemas.microsoft.com/office/drawing/2014/main" id="{27F74198-5708-47FD-A262-4C04A7B18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114" y="1821511"/>
            <a:ext cx="3263653" cy="1475032"/>
          </a:xfrm>
          <a:prstGeom prst="rect">
            <a:avLst/>
          </a:prstGeom>
        </p:spPr>
      </p:pic>
      <p:pic>
        <p:nvPicPr>
          <p:cNvPr id="25" name="図 24" descr="駅のホームに停まっている電車&#10;&#10;自動的に生成された説明">
            <a:extLst>
              <a:ext uri="{FF2B5EF4-FFF2-40B4-BE49-F238E27FC236}">
                <a16:creationId xmlns:a16="http://schemas.microsoft.com/office/drawing/2014/main" id="{F5EB54FD-878A-415D-AB2E-73BF28C02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235" y="1793485"/>
            <a:ext cx="2936197" cy="1575759"/>
          </a:xfrm>
          <a:prstGeom prst="rect">
            <a:avLst/>
          </a:prstGeom>
        </p:spPr>
      </p:pic>
      <p:sp>
        <p:nvSpPr>
          <p:cNvPr id="14" name="テキスト ボックス 13">
            <a:extLst>
              <a:ext uri="{FF2B5EF4-FFF2-40B4-BE49-F238E27FC236}">
                <a16:creationId xmlns:a16="http://schemas.microsoft.com/office/drawing/2014/main" id="{47229C38-7E49-4F8F-8249-90B83BDCE8DC}"/>
              </a:ext>
            </a:extLst>
          </p:cNvPr>
          <p:cNvSpPr txBox="1"/>
          <p:nvPr/>
        </p:nvSpPr>
        <p:spPr>
          <a:xfrm>
            <a:off x="282178" y="82246"/>
            <a:ext cx="7088861" cy="923330"/>
          </a:xfrm>
          <a:prstGeom prst="rect">
            <a:avLst/>
          </a:prstGeom>
          <a:noFill/>
        </p:spPr>
        <p:txBody>
          <a:bodyPr wrap="square" rtlCol="0">
            <a:spAutoFit/>
          </a:bodyPr>
          <a:lstStyle/>
          <a:p>
            <a:r>
              <a:rPr kumimoji="1" lang="ja-JP" altLang="en-US" sz="5400" b="1" dirty="0"/>
              <a:t>速い順にならべよう！</a:t>
            </a:r>
            <a:endParaRPr kumimoji="1" lang="ja-JP" altLang="en-US" sz="3600" b="1" dirty="0"/>
          </a:p>
        </p:txBody>
      </p:sp>
      <p:pic>
        <p:nvPicPr>
          <p:cNvPr id="7" name="図 6" descr="車の前方部分&#10;&#10;自動的に生成された説明">
            <a:extLst>
              <a:ext uri="{FF2B5EF4-FFF2-40B4-BE49-F238E27FC236}">
                <a16:creationId xmlns:a16="http://schemas.microsoft.com/office/drawing/2014/main" id="{68619C47-E62C-48F9-B1C0-A97C247A1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182" y="5127852"/>
            <a:ext cx="2297697" cy="1597511"/>
          </a:xfrm>
          <a:prstGeom prst="rect">
            <a:avLst/>
          </a:prstGeom>
        </p:spPr>
      </p:pic>
      <p:sp>
        <p:nvSpPr>
          <p:cNvPr id="31" name="テキスト ボックス 30">
            <a:extLst>
              <a:ext uri="{FF2B5EF4-FFF2-40B4-BE49-F238E27FC236}">
                <a16:creationId xmlns:a16="http://schemas.microsoft.com/office/drawing/2014/main" id="{2EADF4AF-3689-4D94-95DF-FE0BDC2E12D6}"/>
              </a:ext>
            </a:extLst>
          </p:cNvPr>
          <p:cNvSpPr txBox="1"/>
          <p:nvPr/>
        </p:nvSpPr>
        <p:spPr>
          <a:xfrm>
            <a:off x="294950" y="1922694"/>
            <a:ext cx="2216930" cy="1446550"/>
          </a:xfrm>
          <a:prstGeom prst="rect">
            <a:avLst/>
          </a:prstGeom>
          <a:noFill/>
        </p:spPr>
        <p:txBody>
          <a:bodyPr wrap="square" rtlCol="0">
            <a:spAutoFit/>
          </a:bodyPr>
          <a:lstStyle/>
          <a:p>
            <a:r>
              <a:rPr kumimoji="1" lang="en-US" altLang="ja-JP" sz="4400" b="1" dirty="0"/>
              <a:t>1</a:t>
            </a:r>
            <a:r>
              <a:rPr kumimoji="1" lang="ja-JP" altLang="en-US" sz="4400" b="1" dirty="0"/>
              <a:t>時間で</a:t>
            </a:r>
            <a:endParaRPr kumimoji="1" lang="en-US" altLang="ja-JP" sz="4400" b="1" dirty="0"/>
          </a:p>
          <a:p>
            <a:r>
              <a:rPr kumimoji="1" lang="en-US" altLang="ja-JP" sz="4400" b="1" dirty="0"/>
              <a:t>490</a:t>
            </a:r>
            <a:r>
              <a:rPr kumimoji="1" lang="ja-JP" altLang="en-US" sz="4400" b="1" dirty="0"/>
              <a:t>㎞</a:t>
            </a:r>
            <a:endParaRPr kumimoji="1" lang="ja-JP" altLang="en-US" sz="2800" b="1" dirty="0"/>
          </a:p>
        </p:txBody>
      </p:sp>
      <p:sp>
        <p:nvSpPr>
          <p:cNvPr id="32" name="テキスト ボックス 31">
            <a:extLst>
              <a:ext uri="{FF2B5EF4-FFF2-40B4-BE49-F238E27FC236}">
                <a16:creationId xmlns:a16="http://schemas.microsoft.com/office/drawing/2014/main" id="{E127B3F8-562A-4828-9320-3EF7ADDBD9CC}"/>
              </a:ext>
            </a:extLst>
          </p:cNvPr>
          <p:cNvSpPr txBox="1"/>
          <p:nvPr/>
        </p:nvSpPr>
        <p:spPr>
          <a:xfrm>
            <a:off x="9237818" y="5265702"/>
            <a:ext cx="2584236" cy="1446550"/>
          </a:xfrm>
          <a:prstGeom prst="rect">
            <a:avLst/>
          </a:prstGeom>
          <a:noFill/>
        </p:spPr>
        <p:txBody>
          <a:bodyPr wrap="square" rtlCol="0">
            <a:spAutoFit/>
          </a:bodyPr>
          <a:lstStyle/>
          <a:p>
            <a:r>
              <a:rPr kumimoji="1" lang="en-US" altLang="ja-JP" sz="4400" b="1" dirty="0"/>
              <a:t>4</a:t>
            </a:r>
            <a:r>
              <a:rPr kumimoji="1" lang="ja-JP" altLang="en-US" sz="4400" b="1" dirty="0"/>
              <a:t>時間で</a:t>
            </a:r>
            <a:r>
              <a:rPr kumimoji="1" lang="en-US" altLang="ja-JP" sz="4400" b="1" dirty="0"/>
              <a:t>520</a:t>
            </a:r>
            <a:r>
              <a:rPr kumimoji="1" lang="ja-JP" altLang="en-US" sz="4400" b="1" dirty="0"/>
              <a:t>㎞</a:t>
            </a:r>
            <a:endParaRPr kumimoji="1" lang="ja-JP" altLang="en-US" sz="2800" b="1" dirty="0"/>
          </a:p>
        </p:txBody>
      </p:sp>
      <p:sp>
        <p:nvSpPr>
          <p:cNvPr id="33" name="テキスト ボックス 32">
            <a:extLst>
              <a:ext uri="{FF2B5EF4-FFF2-40B4-BE49-F238E27FC236}">
                <a16:creationId xmlns:a16="http://schemas.microsoft.com/office/drawing/2014/main" id="{C279D9D2-B86E-4404-96CE-41B097759F5A}"/>
              </a:ext>
            </a:extLst>
          </p:cNvPr>
          <p:cNvSpPr txBox="1"/>
          <p:nvPr/>
        </p:nvSpPr>
        <p:spPr>
          <a:xfrm>
            <a:off x="9114773" y="1908078"/>
            <a:ext cx="2859865" cy="1446550"/>
          </a:xfrm>
          <a:prstGeom prst="rect">
            <a:avLst/>
          </a:prstGeom>
          <a:noFill/>
        </p:spPr>
        <p:txBody>
          <a:bodyPr wrap="square" rtlCol="0">
            <a:spAutoFit/>
          </a:bodyPr>
          <a:lstStyle/>
          <a:p>
            <a:r>
              <a:rPr kumimoji="1" lang="en-US" altLang="ja-JP" sz="4400" b="1" dirty="0"/>
              <a:t>3</a:t>
            </a:r>
            <a:r>
              <a:rPr kumimoji="1" lang="ja-JP" altLang="en-US" sz="4400" b="1" dirty="0"/>
              <a:t>時間で</a:t>
            </a:r>
            <a:r>
              <a:rPr kumimoji="1" lang="en-US" altLang="ja-JP" sz="4400" b="1" dirty="0"/>
              <a:t>960</a:t>
            </a:r>
            <a:r>
              <a:rPr kumimoji="1" lang="ja-JP" altLang="en-US" sz="4400" b="1" dirty="0"/>
              <a:t>㎞</a:t>
            </a:r>
            <a:endParaRPr kumimoji="1" lang="ja-JP" altLang="en-US" sz="2800" b="1" dirty="0"/>
          </a:p>
        </p:txBody>
      </p:sp>
      <p:sp>
        <p:nvSpPr>
          <p:cNvPr id="37" name="テキスト ボックス 36">
            <a:extLst>
              <a:ext uri="{FF2B5EF4-FFF2-40B4-BE49-F238E27FC236}">
                <a16:creationId xmlns:a16="http://schemas.microsoft.com/office/drawing/2014/main" id="{5D968B1E-6BAB-4031-8F9D-64B861887B95}"/>
              </a:ext>
            </a:extLst>
          </p:cNvPr>
          <p:cNvSpPr txBox="1"/>
          <p:nvPr/>
        </p:nvSpPr>
        <p:spPr>
          <a:xfrm>
            <a:off x="344002" y="4796692"/>
            <a:ext cx="2343725" cy="1446550"/>
          </a:xfrm>
          <a:prstGeom prst="rect">
            <a:avLst/>
          </a:prstGeom>
          <a:noFill/>
        </p:spPr>
        <p:txBody>
          <a:bodyPr wrap="square" rtlCol="0">
            <a:spAutoFit/>
          </a:bodyPr>
          <a:lstStyle/>
          <a:p>
            <a:r>
              <a:rPr kumimoji="1" lang="en-US" altLang="ja-JP" sz="4400" b="1" dirty="0"/>
              <a:t>3</a:t>
            </a:r>
            <a:r>
              <a:rPr kumimoji="1" lang="ja-JP" altLang="en-US" sz="4400" b="1" dirty="0"/>
              <a:t>時間で</a:t>
            </a:r>
            <a:endParaRPr kumimoji="1" lang="en-US" altLang="ja-JP" sz="4400" b="1" dirty="0"/>
          </a:p>
          <a:p>
            <a:r>
              <a:rPr kumimoji="1" lang="en-US" altLang="ja-JP" sz="4400" b="1" dirty="0"/>
              <a:t>540</a:t>
            </a:r>
            <a:r>
              <a:rPr kumimoji="1" lang="ja-JP" altLang="en-US" sz="4400" b="1" dirty="0"/>
              <a:t>㎞</a:t>
            </a:r>
            <a:endParaRPr kumimoji="1" lang="ja-JP" altLang="en-US" sz="2800" b="1" dirty="0"/>
          </a:p>
        </p:txBody>
      </p:sp>
      <p:pic>
        <p:nvPicPr>
          <p:cNvPr id="45" name="図 44" descr="鉄道を走っている電車&#10;&#10;自動的に生成された説明">
            <a:extLst>
              <a:ext uri="{FF2B5EF4-FFF2-40B4-BE49-F238E27FC236}">
                <a16:creationId xmlns:a16="http://schemas.microsoft.com/office/drawing/2014/main" id="{0B5CEBBD-29A9-4A70-B87F-0C7EBE492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552" y="5004571"/>
            <a:ext cx="2343725" cy="1707740"/>
          </a:xfrm>
          <a:prstGeom prst="rect">
            <a:avLst/>
          </a:prstGeom>
        </p:spPr>
      </p:pic>
      <p:sp>
        <p:nvSpPr>
          <p:cNvPr id="16" name="テキスト ボックス 15">
            <a:extLst>
              <a:ext uri="{FF2B5EF4-FFF2-40B4-BE49-F238E27FC236}">
                <a16:creationId xmlns:a16="http://schemas.microsoft.com/office/drawing/2014/main" id="{967E797E-5C23-4DEA-9812-FC294B93D18D}"/>
              </a:ext>
            </a:extLst>
          </p:cNvPr>
          <p:cNvSpPr txBox="1"/>
          <p:nvPr/>
        </p:nvSpPr>
        <p:spPr>
          <a:xfrm>
            <a:off x="3786642" y="1055967"/>
            <a:ext cx="736576" cy="923330"/>
          </a:xfrm>
          <a:prstGeom prst="rect">
            <a:avLst/>
          </a:prstGeom>
          <a:noFill/>
        </p:spPr>
        <p:txBody>
          <a:bodyPr wrap="square" rtlCol="0">
            <a:spAutoFit/>
          </a:bodyPr>
          <a:lstStyle/>
          <a:p>
            <a:r>
              <a:rPr kumimoji="1" lang="en-US" altLang="ja-JP" sz="5400" b="1" dirty="0"/>
              <a:t>A</a:t>
            </a:r>
            <a:endParaRPr kumimoji="1" lang="ja-JP" altLang="en-US" sz="3600" b="1" dirty="0"/>
          </a:p>
        </p:txBody>
      </p:sp>
      <p:sp>
        <p:nvSpPr>
          <p:cNvPr id="17" name="テキスト ボックス 16">
            <a:extLst>
              <a:ext uri="{FF2B5EF4-FFF2-40B4-BE49-F238E27FC236}">
                <a16:creationId xmlns:a16="http://schemas.microsoft.com/office/drawing/2014/main" id="{F8E21AB2-37B5-4455-B0DA-141DB242C070}"/>
              </a:ext>
            </a:extLst>
          </p:cNvPr>
          <p:cNvSpPr txBox="1"/>
          <p:nvPr/>
        </p:nvSpPr>
        <p:spPr>
          <a:xfrm>
            <a:off x="7545193" y="4284917"/>
            <a:ext cx="736576" cy="923330"/>
          </a:xfrm>
          <a:prstGeom prst="rect">
            <a:avLst/>
          </a:prstGeom>
          <a:noFill/>
        </p:spPr>
        <p:txBody>
          <a:bodyPr wrap="square" rtlCol="0">
            <a:spAutoFit/>
          </a:bodyPr>
          <a:lstStyle/>
          <a:p>
            <a:r>
              <a:rPr kumimoji="1" lang="en-US" altLang="ja-JP" sz="5400" b="1" dirty="0"/>
              <a:t>D</a:t>
            </a:r>
            <a:endParaRPr kumimoji="1" lang="ja-JP" altLang="en-US" sz="3600" b="1" dirty="0"/>
          </a:p>
        </p:txBody>
      </p:sp>
      <p:sp>
        <p:nvSpPr>
          <p:cNvPr id="18" name="テキスト ボックス 17">
            <a:extLst>
              <a:ext uri="{FF2B5EF4-FFF2-40B4-BE49-F238E27FC236}">
                <a16:creationId xmlns:a16="http://schemas.microsoft.com/office/drawing/2014/main" id="{4ABA39CA-6514-4C48-95C6-2AE16AB0C5C5}"/>
              </a:ext>
            </a:extLst>
          </p:cNvPr>
          <p:cNvSpPr txBox="1"/>
          <p:nvPr/>
        </p:nvSpPr>
        <p:spPr>
          <a:xfrm>
            <a:off x="3826609" y="4321482"/>
            <a:ext cx="736576" cy="923330"/>
          </a:xfrm>
          <a:prstGeom prst="rect">
            <a:avLst/>
          </a:prstGeom>
          <a:noFill/>
        </p:spPr>
        <p:txBody>
          <a:bodyPr wrap="square" rtlCol="0">
            <a:spAutoFit/>
          </a:bodyPr>
          <a:lstStyle/>
          <a:p>
            <a:r>
              <a:rPr kumimoji="1" lang="en-US" altLang="ja-JP" sz="5400" b="1" dirty="0"/>
              <a:t>C</a:t>
            </a:r>
            <a:endParaRPr kumimoji="1" lang="ja-JP" altLang="en-US" sz="3600" b="1" dirty="0"/>
          </a:p>
        </p:txBody>
      </p:sp>
      <p:sp>
        <p:nvSpPr>
          <p:cNvPr id="19" name="テキスト ボックス 18">
            <a:extLst>
              <a:ext uri="{FF2B5EF4-FFF2-40B4-BE49-F238E27FC236}">
                <a16:creationId xmlns:a16="http://schemas.microsoft.com/office/drawing/2014/main" id="{C44D22D1-D3D6-4E0C-89BF-56D13BFCD940}"/>
              </a:ext>
            </a:extLst>
          </p:cNvPr>
          <p:cNvSpPr txBox="1"/>
          <p:nvPr/>
        </p:nvSpPr>
        <p:spPr>
          <a:xfrm>
            <a:off x="7318268" y="1083931"/>
            <a:ext cx="736576" cy="923330"/>
          </a:xfrm>
          <a:prstGeom prst="rect">
            <a:avLst/>
          </a:prstGeom>
          <a:noFill/>
        </p:spPr>
        <p:txBody>
          <a:bodyPr wrap="square" rtlCol="0">
            <a:spAutoFit/>
          </a:bodyPr>
          <a:lstStyle/>
          <a:p>
            <a:r>
              <a:rPr kumimoji="1" lang="en-US" altLang="ja-JP" sz="5400" b="1" dirty="0"/>
              <a:t>B</a:t>
            </a:r>
            <a:endParaRPr kumimoji="1" lang="ja-JP" altLang="en-US" sz="3600" b="1" dirty="0"/>
          </a:p>
        </p:txBody>
      </p:sp>
      <p:sp>
        <p:nvSpPr>
          <p:cNvPr id="20" name="テキスト ボックス 19">
            <a:extLst>
              <a:ext uri="{FF2B5EF4-FFF2-40B4-BE49-F238E27FC236}">
                <a16:creationId xmlns:a16="http://schemas.microsoft.com/office/drawing/2014/main" id="{C673818B-638E-4ACB-B76F-BA16431BD9B8}"/>
              </a:ext>
            </a:extLst>
          </p:cNvPr>
          <p:cNvSpPr txBox="1"/>
          <p:nvPr/>
        </p:nvSpPr>
        <p:spPr>
          <a:xfrm>
            <a:off x="2511880" y="3462129"/>
            <a:ext cx="8806275" cy="923330"/>
          </a:xfrm>
          <a:prstGeom prst="rect">
            <a:avLst/>
          </a:prstGeom>
          <a:noFill/>
        </p:spPr>
        <p:txBody>
          <a:bodyPr wrap="square" rtlCol="0">
            <a:spAutoFit/>
          </a:bodyPr>
          <a:lstStyle/>
          <a:p>
            <a:r>
              <a:rPr kumimoji="1" lang="ja-JP" altLang="en-US" sz="5400" b="1" dirty="0"/>
              <a:t>くらべやすくするには</a:t>
            </a:r>
            <a:endParaRPr kumimoji="1" lang="ja-JP" altLang="en-US" sz="3600" b="1" dirty="0"/>
          </a:p>
        </p:txBody>
      </p:sp>
      <p:sp>
        <p:nvSpPr>
          <p:cNvPr id="21" name="テキスト ボックス 20">
            <a:extLst>
              <a:ext uri="{FF2B5EF4-FFF2-40B4-BE49-F238E27FC236}">
                <a16:creationId xmlns:a16="http://schemas.microsoft.com/office/drawing/2014/main" id="{D9818CEE-E561-4175-8992-F5ECE895E483}"/>
              </a:ext>
            </a:extLst>
          </p:cNvPr>
          <p:cNvSpPr txBox="1"/>
          <p:nvPr/>
        </p:nvSpPr>
        <p:spPr>
          <a:xfrm>
            <a:off x="574247" y="847769"/>
            <a:ext cx="11247807" cy="1200329"/>
          </a:xfrm>
          <a:prstGeom prst="rect">
            <a:avLst/>
          </a:prstGeom>
          <a:noFill/>
        </p:spPr>
        <p:txBody>
          <a:bodyPr wrap="square" rtlCol="0">
            <a:spAutoFit/>
          </a:bodyPr>
          <a:lstStyle/>
          <a:p>
            <a:r>
              <a:rPr kumimoji="1" lang="ja-JP" altLang="en-US" sz="7200" b="1" dirty="0">
                <a:solidFill>
                  <a:srgbClr val="FF0000"/>
                </a:solidFill>
              </a:rPr>
              <a:t>単位量あたりでくらべよう</a:t>
            </a:r>
            <a:endParaRPr kumimoji="1" lang="ja-JP" altLang="en-US" sz="4800" b="1" dirty="0">
              <a:solidFill>
                <a:srgbClr val="FF0000"/>
              </a:solidFill>
            </a:endParaRPr>
          </a:p>
        </p:txBody>
      </p:sp>
      <p:sp>
        <p:nvSpPr>
          <p:cNvPr id="22" name="テキスト ボックス 21">
            <a:extLst>
              <a:ext uri="{FF2B5EF4-FFF2-40B4-BE49-F238E27FC236}">
                <a16:creationId xmlns:a16="http://schemas.microsoft.com/office/drawing/2014/main" id="{A766E7DA-6369-4914-90E3-864F881578E1}"/>
              </a:ext>
            </a:extLst>
          </p:cNvPr>
          <p:cNvSpPr txBox="1"/>
          <p:nvPr/>
        </p:nvSpPr>
        <p:spPr>
          <a:xfrm>
            <a:off x="2194711" y="4350519"/>
            <a:ext cx="8123047" cy="2308324"/>
          </a:xfrm>
          <a:prstGeom prst="rect">
            <a:avLst/>
          </a:prstGeom>
          <a:noFill/>
        </p:spPr>
        <p:txBody>
          <a:bodyPr wrap="square" rtlCol="0">
            <a:spAutoFit/>
          </a:bodyPr>
          <a:lstStyle/>
          <a:p>
            <a:r>
              <a:rPr kumimoji="1" lang="ja-JP" altLang="en-US" sz="7200" b="1" dirty="0">
                <a:solidFill>
                  <a:srgbClr val="FF0000"/>
                </a:solidFill>
              </a:rPr>
              <a:t>何時間あたりに</a:t>
            </a:r>
            <a:endParaRPr kumimoji="1" lang="en-US" altLang="ja-JP" sz="7200" b="1" dirty="0">
              <a:solidFill>
                <a:srgbClr val="FF0000"/>
              </a:solidFill>
            </a:endParaRPr>
          </a:p>
          <a:p>
            <a:r>
              <a:rPr kumimoji="1" lang="ja-JP" altLang="en-US" sz="7200" b="1" dirty="0">
                <a:solidFill>
                  <a:srgbClr val="FF0000"/>
                </a:solidFill>
              </a:rPr>
              <a:t>したらいいのかな</a:t>
            </a:r>
            <a:endParaRPr kumimoji="1" lang="ja-JP" altLang="en-US" sz="4800" b="1" dirty="0">
              <a:solidFill>
                <a:srgbClr val="FF0000"/>
              </a:solidFill>
            </a:endParaRPr>
          </a:p>
        </p:txBody>
      </p:sp>
    </p:spTree>
    <p:extLst>
      <p:ext uri="{BB962C8B-B14F-4D97-AF65-F5344CB8AC3E}">
        <p14:creationId xmlns:p14="http://schemas.microsoft.com/office/powerpoint/2010/main" val="3225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7"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descr="シルバーの車&#10;&#10;自動的に生成された説明">
            <a:extLst>
              <a:ext uri="{FF2B5EF4-FFF2-40B4-BE49-F238E27FC236}">
                <a16:creationId xmlns:a16="http://schemas.microsoft.com/office/drawing/2014/main" id="{27F74198-5708-47FD-A262-4C04A7B18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147" y="1604565"/>
            <a:ext cx="3263653" cy="1475032"/>
          </a:xfrm>
          <a:prstGeom prst="rect">
            <a:avLst/>
          </a:prstGeom>
        </p:spPr>
      </p:pic>
      <p:pic>
        <p:nvPicPr>
          <p:cNvPr id="19" name="図 18" descr="鉄道を走っている電車&#10;&#10;自動的に生成された説明">
            <a:extLst>
              <a:ext uri="{FF2B5EF4-FFF2-40B4-BE49-F238E27FC236}">
                <a16:creationId xmlns:a16="http://schemas.microsoft.com/office/drawing/2014/main" id="{12194DEA-920A-4288-84C0-07DCCD05A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740" y="4382404"/>
            <a:ext cx="2343725" cy="1707740"/>
          </a:xfrm>
          <a:prstGeom prst="rect">
            <a:avLst/>
          </a:prstGeom>
        </p:spPr>
      </p:pic>
      <p:pic>
        <p:nvPicPr>
          <p:cNvPr id="25" name="図 24" descr="駅のホームに停まっている電車&#10;&#10;自動的に生成された説明">
            <a:extLst>
              <a:ext uri="{FF2B5EF4-FFF2-40B4-BE49-F238E27FC236}">
                <a16:creationId xmlns:a16="http://schemas.microsoft.com/office/drawing/2014/main" id="{F5EB54FD-878A-415D-AB2E-73BF28C021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268" y="1576539"/>
            <a:ext cx="2936197" cy="1575759"/>
          </a:xfrm>
          <a:prstGeom prst="rect">
            <a:avLst/>
          </a:prstGeom>
        </p:spPr>
      </p:pic>
      <p:pic>
        <p:nvPicPr>
          <p:cNvPr id="7" name="図 6" descr="車の前方部分&#10;&#10;自動的に生成された説明">
            <a:extLst>
              <a:ext uri="{FF2B5EF4-FFF2-40B4-BE49-F238E27FC236}">
                <a16:creationId xmlns:a16="http://schemas.microsoft.com/office/drawing/2014/main" id="{68619C47-E62C-48F9-B1C0-A97C247A1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4363" y="4454822"/>
            <a:ext cx="2297287" cy="1597226"/>
          </a:xfrm>
          <a:prstGeom prst="rect">
            <a:avLst/>
          </a:prstGeom>
        </p:spPr>
      </p:pic>
      <p:sp>
        <p:nvSpPr>
          <p:cNvPr id="31" name="テキスト ボックス 30">
            <a:extLst>
              <a:ext uri="{FF2B5EF4-FFF2-40B4-BE49-F238E27FC236}">
                <a16:creationId xmlns:a16="http://schemas.microsoft.com/office/drawing/2014/main" id="{2EADF4AF-3689-4D94-95DF-FE0BDC2E12D6}"/>
              </a:ext>
            </a:extLst>
          </p:cNvPr>
          <p:cNvSpPr txBox="1"/>
          <p:nvPr/>
        </p:nvSpPr>
        <p:spPr>
          <a:xfrm>
            <a:off x="372803" y="2653567"/>
            <a:ext cx="4384054" cy="1107996"/>
          </a:xfrm>
          <a:prstGeom prst="rect">
            <a:avLst/>
          </a:prstGeom>
          <a:noFill/>
        </p:spPr>
        <p:txBody>
          <a:bodyPr wrap="square" rtlCol="0">
            <a:spAutoFit/>
          </a:bodyPr>
          <a:lstStyle/>
          <a:p>
            <a:r>
              <a:rPr kumimoji="1" lang="ja-JP" altLang="en-US" sz="6600" b="1" dirty="0">
                <a:solidFill>
                  <a:srgbClr val="FF0000"/>
                </a:solidFill>
              </a:rPr>
              <a:t>時速</a:t>
            </a:r>
            <a:r>
              <a:rPr kumimoji="1" lang="en-US" altLang="ja-JP" sz="6600" b="1" dirty="0">
                <a:solidFill>
                  <a:srgbClr val="FF0000"/>
                </a:solidFill>
              </a:rPr>
              <a:t>490</a:t>
            </a:r>
            <a:r>
              <a:rPr kumimoji="1" lang="ja-JP" altLang="en-US" sz="6600" b="1" dirty="0">
                <a:solidFill>
                  <a:srgbClr val="FF0000"/>
                </a:solidFill>
              </a:rPr>
              <a:t>㎞</a:t>
            </a:r>
            <a:endParaRPr kumimoji="1" lang="ja-JP" altLang="en-US" sz="4400" b="1" dirty="0">
              <a:solidFill>
                <a:srgbClr val="FF0000"/>
              </a:solidFill>
            </a:endParaRPr>
          </a:p>
        </p:txBody>
      </p:sp>
      <p:sp>
        <p:nvSpPr>
          <p:cNvPr id="32" name="テキスト ボックス 31">
            <a:extLst>
              <a:ext uri="{FF2B5EF4-FFF2-40B4-BE49-F238E27FC236}">
                <a16:creationId xmlns:a16="http://schemas.microsoft.com/office/drawing/2014/main" id="{E127B3F8-562A-4828-9320-3EF7ADDBD9CC}"/>
              </a:ext>
            </a:extLst>
          </p:cNvPr>
          <p:cNvSpPr txBox="1"/>
          <p:nvPr/>
        </p:nvSpPr>
        <p:spPr>
          <a:xfrm>
            <a:off x="7510403" y="5628668"/>
            <a:ext cx="4308794" cy="1107996"/>
          </a:xfrm>
          <a:prstGeom prst="rect">
            <a:avLst/>
          </a:prstGeom>
          <a:noFill/>
        </p:spPr>
        <p:txBody>
          <a:bodyPr wrap="square" rtlCol="0">
            <a:spAutoFit/>
          </a:bodyPr>
          <a:lstStyle/>
          <a:p>
            <a:r>
              <a:rPr kumimoji="1" lang="ja-JP" altLang="en-US" sz="6600" b="1" dirty="0">
                <a:solidFill>
                  <a:srgbClr val="FF0000"/>
                </a:solidFill>
              </a:rPr>
              <a:t>時速</a:t>
            </a:r>
            <a:r>
              <a:rPr lang="en-US" altLang="ja-JP" sz="6600" b="1" dirty="0">
                <a:solidFill>
                  <a:srgbClr val="FF0000"/>
                </a:solidFill>
              </a:rPr>
              <a:t>13</a:t>
            </a:r>
            <a:r>
              <a:rPr kumimoji="1" lang="en-US" altLang="ja-JP" sz="6600" b="1" dirty="0">
                <a:solidFill>
                  <a:srgbClr val="FF0000"/>
                </a:solidFill>
              </a:rPr>
              <a:t>0</a:t>
            </a:r>
            <a:r>
              <a:rPr kumimoji="1" lang="ja-JP" altLang="en-US" sz="6600" b="1" dirty="0">
                <a:solidFill>
                  <a:srgbClr val="FF0000"/>
                </a:solidFill>
              </a:rPr>
              <a:t>㎞</a:t>
            </a:r>
            <a:endParaRPr kumimoji="1" lang="ja-JP" altLang="en-US" sz="4400" b="1" dirty="0">
              <a:solidFill>
                <a:srgbClr val="FF0000"/>
              </a:solidFill>
            </a:endParaRPr>
          </a:p>
        </p:txBody>
      </p:sp>
      <p:sp>
        <p:nvSpPr>
          <p:cNvPr id="33" name="テキスト ボックス 32">
            <a:extLst>
              <a:ext uri="{FF2B5EF4-FFF2-40B4-BE49-F238E27FC236}">
                <a16:creationId xmlns:a16="http://schemas.microsoft.com/office/drawing/2014/main" id="{C279D9D2-B86E-4404-96CE-41B097759F5A}"/>
              </a:ext>
            </a:extLst>
          </p:cNvPr>
          <p:cNvSpPr txBox="1"/>
          <p:nvPr/>
        </p:nvSpPr>
        <p:spPr>
          <a:xfrm>
            <a:off x="7353074" y="2608102"/>
            <a:ext cx="4308794" cy="1107996"/>
          </a:xfrm>
          <a:prstGeom prst="rect">
            <a:avLst/>
          </a:prstGeom>
          <a:noFill/>
        </p:spPr>
        <p:txBody>
          <a:bodyPr wrap="square" rtlCol="0">
            <a:spAutoFit/>
          </a:bodyPr>
          <a:lstStyle/>
          <a:p>
            <a:r>
              <a:rPr kumimoji="1" lang="ja-JP" altLang="en-US" sz="6600" b="1" dirty="0">
                <a:solidFill>
                  <a:srgbClr val="FF0000"/>
                </a:solidFill>
              </a:rPr>
              <a:t>時速</a:t>
            </a:r>
            <a:r>
              <a:rPr kumimoji="1" lang="en-US" altLang="ja-JP" sz="6600" b="1" dirty="0">
                <a:solidFill>
                  <a:srgbClr val="FF0000"/>
                </a:solidFill>
              </a:rPr>
              <a:t>320</a:t>
            </a:r>
            <a:r>
              <a:rPr kumimoji="1" lang="ja-JP" altLang="en-US" sz="6600" b="1" dirty="0">
                <a:solidFill>
                  <a:srgbClr val="FF0000"/>
                </a:solidFill>
              </a:rPr>
              <a:t>㎞</a:t>
            </a:r>
            <a:endParaRPr kumimoji="1" lang="ja-JP" altLang="en-US" sz="4400" b="1" dirty="0">
              <a:solidFill>
                <a:srgbClr val="FF0000"/>
              </a:solidFill>
            </a:endParaRPr>
          </a:p>
        </p:txBody>
      </p:sp>
      <p:sp>
        <p:nvSpPr>
          <p:cNvPr id="37" name="テキスト ボックス 36">
            <a:extLst>
              <a:ext uri="{FF2B5EF4-FFF2-40B4-BE49-F238E27FC236}">
                <a16:creationId xmlns:a16="http://schemas.microsoft.com/office/drawing/2014/main" id="{5D968B1E-6BAB-4031-8F9D-64B861887B95}"/>
              </a:ext>
            </a:extLst>
          </p:cNvPr>
          <p:cNvSpPr txBox="1"/>
          <p:nvPr/>
        </p:nvSpPr>
        <p:spPr>
          <a:xfrm>
            <a:off x="372803" y="5637311"/>
            <a:ext cx="4490364" cy="1107996"/>
          </a:xfrm>
          <a:prstGeom prst="rect">
            <a:avLst/>
          </a:prstGeom>
          <a:noFill/>
        </p:spPr>
        <p:txBody>
          <a:bodyPr wrap="square" rtlCol="0">
            <a:spAutoFit/>
          </a:bodyPr>
          <a:lstStyle/>
          <a:p>
            <a:r>
              <a:rPr kumimoji="1" lang="ja-JP" altLang="en-US" sz="6600" b="1" dirty="0">
                <a:solidFill>
                  <a:srgbClr val="FF0000"/>
                </a:solidFill>
              </a:rPr>
              <a:t>時速</a:t>
            </a:r>
            <a:r>
              <a:rPr lang="en-US" altLang="ja-JP" sz="6600" b="1" dirty="0">
                <a:solidFill>
                  <a:srgbClr val="FF0000"/>
                </a:solidFill>
              </a:rPr>
              <a:t>16</a:t>
            </a:r>
            <a:r>
              <a:rPr kumimoji="1" lang="en-US" altLang="ja-JP" sz="6600" b="1" dirty="0">
                <a:solidFill>
                  <a:srgbClr val="FF0000"/>
                </a:solidFill>
              </a:rPr>
              <a:t>0</a:t>
            </a:r>
            <a:r>
              <a:rPr kumimoji="1" lang="ja-JP" altLang="en-US" sz="6600" b="1" dirty="0">
                <a:solidFill>
                  <a:srgbClr val="FF0000"/>
                </a:solidFill>
              </a:rPr>
              <a:t>㎞</a:t>
            </a:r>
            <a:endParaRPr kumimoji="1" lang="ja-JP" altLang="en-US" sz="4400" b="1" dirty="0">
              <a:solidFill>
                <a:srgbClr val="FF0000"/>
              </a:solidFill>
            </a:endParaRPr>
          </a:p>
        </p:txBody>
      </p:sp>
      <p:sp>
        <p:nvSpPr>
          <p:cNvPr id="20" name="テキスト ボックス 19">
            <a:extLst>
              <a:ext uri="{FF2B5EF4-FFF2-40B4-BE49-F238E27FC236}">
                <a16:creationId xmlns:a16="http://schemas.microsoft.com/office/drawing/2014/main" id="{B90B81D4-3E9B-4933-91B0-91F04C812109}"/>
              </a:ext>
            </a:extLst>
          </p:cNvPr>
          <p:cNvSpPr txBox="1"/>
          <p:nvPr/>
        </p:nvSpPr>
        <p:spPr>
          <a:xfrm>
            <a:off x="3821448" y="870715"/>
            <a:ext cx="736576" cy="923330"/>
          </a:xfrm>
          <a:prstGeom prst="rect">
            <a:avLst/>
          </a:prstGeom>
          <a:noFill/>
        </p:spPr>
        <p:txBody>
          <a:bodyPr wrap="square" rtlCol="0">
            <a:spAutoFit/>
          </a:bodyPr>
          <a:lstStyle/>
          <a:p>
            <a:r>
              <a:rPr kumimoji="1" lang="en-US" altLang="ja-JP" sz="5400" b="1" dirty="0"/>
              <a:t>A</a:t>
            </a:r>
            <a:endParaRPr kumimoji="1" lang="ja-JP" altLang="en-US" sz="3600" b="1" dirty="0"/>
          </a:p>
        </p:txBody>
      </p:sp>
      <p:sp>
        <p:nvSpPr>
          <p:cNvPr id="21" name="テキスト ボックス 20">
            <a:extLst>
              <a:ext uri="{FF2B5EF4-FFF2-40B4-BE49-F238E27FC236}">
                <a16:creationId xmlns:a16="http://schemas.microsoft.com/office/drawing/2014/main" id="{B7DD83DA-2337-438D-A501-18166782B8F9}"/>
              </a:ext>
            </a:extLst>
          </p:cNvPr>
          <p:cNvSpPr txBox="1"/>
          <p:nvPr/>
        </p:nvSpPr>
        <p:spPr>
          <a:xfrm>
            <a:off x="7546495" y="3665779"/>
            <a:ext cx="736576" cy="923330"/>
          </a:xfrm>
          <a:prstGeom prst="rect">
            <a:avLst/>
          </a:prstGeom>
          <a:noFill/>
        </p:spPr>
        <p:txBody>
          <a:bodyPr wrap="square" rtlCol="0">
            <a:spAutoFit/>
          </a:bodyPr>
          <a:lstStyle/>
          <a:p>
            <a:r>
              <a:rPr kumimoji="1" lang="en-US" altLang="ja-JP" sz="5400" b="1" dirty="0"/>
              <a:t>D</a:t>
            </a:r>
            <a:endParaRPr kumimoji="1" lang="ja-JP" altLang="en-US" sz="3600" b="1" dirty="0"/>
          </a:p>
        </p:txBody>
      </p:sp>
      <p:sp>
        <p:nvSpPr>
          <p:cNvPr id="22" name="テキスト ボックス 21">
            <a:extLst>
              <a:ext uri="{FF2B5EF4-FFF2-40B4-BE49-F238E27FC236}">
                <a16:creationId xmlns:a16="http://schemas.microsoft.com/office/drawing/2014/main" id="{A445EDBB-ABE1-464B-A3DF-102AC8435101}"/>
              </a:ext>
            </a:extLst>
          </p:cNvPr>
          <p:cNvSpPr txBox="1"/>
          <p:nvPr/>
        </p:nvSpPr>
        <p:spPr>
          <a:xfrm>
            <a:off x="3913315" y="3729590"/>
            <a:ext cx="736576" cy="923330"/>
          </a:xfrm>
          <a:prstGeom prst="rect">
            <a:avLst/>
          </a:prstGeom>
          <a:noFill/>
        </p:spPr>
        <p:txBody>
          <a:bodyPr wrap="square" rtlCol="0">
            <a:spAutoFit/>
          </a:bodyPr>
          <a:lstStyle/>
          <a:p>
            <a:r>
              <a:rPr kumimoji="1" lang="en-US" altLang="ja-JP" sz="5400" b="1" dirty="0"/>
              <a:t>C</a:t>
            </a:r>
            <a:endParaRPr kumimoji="1" lang="ja-JP" altLang="en-US" sz="3600" b="1" dirty="0"/>
          </a:p>
        </p:txBody>
      </p:sp>
      <p:sp>
        <p:nvSpPr>
          <p:cNvPr id="24" name="テキスト ボックス 23">
            <a:extLst>
              <a:ext uri="{FF2B5EF4-FFF2-40B4-BE49-F238E27FC236}">
                <a16:creationId xmlns:a16="http://schemas.microsoft.com/office/drawing/2014/main" id="{AFF521AC-8F7C-45B6-A1F1-DDE8CA30428F}"/>
              </a:ext>
            </a:extLst>
          </p:cNvPr>
          <p:cNvSpPr txBox="1"/>
          <p:nvPr/>
        </p:nvSpPr>
        <p:spPr>
          <a:xfrm>
            <a:off x="7353074" y="898679"/>
            <a:ext cx="736576" cy="923330"/>
          </a:xfrm>
          <a:prstGeom prst="rect">
            <a:avLst/>
          </a:prstGeom>
          <a:noFill/>
        </p:spPr>
        <p:txBody>
          <a:bodyPr wrap="square" rtlCol="0">
            <a:spAutoFit/>
          </a:bodyPr>
          <a:lstStyle/>
          <a:p>
            <a:r>
              <a:rPr kumimoji="1" lang="en-US" altLang="ja-JP" sz="5400" b="1" dirty="0"/>
              <a:t>B</a:t>
            </a:r>
            <a:endParaRPr kumimoji="1" lang="ja-JP" altLang="en-US" sz="3600" b="1" dirty="0"/>
          </a:p>
        </p:txBody>
      </p:sp>
      <p:sp>
        <p:nvSpPr>
          <p:cNvPr id="26" name="テキスト ボックス 25">
            <a:extLst>
              <a:ext uri="{FF2B5EF4-FFF2-40B4-BE49-F238E27FC236}">
                <a16:creationId xmlns:a16="http://schemas.microsoft.com/office/drawing/2014/main" id="{7D356FE3-9C08-48A4-A043-843D6062367A}"/>
              </a:ext>
            </a:extLst>
          </p:cNvPr>
          <p:cNvSpPr txBox="1"/>
          <p:nvPr/>
        </p:nvSpPr>
        <p:spPr>
          <a:xfrm>
            <a:off x="2924363" y="112018"/>
            <a:ext cx="7088861" cy="923330"/>
          </a:xfrm>
          <a:prstGeom prst="rect">
            <a:avLst/>
          </a:prstGeom>
          <a:noFill/>
        </p:spPr>
        <p:txBody>
          <a:bodyPr wrap="square" rtlCol="0">
            <a:spAutoFit/>
          </a:bodyPr>
          <a:lstStyle/>
          <a:p>
            <a:r>
              <a:rPr kumimoji="1" lang="ja-JP" altLang="en-US" sz="5400" b="1" dirty="0"/>
              <a:t>速い順にならべよう！</a:t>
            </a:r>
            <a:endParaRPr kumimoji="1" lang="ja-JP" altLang="en-US" sz="3600" b="1" dirty="0"/>
          </a:p>
        </p:txBody>
      </p:sp>
      <p:sp>
        <p:nvSpPr>
          <p:cNvPr id="16" name="テキスト ボックス 15">
            <a:extLst>
              <a:ext uri="{FF2B5EF4-FFF2-40B4-BE49-F238E27FC236}">
                <a16:creationId xmlns:a16="http://schemas.microsoft.com/office/drawing/2014/main" id="{263235DF-161A-4CA4-8DA7-50E7FE815913}"/>
              </a:ext>
            </a:extLst>
          </p:cNvPr>
          <p:cNvSpPr txBox="1"/>
          <p:nvPr/>
        </p:nvSpPr>
        <p:spPr>
          <a:xfrm>
            <a:off x="1133053" y="38187"/>
            <a:ext cx="10686144" cy="1107996"/>
          </a:xfrm>
          <a:prstGeom prst="rect">
            <a:avLst/>
          </a:prstGeom>
          <a:noFill/>
        </p:spPr>
        <p:txBody>
          <a:bodyPr wrap="square" rtlCol="0">
            <a:spAutoFit/>
          </a:bodyPr>
          <a:lstStyle/>
          <a:p>
            <a:r>
              <a:rPr lang="ja-JP" altLang="en-US" sz="6600" b="1" dirty="0">
                <a:solidFill>
                  <a:srgbClr val="FF0000"/>
                </a:solidFill>
              </a:rPr>
              <a:t>１</a:t>
            </a:r>
            <a:r>
              <a:rPr kumimoji="1" lang="ja-JP" altLang="en-US" sz="6600" b="1" dirty="0">
                <a:solidFill>
                  <a:srgbClr val="FF0000"/>
                </a:solidFill>
              </a:rPr>
              <a:t>時間あたりでくらべよう</a:t>
            </a:r>
            <a:endParaRPr kumimoji="1" lang="ja-JP" altLang="en-US" sz="4400" b="1" dirty="0">
              <a:solidFill>
                <a:srgbClr val="FF0000"/>
              </a:solidFill>
            </a:endParaRPr>
          </a:p>
        </p:txBody>
      </p:sp>
      <p:sp>
        <p:nvSpPr>
          <p:cNvPr id="17" name="テキスト ボックス 16">
            <a:extLst>
              <a:ext uri="{FF2B5EF4-FFF2-40B4-BE49-F238E27FC236}">
                <a16:creationId xmlns:a16="http://schemas.microsoft.com/office/drawing/2014/main" id="{752A2BD2-3E3B-45F0-BC6F-E25A13284724}"/>
              </a:ext>
            </a:extLst>
          </p:cNvPr>
          <p:cNvSpPr txBox="1"/>
          <p:nvPr/>
        </p:nvSpPr>
        <p:spPr>
          <a:xfrm>
            <a:off x="335819" y="1452222"/>
            <a:ext cx="2216930" cy="1446550"/>
          </a:xfrm>
          <a:prstGeom prst="rect">
            <a:avLst/>
          </a:prstGeom>
          <a:noFill/>
        </p:spPr>
        <p:txBody>
          <a:bodyPr wrap="square" rtlCol="0">
            <a:spAutoFit/>
          </a:bodyPr>
          <a:lstStyle/>
          <a:p>
            <a:r>
              <a:rPr kumimoji="1" lang="en-US" altLang="ja-JP" sz="4400" b="1" dirty="0"/>
              <a:t>1</a:t>
            </a:r>
            <a:r>
              <a:rPr kumimoji="1" lang="ja-JP" altLang="en-US" sz="4400" b="1" dirty="0"/>
              <a:t>時間で</a:t>
            </a:r>
            <a:endParaRPr kumimoji="1" lang="en-US" altLang="ja-JP" sz="4400" b="1" dirty="0"/>
          </a:p>
          <a:p>
            <a:r>
              <a:rPr kumimoji="1" lang="en-US" altLang="ja-JP" sz="4400" b="1" dirty="0"/>
              <a:t>490</a:t>
            </a:r>
            <a:r>
              <a:rPr kumimoji="1" lang="ja-JP" altLang="en-US" sz="4400" b="1" dirty="0"/>
              <a:t>㎞</a:t>
            </a:r>
            <a:endParaRPr kumimoji="1" lang="ja-JP" altLang="en-US" sz="2800" b="1" dirty="0"/>
          </a:p>
        </p:txBody>
      </p:sp>
      <p:sp>
        <p:nvSpPr>
          <p:cNvPr id="18" name="テキスト ボックス 17">
            <a:extLst>
              <a:ext uri="{FF2B5EF4-FFF2-40B4-BE49-F238E27FC236}">
                <a16:creationId xmlns:a16="http://schemas.microsoft.com/office/drawing/2014/main" id="{CF264FA3-154E-471B-8202-2A4A0A62297A}"/>
              </a:ext>
            </a:extLst>
          </p:cNvPr>
          <p:cNvSpPr txBox="1"/>
          <p:nvPr/>
        </p:nvSpPr>
        <p:spPr>
          <a:xfrm>
            <a:off x="9154465" y="1305733"/>
            <a:ext cx="2859865" cy="1446550"/>
          </a:xfrm>
          <a:prstGeom prst="rect">
            <a:avLst/>
          </a:prstGeom>
          <a:noFill/>
        </p:spPr>
        <p:txBody>
          <a:bodyPr wrap="square" rtlCol="0">
            <a:spAutoFit/>
          </a:bodyPr>
          <a:lstStyle/>
          <a:p>
            <a:r>
              <a:rPr kumimoji="1" lang="en-US" altLang="ja-JP" sz="4400" b="1" dirty="0"/>
              <a:t>3</a:t>
            </a:r>
            <a:r>
              <a:rPr kumimoji="1" lang="ja-JP" altLang="en-US" sz="4400" b="1" dirty="0"/>
              <a:t>時間で</a:t>
            </a:r>
            <a:r>
              <a:rPr kumimoji="1" lang="en-US" altLang="ja-JP" sz="4400" b="1" dirty="0"/>
              <a:t>960</a:t>
            </a:r>
            <a:r>
              <a:rPr kumimoji="1" lang="ja-JP" altLang="en-US" sz="4400" b="1" dirty="0"/>
              <a:t>㎞</a:t>
            </a:r>
            <a:endParaRPr kumimoji="1" lang="ja-JP" altLang="en-US" sz="2800" b="1" dirty="0"/>
          </a:p>
        </p:txBody>
      </p:sp>
      <p:sp>
        <p:nvSpPr>
          <p:cNvPr id="23" name="テキスト ボックス 22">
            <a:extLst>
              <a:ext uri="{FF2B5EF4-FFF2-40B4-BE49-F238E27FC236}">
                <a16:creationId xmlns:a16="http://schemas.microsoft.com/office/drawing/2014/main" id="{D3E57ACC-DE7F-43C4-8D70-C359ACF8A5CB}"/>
              </a:ext>
            </a:extLst>
          </p:cNvPr>
          <p:cNvSpPr txBox="1"/>
          <p:nvPr/>
        </p:nvSpPr>
        <p:spPr>
          <a:xfrm>
            <a:off x="304199" y="4322792"/>
            <a:ext cx="2343725" cy="1446550"/>
          </a:xfrm>
          <a:prstGeom prst="rect">
            <a:avLst/>
          </a:prstGeom>
          <a:noFill/>
        </p:spPr>
        <p:txBody>
          <a:bodyPr wrap="square" rtlCol="0">
            <a:spAutoFit/>
          </a:bodyPr>
          <a:lstStyle/>
          <a:p>
            <a:r>
              <a:rPr kumimoji="1" lang="en-US" altLang="ja-JP" sz="4400" b="1" dirty="0"/>
              <a:t>3</a:t>
            </a:r>
            <a:r>
              <a:rPr kumimoji="1" lang="ja-JP" altLang="en-US" sz="4400" b="1" dirty="0"/>
              <a:t>時間で</a:t>
            </a:r>
            <a:endParaRPr kumimoji="1" lang="en-US" altLang="ja-JP" sz="4400" b="1" dirty="0"/>
          </a:p>
          <a:p>
            <a:r>
              <a:rPr kumimoji="1" lang="en-US" altLang="ja-JP" sz="4400" b="1" dirty="0"/>
              <a:t>540</a:t>
            </a:r>
            <a:r>
              <a:rPr kumimoji="1" lang="ja-JP" altLang="en-US" sz="4400" b="1" dirty="0"/>
              <a:t>㎞</a:t>
            </a:r>
            <a:endParaRPr kumimoji="1" lang="ja-JP" altLang="en-US" sz="2800" b="1" dirty="0"/>
          </a:p>
        </p:txBody>
      </p:sp>
      <p:sp>
        <p:nvSpPr>
          <p:cNvPr id="28" name="テキスト ボックス 27">
            <a:extLst>
              <a:ext uri="{FF2B5EF4-FFF2-40B4-BE49-F238E27FC236}">
                <a16:creationId xmlns:a16="http://schemas.microsoft.com/office/drawing/2014/main" id="{656DC15E-72D5-4979-91E9-D3AAD4302D52}"/>
              </a:ext>
            </a:extLst>
          </p:cNvPr>
          <p:cNvSpPr txBox="1"/>
          <p:nvPr/>
        </p:nvSpPr>
        <p:spPr>
          <a:xfrm>
            <a:off x="9234961" y="4382404"/>
            <a:ext cx="2584236" cy="1446550"/>
          </a:xfrm>
          <a:prstGeom prst="rect">
            <a:avLst/>
          </a:prstGeom>
          <a:noFill/>
        </p:spPr>
        <p:txBody>
          <a:bodyPr wrap="square" rtlCol="0">
            <a:spAutoFit/>
          </a:bodyPr>
          <a:lstStyle/>
          <a:p>
            <a:r>
              <a:rPr kumimoji="1" lang="en-US" altLang="ja-JP" sz="4400" b="1" dirty="0"/>
              <a:t>4</a:t>
            </a:r>
            <a:r>
              <a:rPr kumimoji="1" lang="ja-JP" altLang="en-US" sz="4400" b="1" dirty="0"/>
              <a:t>時間で</a:t>
            </a:r>
            <a:r>
              <a:rPr kumimoji="1" lang="en-US" altLang="ja-JP" sz="4400" b="1" dirty="0"/>
              <a:t>520</a:t>
            </a:r>
            <a:r>
              <a:rPr kumimoji="1" lang="ja-JP" altLang="en-US" sz="4400" b="1" dirty="0"/>
              <a:t>㎞</a:t>
            </a:r>
            <a:endParaRPr kumimoji="1" lang="ja-JP" altLang="en-US" sz="2800" b="1" dirty="0"/>
          </a:p>
        </p:txBody>
      </p:sp>
    </p:spTree>
    <p:extLst>
      <p:ext uri="{BB962C8B-B14F-4D97-AF65-F5344CB8AC3E}">
        <p14:creationId xmlns:p14="http://schemas.microsoft.com/office/powerpoint/2010/main" val="58271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7" grpId="0"/>
      <p:bldP spid="20" grpId="0"/>
      <p:bldP spid="21" grpId="0"/>
      <p:bldP spid="22" grpId="0"/>
      <p:bldP spid="24" grpId="0"/>
      <p:bldP spid="26" grpId="0"/>
      <p:bldP spid="17" grpId="0"/>
      <p:bldP spid="18" grpId="0"/>
      <p:bldP spid="23" grpId="0"/>
      <p:bldP spid="2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4182</TotalTime>
  <Words>3316</Words>
  <Application>Microsoft Office PowerPoint</Application>
  <PresentationFormat>ワイド画面</PresentationFormat>
  <Paragraphs>990</Paragraphs>
  <Slides>64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64</vt:i4>
      </vt:variant>
    </vt:vector>
  </HeadingPairs>
  <TitlesOfParts>
    <vt:vector size="69" baseType="lpstr">
      <vt:lpstr>Lucida Grande</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信也 高田</dc:creator>
  <cp:lastModifiedBy>S T</cp:lastModifiedBy>
  <cp:revision>174</cp:revision>
  <cp:lastPrinted>2021-02-08T02:25:57Z</cp:lastPrinted>
  <dcterms:created xsi:type="dcterms:W3CDTF">2021-02-03T12:05:09Z</dcterms:created>
  <dcterms:modified xsi:type="dcterms:W3CDTF">2024-12-28T03:02:05Z</dcterms:modified>
</cp:coreProperties>
</file>